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96" r:id="rId4"/>
    <p:sldId id="259" r:id="rId5"/>
    <p:sldId id="260" r:id="rId6"/>
    <p:sldId id="261" r:id="rId7"/>
    <p:sldId id="262" r:id="rId8"/>
    <p:sldId id="264" r:id="rId9"/>
    <p:sldId id="266" r:id="rId10"/>
    <p:sldId id="268" r:id="rId11"/>
    <p:sldId id="271" r:id="rId12"/>
    <p:sldId id="272" r:id="rId13"/>
    <p:sldId id="273" r:id="rId14"/>
    <p:sldId id="274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While &lt;progress&gt; is used to convey how much work in a task has been completed, the &lt;meter&gt; element is used to display a measurement on a known scale.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12700" y="6053138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3145367" y="6043613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384005-2E08-43E1-9C11-67CB25D330ED}" type="datetime1">
              <a:rPr lang="en-US" smtClean="0"/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8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A80E5-DDF9-4F7E-9B90-13E1BE7D4CCC}" type="datetime1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0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0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78211BA2-5E9B-425E-A554-98DA9302E3E7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986184" y="144462"/>
            <a:ext cx="711200" cy="244475"/>
          </a:xfrm>
        </p:spPr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D94713-1A6A-4681-B3A3-5F63B3F25CD3}" type="datetime1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94D988-DA0E-4CDE-8D4E-27FF09CEFBAE}" type="datetime1">
              <a:rPr lang="en-US" smtClean="0"/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E77EAC-066D-4620-BC32-C2F4D5EAC853}" type="datetime1">
              <a:rPr lang="en-US" smtClean="0"/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AAD679-3FF3-455A-8C8D-B0FD872174A8}" type="datetime1">
              <a:rPr lang="en-US" smtClean="0"/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8342A8-3C9E-4CF0-A47F-839976BCF449}" type="datetime1">
              <a:rPr lang="en-US" smtClean="0"/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48CC59-994B-4A9D-AEAC-ECDED703554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6264C4-1526-4E99-9710-D4A10EFD2BDF}" type="datetime1">
              <a:rPr lang="en-US" smtClean="0"/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0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12700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930400" y="0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0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03C3F55B-928A-4CA6-A281-D233B9776CFA}" type="datetime1">
              <a:rPr lang="en-US" smtClean="0"/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9304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0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0"/>
            <a:ext cx="108712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B530D05-AD1D-4A7E-A46A-2936AE4C7A8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 smtClean="0"/>
              <a:t>Advanced Web Programming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 dirty="0" smtClean="0"/>
              <a:t>Day 3 Lots of code</a:t>
            </a:r>
            <a:endParaRPr lang="en-I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760" y="212956"/>
            <a:ext cx="8432800" cy="701843"/>
          </a:xfrm>
        </p:spPr>
        <p:txBody>
          <a:bodyPr/>
          <a:lstStyle/>
          <a:p>
            <a:r>
              <a:rPr lang="en-US" dirty="0" smtClean="0"/>
              <a:t>Video element &lt;video&gt;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62392"/>
            <a:ext cx="8229600" cy="313839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400" dirty="0" smtClean="0"/>
              <a:t>Video tag uses a </a:t>
            </a:r>
            <a:r>
              <a:rPr lang="en-US" sz="2400" dirty="0" err="1" smtClean="0"/>
              <a:t>src</a:t>
            </a:r>
            <a:r>
              <a:rPr lang="en-US" sz="2400" dirty="0" smtClean="0"/>
              <a:t> attribute or embedded &lt;source&gt;</a:t>
            </a:r>
            <a:endParaRPr lang="en-US" sz="2400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sz="3600" dirty="0" smtClean="0"/>
              <a:t>Common attributes</a:t>
            </a:r>
            <a:endParaRPr lang="en-US" sz="36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3600" dirty="0" smtClean="0"/>
              <a:t>height, width</a:t>
            </a:r>
            <a:endParaRPr lang="en-US" sz="36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3600" dirty="0" err="1" smtClean="0"/>
              <a:t>autoplay</a:t>
            </a:r>
            <a:endParaRPr lang="en-US" sz="36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3600" dirty="0" smtClean="0"/>
              <a:t>loop</a:t>
            </a:r>
            <a:endParaRPr lang="en-US" sz="36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3600" dirty="0" smtClean="0"/>
              <a:t>controls</a:t>
            </a:r>
            <a:endParaRPr lang="en-US" sz="3600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sz="2400" dirty="0" smtClean="0"/>
              <a:t>Text inside &lt;video&gt;..&lt;/video&gt; is displayed if browser can not support tag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video syntax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sz="4400"/>
              <a:t>	  &lt;video src="sample1.MOV" autoplay muted width="320" height="240"&gt;</a:t>
            </a:r>
            <a:endParaRPr lang="en-US" sz="4400"/>
          </a:p>
          <a:p>
            <a:r>
              <a:rPr lang="en-US" sz="4400"/>
              <a:t>   &lt;/video&gt;</a:t>
            </a:r>
            <a:endParaRPr lang="en-US" sz="4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/>
          </a:bodyPr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760" y="380196"/>
            <a:ext cx="8432800" cy="701843"/>
          </a:xfrm>
        </p:spPr>
        <p:txBody>
          <a:bodyPr/>
          <a:lstStyle/>
          <a:p>
            <a:r>
              <a:rPr lang="en-US" dirty="0" smtClean="0"/>
              <a:t>Audio element &lt;audio&gt;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78000" y="1641475"/>
            <a:ext cx="9364980" cy="391731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4400" dirty="0" smtClean="0"/>
              <a:t>Audio tag </a:t>
            </a:r>
            <a:r>
              <a:rPr lang="en-US" sz="4400" dirty="0"/>
              <a:t>uses a </a:t>
            </a:r>
            <a:r>
              <a:rPr lang="en-US" sz="4400" dirty="0" err="1"/>
              <a:t>src</a:t>
            </a:r>
            <a:r>
              <a:rPr lang="en-US" sz="4400" dirty="0"/>
              <a:t> </a:t>
            </a:r>
            <a:r>
              <a:rPr lang="en-US" sz="4400" dirty="0" smtClean="0"/>
              <a:t>attribute to link to audio file, typically .mp3 or .wav</a:t>
            </a:r>
            <a:endParaRPr lang="en-US" sz="4400" dirty="0"/>
          </a:p>
          <a:p>
            <a:pPr marL="457200" indent="-457200">
              <a:buFont typeface="Arial" panose="020B0604020202020204"/>
              <a:buChar char="•"/>
            </a:pPr>
            <a:r>
              <a:rPr lang="en-US" sz="4400" dirty="0" smtClean="0"/>
              <a:t>Common attributes</a:t>
            </a:r>
            <a:endParaRPr lang="en-US" sz="44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4000" dirty="0" err="1" smtClean="0"/>
              <a:t>autoplay</a:t>
            </a:r>
            <a:r>
              <a:rPr lang="en-US" sz="4000" dirty="0" smtClean="0"/>
              <a:t>, controls, loop</a:t>
            </a:r>
            <a:endParaRPr lang="en-US" sz="40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4000" dirty="0" smtClean="0"/>
              <a:t>buffered</a:t>
            </a:r>
            <a:endParaRPr lang="en-US" sz="40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4000" dirty="0" smtClean="0"/>
              <a:t>muted</a:t>
            </a:r>
            <a:endParaRPr lang="en-US" sz="40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4000" dirty="0" smtClean="0"/>
              <a:t>volume</a:t>
            </a:r>
            <a:endParaRPr lang="en-US" sz="4000" dirty="0" smtClean="0"/>
          </a:p>
          <a:p>
            <a:pPr marL="457200" indent="-457200">
              <a:buFont typeface="Arial" panose="020B0604020202020204"/>
              <a:buChar char="•"/>
            </a:pPr>
            <a:endParaRPr lang="en-US" sz="4400" dirty="0"/>
          </a:p>
          <a:p>
            <a:pPr marL="457200" indent="-457200">
              <a:buFont typeface="Arial" panose="020B0604020202020204"/>
              <a:buChar char="•"/>
            </a:pP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760" y="319001"/>
            <a:ext cx="8432800" cy="701843"/>
          </a:xfrm>
        </p:spPr>
        <p:txBody>
          <a:bodyPr/>
          <a:lstStyle/>
          <a:p>
            <a:r>
              <a:rPr lang="en-US" dirty="0" smtClean="0"/>
              <a:t>Setting clips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247900"/>
            <a:ext cx="9017000" cy="270319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3600" dirty="0" smtClean="0"/>
              <a:t>You can set both the video and audio elements to play clips by adding to the </a:t>
            </a:r>
            <a:r>
              <a:rPr lang="en-US" sz="3600" dirty="0" err="1" smtClean="0"/>
              <a:t>src</a:t>
            </a:r>
            <a:r>
              <a:rPr lang="en-US" sz="3600" dirty="0" smtClean="0"/>
              <a:t> attribute.</a:t>
            </a:r>
            <a:endParaRPr lang="en-US" sz="36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3600" dirty="0" smtClean="0"/>
              <a:t>.</a:t>
            </a:r>
            <a:r>
              <a:rPr lang="en-US" sz="3600" dirty="0" err="1" smtClean="0"/>
              <a:t>ext#t</a:t>
            </a:r>
            <a:r>
              <a:rPr lang="en-US" sz="3600" dirty="0" smtClean="0"/>
              <a:t>=5, 25</a:t>
            </a:r>
            <a:endParaRPr lang="en-US" sz="36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3600" dirty="0"/>
              <a:t>.</a:t>
            </a:r>
            <a:r>
              <a:rPr lang="en-US" sz="3600" dirty="0" err="1"/>
              <a:t>ext#t</a:t>
            </a:r>
            <a:r>
              <a:rPr lang="en-US" sz="3600" dirty="0" smtClean="0"/>
              <a:t>=, 39</a:t>
            </a:r>
            <a:endParaRPr lang="en-US" sz="36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3600" dirty="0"/>
              <a:t>.</a:t>
            </a:r>
            <a:r>
              <a:rPr lang="en-US" sz="3600" dirty="0" err="1"/>
              <a:t>ext#t</a:t>
            </a:r>
            <a:r>
              <a:rPr lang="en-US" sz="3600" dirty="0" smtClean="0"/>
              <a:t>=, 1:38:45</a:t>
            </a:r>
            <a:endParaRPr lang="en-US" sz="36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3600" dirty="0" smtClean="0"/>
              <a:t>.</a:t>
            </a:r>
            <a:r>
              <a:rPr lang="en-US" sz="3600" dirty="0" err="1"/>
              <a:t>ext#t</a:t>
            </a:r>
            <a:r>
              <a:rPr lang="en-US" sz="3600" dirty="0" smtClean="0"/>
              <a:t>=42</a:t>
            </a:r>
            <a:endParaRPr lang="en-US" sz="3600" dirty="0"/>
          </a:p>
          <a:p>
            <a:pPr marL="457200" indent="-457200">
              <a:buFont typeface="Arial" panose="020B0604020202020204"/>
              <a:buChar char="•"/>
            </a:pPr>
            <a:endParaRPr lang="en-US" sz="3600" dirty="0"/>
          </a:p>
          <a:p>
            <a:pPr marL="457200" indent="-457200">
              <a:buFont typeface="Arial" panose="020B0604020202020204"/>
              <a:buChar char="•"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Displaying your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40885"/>
            <a:ext cx="8229600" cy="363688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/>
              <a:buChar char="•"/>
            </a:pPr>
            <a:r>
              <a:rPr lang="en-US" dirty="0" smtClean="0"/>
              <a:t>Make sure to sketch your layout </a:t>
            </a:r>
            <a:r>
              <a:rPr lang="en-US" b="0" i="1" dirty="0" smtClean="0">
                <a:solidFill>
                  <a:srgbClr val="FF6600"/>
                </a:solidFill>
              </a:rPr>
              <a:t>before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you code.</a:t>
            </a:r>
            <a:endParaRPr lang="en-US" dirty="0" smtClean="0"/>
          </a:p>
          <a:p>
            <a:pPr marL="457200" indent="-457200">
              <a:spcBef>
                <a:spcPts val="1800"/>
              </a:spcBef>
              <a:buFont typeface="Arial" panose="020B0604020202020204"/>
              <a:buChar char="•"/>
            </a:pPr>
            <a:r>
              <a:rPr lang="en-US" dirty="0" smtClean="0"/>
              <a:t>Decide on the number of rows and columns</a:t>
            </a:r>
            <a:endParaRPr lang="en-US" dirty="0" smtClean="0"/>
          </a:p>
          <a:p>
            <a:pPr marL="457200" indent="-457200">
              <a:spcBef>
                <a:spcPts val="1800"/>
              </a:spcBef>
              <a:buFont typeface="Arial" panose="020B0604020202020204"/>
              <a:buChar char="•"/>
            </a:pPr>
            <a:r>
              <a:rPr lang="en-US" dirty="0" smtClean="0"/>
              <a:t>Decide if any rows/columns will span multiple cells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144" y="2748881"/>
            <a:ext cx="6077769" cy="270299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3600" dirty="0" smtClean="0"/>
              <a:t>&lt;table&gt; – the container tag</a:t>
            </a:r>
            <a:endParaRPr lang="en-US" sz="3600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sz="3600" dirty="0" smtClean="0"/>
              <a:t>&lt;</a:t>
            </a:r>
            <a:r>
              <a:rPr lang="en-US" sz="3600" dirty="0" err="1" smtClean="0"/>
              <a:t>tr</a:t>
            </a:r>
            <a:r>
              <a:rPr lang="en-US" sz="3600" dirty="0" smtClean="0"/>
              <a:t>&gt;…&lt;/</a:t>
            </a:r>
            <a:r>
              <a:rPr lang="en-US" sz="3600" dirty="0" err="1" smtClean="0"/>
              <a:t>tr</a:t>
            </a:r>
            <a:r>
              <a:rPr lang="en-US" sz="3600" dirty="0" smtClean="0"/>
              <a:t>&gt; - the rows</a:t>
            </a:r>
            <a:endParaRPr lang="en-US" sz="3600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sz="3600" dirty="0" smtClean="0"/>
              <a:t>&lt;td&gt;...&lt;/td&gt; - the columns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Table</a:t>
            </a:r>
            <a:endParaRPr lang="en-US" dirty="0"/>
          </a:p>
        </p:txBody>
      </p:sp>
      <p:pic>
        <p:nvPicPr>
          <p:cNvPr id="6" name="Picture 5" descr="Screen Shot 2015-07-06 at 12.49.13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39" y="2045117"/>
            <a:ext cx="2514600" cy="1282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40178" y="3327817"/>
            <a:ext cx="7800461" cy="2382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Screen Shot 2015-07-06 at 12.59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112" b="-29112"/>
          <a:stretch>
            <a:fillRect/>
          </a:stretch>
        </p:blipFill>
        <p:spPr>
          <a:xfrm>
            <a:off x="2225269" y="3327817"/>
            <a:ext cx="7252558" cy="238208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98451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How would you add table headings?  (The bold cells at the top that define the data.)</a:t>
            </a:r>
            <a:endParaRPr lang="en-US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Some people use bold font, we use </a:t>
            </a:r>
            <a:r>
              <a:rPr lang="en-US" b="0" i="1" dirty="0" smtClean="0">
                <a:solidFill>
                  <a:srgbClr val="FF6600"/>
                </a:solidFill>
              </a:rPr>
              <a:t>semantic tags</a:t>
            </a:r>
            <a:endParaRPr lang="en-US" b="0" i="1" dirty="0" smtClean="0">
              <a:solidFill>
                <a:srgbClr val="FF6600"/>
              </a:solidFill>
            </a:endParaRPr>
          </a:p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&gt;..&lt;/</a:t>
            </a:r>
            <a:r>
              <a:rPr lang="en-US" dirty="0" err="1" smtClean="0"/>
              <a:t>th</a:t>
            </a:r>
            <a:r>
              <a:rPr lang="en-US" dirty="0" smtClean="0"/>
              <a:t>&gt; -- table heading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Headings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26949" y="3390068"/>
            <a:ext cx="7800461" cy="2382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creen Shot 2015-07-06 at 12.54.51 PM.pn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297" b="-34297"/>
          <a:stretch>
            <a:fillRect/>
          </a:stretch>
        </p:blipFill>
        <p:spPr>
          <a:xfrm>
            <a:off x="2366688" y="3390068"/>
            <a:ext cx="7660722" cy="2516144"/>
          </a:xfrm>
        </p:spPr>
      </p:pic>
      <p:pic>
        <p:nvPicPr>
          <p:cNvPr id="7" name="Picture 6" descr="Screen Shot 2015-07-06 at 1.0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10" y="2201376"/>
            <a:ext cx="37973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linked document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Multiple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64040"/>
            <a:ext cx="8229600" cy="2702991"/>
          </a:xfrm>
        </p:spPr>
        <p:txBody>
          <a:bodyPr/>
          <a:lstStyle/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It may be the case that your table won’t be a perfect grid.</a:t>
            </a:r>
            <a:endParaRPr lang="en-US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You can combine multiple rows and/or columns using the </a:t>
            </a:r>
            <a:r>
              <a:rPr lang="en-US" b="0" dirty="0" err="1" smtClean="0">
                <a:solidFill>
                  <a:srgbClr val="FF6600"/>
                </a:solidFill>
              </a:rPr>
              <a:t>rowspan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0" dirty="0" err="1" smtClean="0">
                <a:solidFill>
                  <a:srgbClr val="FF6600"/>
                </a:solidFill>
              </a:rPr>
              <a:t>colspan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i="1" dirty="0" smtClean="0"/>
              <a:t>attributes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78000" y="1539041"/>
            <a:ext cx="8249411" cy="4162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Screen Shot 2015-07-06 at 1.18.43 PM.png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1" r="-425"/>
          <a:stretch>
            <a:fillRect/>
          </a:stretch>
        </p:blipFill>
        <p:spPr>
          <a:xfrm>
            <a:off x="2491676" y="1539041"/>
            <a:ext cx="7227111" cy="41622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7-06 at 1.20.23 PM.png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7" b="-1047"/>
          <a:stretch>
            <a:fillRect/>
          </a:stretch>
        </p:blipFill>
        <p:spPr>
          <a:xfrm>
            <a:off x="2703140" y="1539041"/>
            <a:ext cx="6538717" cy="42360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1559160"/>
            <a:ext cx="8432800" cy="701843"/>
          </a:xfrm>
        </p:spPr>
        <p:txBody>
          <a:bodyPr/>
          <a:lstStyle/>
          <a:p>
            <a:r>
              <a:rPr lang="en-US" dirty="0" smtClean="0"/>
              <a:t>The Border </a:t>
            </a:r>
            <a:r>
              <a:rPr lang="en-US" dirty="0"/>
              <a:t>A</a:t>
            </a:r>
            <a:r>
              <a:rPr lang="en-US" dirty="0" smtClean="0"/>
              <a:t>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62170"/>
            <a:ext cx="8229600" cy="2702991"/>
          </a:xfrm>
        </p:spPr>
        <p:txBody>
          <a:bodyPr/>
          <a:lstStyle/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There are a number of attributes that tables can take, but in your HTML you should avoid styling.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How do you link text to the table?  A heading (h2, h3, etc.) will look good, but doesn’t provide semantics.</a:t>
            </a:r>
            <a:endParaRPr lang="en-US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Use &lt;caption&gt;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80563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Tables should only be used for tabular data</a:t>
            </a:r>
            <a:endParaRPr lang="en-US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Draw your table before you code your table</a:t>
            </a:r>
            <a:endParaRPr lang="en-US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Check for unclosed 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Useful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0000"/>
          </a:bodyPr>
          <a:lstStyle/>
          <a:p>
            <a:r>
              <a:rPr lang="en-US" dirty="0" smtClean="0"/>
              <a:t>Tags for blocks </a:t>
            </a:r>
            <a:r>
              <a:rPr lang="en-US" dirty="0"/>
              <a:t>of </a:t>
            </a:r>
            <a:r>
              <a:rPr lang="en-US" dirty="0" smtClean="0"/>
              <a:t>code and </a:t>
            </a:r>
            <a:endParaRPr lang="en-US" dirty="0"/>
          </a:p>
          <a:p>
            <a:r>
              <a:rPr lang="en-US" dirty="0" smtClean="0"/>
              <a:t> simple snippets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Your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Generic: </a:t>
            </a:r>
            <a:r>
              <a:rPr lang="en-US" dirty="0" smtClean="0">
                <a:solidFill>
                  <a:srgbClr val="FF6600"/>
                </a:solidFill>
              </a:rPr>
              <a:t>&lt;p&gt;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&lt;div&gt;</a:t>
            </a:r>
            <a:endParaRPr lang="en-US" dirty="0" smtClean="0">
              <a:solidFill>
                <a:srgbClr val="FF6600"/>
              </a:solidFill>
            </a:endParaRPr>
          </a:p>
          <a:p>
            <a:endParaRPr lang="en-US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Semantic: </a:t>
            </a:r>
            <a:r>
              <a:rPr lang="en-US" dirty="0" smtClean="0">
                <a:solidFill>
                  <a:srgbClr val="FF6600"/>
                </a:solidFill>
              </a:rPr>
              <a:t>&lt;header&gt;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&lt;</a:t>
            </a:r>
            <a:r>
              <a:rPr lang="en-US" dirty="0" err="1" smtClean="0">
                <a:solidFill>
                  <a:srgbClr val="FF6600"/>
                </a:solidFill>
              </a:rPr>
              <a:t>nav</a:t>
            </a:r>
            <a:r>
              <a:rPr lang="en-US" dirty="0" smtClean="0">
                <a:solidFill>
                  <a:srgbClr val="FF6600"/>
                </a:solidFill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&lt;footer&gt;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&lt;figure&gt;</a:t>
            </a:r>
            <a:endParaRPr lang="en-US" dirty="0" smtClean="0">
              <a:solidFill>
                <a:srgbClr val="FF6600"/>
              </a:solidFill>
            </a:endParaRPr>
          </a:p>
          <a:p>
            <a:pPr marL="457200" indent="-457200">
              <a:buFont typeface="Arial" panose="020B0604020202020204"/>
              <a:buChar char="•"/>
            </a:pPr>
            <a:endParaRPr lang="en-US" dirty="0" smtClean="0">
              <a:solidFill>
                <a:srgbClr val="FF6600"/>
              </a:solidFill>
            </a:endParaRPr>
          </a:p>
          <a:p>
            <a:pPr marL="457200" indent="-457200">
              <a:buFont typeface="Arial" panose="020B0604020202020204"/>
              <a:buChar char="•"/>
            </a:pPr>
            <a:r>
              <a:rPr lang="en-IN" altLang="en-US" dirty="0" smtClean="0">
                <a:solidFill>
                  <a:srgbClr val="FF6600"/>
                </a:solidFill>
              </a:rPr>
              <a:t>Team from w3schools</a:t>
            </a:r>
            <a:endParaRPr lang="en-IN" altLang="en-US" dirty="0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25536"/>
            <a:ext cx="8229600" cy="3349506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3500" dirty="0" smtClean="0"/>
              <a:t>Containers</a:t>
            </a:r>
            <a:endParaRPr lang="en-US" sz="3500" dirty="0" smtClean="0"/>
          </a:p>
          <a:p>
            <a:pPr marL="1200150" lvl="1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2600" dirty="0" smtClean="0">
                <a:solidFill>
                  <a:srgbClr val="FF6600"/>
                </a:solidFill>
              </a:rPr>
              <a:t>&lt;article&gt;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FF6600"/>
                </a:solidFill>
              </a:rPr>
              <a:t>&lt;aside&gt;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FF6600"/>
                </a:solidFill>
              </a:rPr>
              <a:t>&lt;section&gt;</a:t>
            </a:r>
            <a:r>
              <a:rPr lang="en-US" sz="2600" b="0" dirty="0" smtClean="0"/>
              <a:t>, </a:t>
            </a:r>
            <a:r>
              <a:rPr lang="en-US" sz="2600" b="0" dirty="0" smtClean="0">
                <a:solidFill>
                  <a:srgbClr val="FF6600"/>
                </a:solidFill>
              </a:rPr>
              <a:t>&lt;main&gt;</a:t>
            </a:r>
            <a:r>
              <a:rPr lang="en-US" sz="2600" b="0" dirty="0" smtClean="0"/>
              <a:t>, …</a:t>
            </a:r>
            <a:endParaRPr lang="en-US" sz="2600" b="0" dirty="0" smtClean="0"/>
          </a:p>
          <a:p>
            <a:pPr marL="571500" indent="-5715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3500" b="0" dirty="0" smtClean="0">
                <a:solidFill>
                  <a:srgbClr val="FF6600"/>
                </a:solidFill>
              </a:rPr>
              <a:t>&lt;</a:t>
            </a:r>
            <a:r>
              <a:rPr lang="en-US" sz="3500" b="0" dirty="0" err="1" smtClean="0">
                <a:solidFill>
                  <a:srgbClr val="FF6600"/>
                </a:solidFill>
              </a:rPr>
              <a:t>hr</a:t>
            </a:r>
            <a:r>
              <a:rPr lang="en-US" sz="3500" b="0" dirty="0" smtClean="0">
                <a:solidFill>
                  <a:srgbClr val="FF6600"/>
                </a:solidFill>
              </a:rPr>
              <a:t>&gt;</a:t>
            </a:r>
            <a:endParaRPr lang="en-US" sz="3500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3500" dirty="0" smtClean="0">
                <a:solidFill>
                  <a:srgbClr val="FF6600"/>
                </a:solidFill>
              </a:rPr>
              <a:t>&lt;address&gt;</a:t>
            </a:r>
            <a:endParaRPr lang="en-US" sz="3500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3500" dirty="0" smtClean="0">
                <a:solidFill>
                  <a:srgbClr val="FF6600"/>
                </a:solidFill>
              </a:rPr>
              <a:t>&lt;</a:t>
            </a:r>
            <a:r>
              <a:rPr lang="en-US" sz="3500" dirty="0" err="1" smtClean="0">
                <a:solidFill>
                  <a:srgbClr val="FF6600"/>
                </a:solidFill>
              </a:rPr>
              <a:t>blockquote</a:t>
            </a:r>
            <a:r>
              <a:rPr lang="en-US" sz="3500" dirty="0" smtClean="0">
                <a:solidFill>
                  <a:srgbClr val="FF6600"/>
                </a:solidFill>
              </a:rPr>
              <a:t>&gt; </a:t>
            </a:r>
            <a:r>
              <a:rPr lang="en-US" sz="3500" dirty="0" smtClean="0"/>
              <a:t>- has </a:t>
            </a:r>
            <a:r>
              <a:rPr lang="en-US" sz="3500" dirty="0" smtClean="0">
                <a:solidFill>
                  <a:srgbClr val="FF6600"/>
                </a:solidFill>
              </a:rPr>
              <a:t>cite</a:t>
            </a:r>
            <a:r>
              <a:rPr lang="en-US" sz="3500" dirty="0" smtClean="0"/>
              <a:t> attribute</a:t>
            </a:r>
            <a:endParaRPr lang="en-US" sz="3500" dirty="0" smtClean="0"/>
          </a:p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3500" dirty="0" smtClean="0">
                <a:solidFill>
                  <a:srgbClr val="FF6600"/>
                </a:solidFill>
              </a:rPr>
              <a:t>&lt;details&gt; </a:t>
            </a:r>
            <a:r>
              <a:rPr lang="en-US" sz="3500" dirty="0" smtClean="0"/>
              <a:t>with </a:t>
            </a:r>
            <a:r>
              <a:rPr lang="en-US" sz="3500" dirty="0" smtClean="0">
                <a:solidFill>
                  <a:srgbClr val="FF6600"/>
                </a:solidFill>
              </a:rPr>
              <a:t>&lt;summary&gt;</a:t>
            </a:r>
            <a:endParaRPr lang="en-US" sz="3500" dirty="0">
              <a:solidFill>
                <a:srgbClr val="FF6600"/>
              </a:solidFill>
            </a:endParaRPr>
          </a:p>
          <a:p>
            <a:pPr marL="457200" indent="-457200">
              <a:buFont typeface="Arial" panose="020B0604020202020204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32353"/>
            <a:ext cx="8229600" cy="353807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4100" dirty="0" smtClean="0">
                <a:solidFill>
                  <a:srgbClr val="FF6600"/>
                </a:solidFill>
              </a:rPr>
              <a:t>&lt;span&gt; </a:t>
            </a:r>
            <a:r>
              <a:rPr lang="en-US" sz="4100" dirty="0" smtClean="0"/>
              <a:t>was the original inline tag for plain text</a:t>
            </a:r>
            <a:endParaRPr lang="en-US" sz="4100" dirty="0" smtClean="0"/>
          </a:p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4100" dirty="0" smtClean="0">
                <a:solidFill>
                  <a:srgbClr val="FF6600"/>
                </a:solidFill>
              </a:rPr>
              <a:t>&lt;cite&gt;</a:t>
            </a:r>
            <a:endParaRPr lang="en-US" sz="4100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4100" dirty="0" smtClean="0">
                <a:solidFill>
                  <a:srgbClr val="FF6600"/>
                </a:solidFill>
              </a:rPr>
              <a:t>&lt;</a:t>
            </a:r>
            <a:r>
              <a:rPr lang="en-US" sz="4100" dirty="0" err="1" smtClean="0">
                <a:solidFill>
                  <a:srgbClr val="FF6600"/>
                </a:solidFill>
              </a:rPr>
              <a:t>abbr</a:t>
            </a:r>
            <a:endParaRPr lang="en-US" sz="4100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4100" dirty="0" smtClean="0">
                <a:solidFill>
                  <a:srgbClr val="FF6600"/>
                </a:solidFill>
              </a:rPr>
              <a:t>&lt;time&gt;</a:t>
            </a:r>
            <a:endParaRPr lang="en-US" sz="4100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4100" dirty="0" smtClean="0">
                <a:solidFill>
                  <a:srgbClr val="FF6600"/>
                </a:solidFill>
              </a:rPr>
              <a:t>&lt;code&gt;</a:t>
            </a:r>
            <a:endParaRPr lang="en-US" sz="4100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4100" dirty="0" smtClean="0">
                <a:solidFill>
                  <a:srgbClr val="FF6600"/>
                </a:solidFill>
              </a:rPr>
              <a:t>&lt;sub&gt; </a:t>
            </a:r>
            <a:r>
              <a:rPr lang="en-US" sz="4100" dirty="0" smtClean="0"/>
              <a:t>and </a:t>
            </a:r>
            <a:r>
              <a:rPr lang="en-US" sz="4100" dirty="0" smtClean="0">
                <a:solidFill>
                  <a:srgbClr val="FF6600"/>
                </a:solidFill>
              </a:rPr>
              <a:t>&lt;sup&gt;</a:t>
            </a:r>
            <a:endParaRPr lang="en-US" sz="4100" dirty="0" smtClean="0">
              <a:solidFill>
                <a:srgbClr val="FF6600"/>
              </a:solidFill>
            </a:endParaRPr>
          </a:p>
          <a:p>
            <a:pPr marL="457200" indent="-457200">
              <a:buFont typeface="Arial" panose="020B0604020202020204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738" y="2946436"/>
            <a:ext cx="8356062" cy="305140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800" dirty="0" smtClean="0"/>
              <a:t>The &lt;a&gt; tag stands for </a:t>
            </a:r>
            <a:r>
              <a:rPr lang="en-US" sz="2800" b="0" i="1" dirty="0" smtClean="0"/>
              <a:t>anchor link</a:t>
            </a:r>
            <a:endParaRPr lang="en-US" sz="2800" b="0" i="1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sz="2800" dirty="0" smtClean="0"/>
              <a:t>Needs a hyper-reference AND content</a:t>
            </a: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6600"/>
                </a:solidFill>
              </a:rPr>
              <a:t>href</a:t>
            </a:r>
            <a:r>
              <a:rPr lang="en-US" sz="2800" dirty="0" smtClean="0"/>
              <a:t>: reference to location of  new content</a:t>
            </a: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800" dirty="0" smtClean="0"/>
              <a:t> content: the “clickable” part (text or image)</a:t>
            </a:r>
            <a:endParaRPr lang="en-US" sz="2800" dirty="0"/>
          </a:p>
        </p:txBody>
      </p:sp>
      <p:pic>
        <p:nvPicPr>
          <p:cNvPr id="5" name="Picture 4" descr="Screen Shot 2015-07-29 at 2.41.04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36031"/>
            <a:ext cx="8024302" cy="464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that need “more”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99693"/>
            <a:ext cx="8229600" cy="3593237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&lt;button&gt;</a:t>
            </a:r>
            <a:endParaRPr lang="en-US" sz="2800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&lt;meter&gt;</a:t>
            </a:r>
            <a:endParaRPr lang="en-US" sz="2800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&lt;progress&gt;</a:t>
            </a:r>
            <a:endParaRPr lang="en-US" sz="2800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endParaRPr lang="en-US" sz="2800" dirty="0" smtClean="0">
              <a:solidFill>
                <a:srgbClr val="FF6600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&lt;</a:t>
            </a:r>
            <a:r>
              <a:rPr lang="en-US" sz="2800" dirty="0" err="1" smtClean="0">
                <a:solidFill>
                  <a:srgbClr val="FF6600"/>
                </a:solidFill>
              </a:rPr>
              <a:t>iframe</a:t>
            </a:r>
            <a:r>
              <a:rPr lang="en-US" sz="2800" dirty="0" smtClean="0">
                <a:solidFill>
                  <a:srgbClr val="FF6600"/>
                </a:solidFill>
              </a:rPr>
              <a:t>&gt; </a:t>
            </a:r>
            <a:r>
              <a:rPr lang="en-US" sz="2800" dirty="0" smtClean="0"/>
              <a:t>– often used to embed documents</a:t>
            </a:r>
            <a:endParaRPr lang="en-US" sz="2800" dirty="0"/>
          </a:p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&lt;</a:t>
            </a:r>
            <a:r>
              <a:rPr lang="en-US" sz="2800" dirty="0" err="1">
                <a:solidFill>
                  <a:srgbClr val="FF6600"/>
                </a:solidFill>
              </a:rPr>
              <a:t>bdo</a:t>
            </a:r>
            <a:r>
              <a:rPr lang="en-US" sz="2800" dirty="0">
                <a:solidFill>
                  <a:srgbClr val="FF6600"/>
                </a:solidFill>
              </a:rPr>
              <a:t>&gt; </a:t>
            </a:r>
            <a:r>
              <a:rPr lang="en-US" sz="2800" dirty="0"/>
              <a:t>attribute </a:t>
            </a:r>
            <a:r>
              <a:rPr lang="en-US" sz="2800" dirty="0" err="1">
                <a:solidFill>
                  <a:srgbClr val="FF6600"/>
                </a:solidFill>
              </a:rPr>
              <a:t>dir</a:t>
            </a:r>
            <a:r>
              <a:rPr lang="en-US" sz="2800" dirty="0">
                <a:solidFill>
                  <a:srgbClr val="FF660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dirty="0" err="1"/>
              <a:t>ltr</a:t>
            </a:r>
            <a:r>
              <a:rPr lang="en-US" sz="2800" dirty="0"/>
              <a:t> or </a:t>
            </a:r>
            <a:r>
              <a:rPr lang="en-US" sz="2800" dirty="0" err="1"/>
              <a:t>rtl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457200" indent="-457200">
              <a:buClr>
                <a:schemeClr val="bg1"/>
              </a:buClr>
              <a:buFont typeface="Arial" panose="020B0604020202020204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&lt;map&gt; </a:t>
            </a:r>
            <a:r>
              <a:rPr lang="en-US" sz="2800" dirty="0" smtClean="0"/>
              <a:t>with </a:t>
            </a:r>
            <a:r>
              <a:rPr lang="en-US" sz="2800" dirty="0" smtClean="0">
                <a:solidFill>
                  <a:srgbClr val="FF6600"/>
                </a:solidFill>
              </a:rPr>
              <a:t>&lt;area&gt; </a:t>
            </a:r>
            <a:r>
              <a:rPr lang="en-US" sz="2800" dirty="0" smtClean="0"/>
              <a:t>-- creates “clickable element in image” but needs JavaScript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46522"/>
            <a:ext cx="8229600" cy="352986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Use the most specific tag possible</a:t>
            </a:r>
            <a:endParaRPr lang="en-US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dirty="0" smtClean="0"/>
              <a:t>Sometimes tags “don’t work”</a:t>
            </a:r>
            <a:endParaRPr lang="en-US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400" dirty="0" smtClean="0"/>
              <a:t>Run your code through a validator, you may have a syntax error</a:t>
            </a:r>
            <a:endParaRPr lang="en-US" sz="24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400" dirty="0" smtClean="0"/>
              <a:t>Run your code in multiple browsers (good idea even if your code looks good)</a:t>
            </a:r>
            <a:endParaRPr lang="en-US" sz="2400" dirty="0" smtClean="0"/>
          </a:p>
          <a:p>
            <a:pPr marL="1200150" lvl="1" indent="-457200">
              <a:buFont typeface="Arial" panose="020B0604020202020204"/>
              <a:buChar char="•"/>
            </a:pPr>
            <a:endParaRPr lang="en-US" dirty="0" smtClean="0"/>
          </a:p>
          <a:p>
            <a:pPr marL="1200150" lvl="1" indent="-457200">
              <a:buFont typeface="Arial" panose="020B0604020202020204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IN" altLang="en-US"/>
              <a:t>Happy coding!!!</a:t>
            </a:r>
            <a:endParaRPr lang="en-IN" altLang="en-US"/>
          </a:p>
          <a:p>
            <a:r>
              <a:rPr lang="en-IN" altLang="en-US"/>
              <a:t>Use w3schools extensively</a:t>
            </a:r>
            <a:endParaRPr lang="en-IN" altLang="en-US"/>
          </a:p>
          <a:p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2139E2-1186-4419-ACB2-2B2AE008037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325569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4000" dirty="0" smtClean="0"/>
              <a:t>Absolute</a:t>
            </a:r>
            <a:endParaRPr lang="en-US" sz="4000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sz="4000" dirty="0" smtClean="0"/>
              <a:t>Relative</a:t>
            </a:r>
            <a:endParaRPr lang="en-US" sz="4000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sz="4000" dirty="0" smtClean="0"/>
              <a:t>Internal</a:t>
            </a:r>
            <a:endParaRPr lang="en-US" sz="4000" dirty="0" smtClean="0"/>
          </a:p>
          <a:p>
            <a:pPr marL="457200" indent="-457200">
              <a:buFont typeface="Arial" panose="020B0604020202020204"/>
              <a:buChar char="•"/>
            </a:pPr>
            <a:r>
              <a:rPr lang="en-US" sz="4000" dirty="0" smtClean="0"/>
              <a:t>Graphical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reference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05739" y="2934229"/>
            <a:ext cx="8279765" cy="1731392"/>
            <a:chOff x="385763" y="1266607"/>
            <a:chExt cx="9591133" cy="2722653"/>
          </a:xfrm>
        </p:grpSpPr>
        <p:sp>
          <p:nvSpPr>
            <p:cNvPr id="6" name="Rectangle 2"/>
            <p:cNvSpPr/>
            <p:nvPr/>
          </p:nvSpPr>
          <p:spPr bwMode="auto">
            <a:xfrm>
              <a:off x="385763" y="1266607"/>
              <a:ext cx="9591133" cy="62908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  <a:latin typeface="Times New Roman" panose="02020603050405020304"/>
                  <a:ea typeface="MS PGothic" panose="020B0600070205080204" charset="-128"/>
                  <a:cs typeface="MS PGothic" panose="020B0600070205080204" charset="-128"/>
                </a:rPr>
                <a:t>&lt;a </a:t>
              </a:r>
              <a:r>
                <a:rPr lang="en-US" sz="2600" dirty="0" err="1">
                  <a:solidFill>
                    <a:srgbClr val="110823"/>
                  </a:solidFill>
                  <a:latin typeface="Times New Roman" panose="02020603050405020304"/>
                  <a:ea typeface="MS PGothic" panose="020B0600070205080204" charset="-128"/>
                  <a:cs typeface="MS PGothic" panose="020B0600070205080204" charset="-128"/>
                </a:rPr>
                <a:t>href</a:t>
              </a:r>
              <a:r>
                <a:rPr lang="en-US" sz="2600" dirty="0">
                  <a:solidFill>
                    <a:srgbClr val="110823"/>
                  </a:solidFill>
                  <a:ea typeface="MS PGothic" panose="020B0600070205080204" charset="-128"/>
                  <a:cs typeface="MS PGothic" panose="020B0600070205080204" charset="-128"/>
                </a:rPr>
                <a:t>="http://</a:t>
              </a:r>
              <a:r>
                <a:rPr lang="en-US" sz="2600" dirty="0" err="1">
                  <a:solidFill>
                    <a:srgbClr val="110823"/>
                  </a:solidFill>
                  <a:ea typeface="MS PGothic" panose="020B0600070205080204" charset="-128"/>
                  <a:cs typeface="MS PGothic" panose="020B0600070205080204" charset="-128"/>
                </a:rPr>
                <a:t>www.intro-webdesign.com</a:t>
              </a:r>
              <a:r>
                <a:rPr lang="en-US" sz="2600" dirty="0">
                  <a:solidFill>
                    <a:srgbClr val="110823"/>
                  </a:solidFill>
                  <a:ea typeface="MS PGothic" panose="020B0600070205080204" charset="-128"/>
                  <a:cs typeface="MS PGothic" panose="020B0600070205080204" charset="-128"/>
                </a:rPr>
                <a:t>/"</a:t>
              </a:r>
              <a:r>
                <a:rPr lang="en-US" sz="2600" dirty="0" smtClean="0">
                  <a:solidFill>
                    <a:srgbClr val="0000FF"/>
                  </a:solidFill>
                  <a:latin typeface="Times New Roman" panose="02020603050405020304"/>
                  <a:ea typeface="MS PGothic" panose="020B0600070205080204" charset="-128"/>
                  <a:cs typeface="MS PGothic" panose="020B0600070205080204" charset="-128"/>
                </a:rPr>
                <a:t>&gt;</a:t>
              </a:r>
              <a:r>
                <a:rPr lang="en-US" sz="2600" dirty="0" smtClean="0">
                  <a:solidFill>
                    <a:srgbClr val="103154"/>
                  </a:solidFill>
                  <a:latin typeface="Times New Roman" panose="02020603050405020304"/>
                  <a:ea typeface="MS PGothic" panose="020B0600070205080204" charset="-128"/>
                  <a:cs typeface="MS PGothic" panose="020B0600070205080204" charset="-128"/>
                </a:rPr>
                <a:t>Web Design</a:t>
              </a:r>
              <a:r>
                <a:rPr lang="en-US" sz="2600" dirty="0" smtClean="0">
                  <a:solidFill>
                    <a:srgbClr val="0000FF"/>
                  </a:solidFill>
                  <a:latin typeface="Times New Roman" panose="02020603050405020304"/>
                  <a:ea typeface="MS PGothic" panose="020B0600070205080204" charset="-128"/>
                  <a:cs typeface="MS PGothic" panose="020B0600070205080204" charset="-128"/>
                </a:rPr>
                <a:t>&lt;</a:t>
              </a:r>
              <a:r>
                <a:rPr lang="en-US" sz="2600" dirty="0">
                  <a:solidFill>
                    <a:srgbClr val="0000FF"/>
                  </a:solidFill>
                  <a:latin typeface="Times New Roman" panose="02020603050405020304"/>
                  <a:ea typeface="MS PGothic" panose="020B0600070205080204" charset="-128"/>
                  <a:cs typeface="MS PGothic" panose="020B0600070205080204" charset="-128"/>
                </a:rPr>
                <a:t>/a&gt;</a:t>
              </a:r>
              <a:endParaRPr lang="en-US" sz="2600" dirty="0">
                <a:solidFill>
                  <a:srgbClr val="0000FF"/>
                </a:solidFill>
                <a:latin typeface="Times New Roman" panose="02020603050405020304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7" name="Rectangle 3"/>
            <p:cNvSpPr/>
            <p:nvPr/>
          </p:nvSpPr>
          <p:spPr bwMode="auto">
            <a:xfrm>
              <a:off x="603647" y="2905679"/>
              <a:ext cx="1757249" cy="5801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Times New Roman" panose="02020603050405020304"/>
                  <a:ea typeface="MS PGothic" panose="020B0600070205080204" charset="-128"/>
                  <a:cs typeface="MS PGothic" panose="020B0600070205080204" charset="-128"/>
                </a:rPr>
                <a:t>Opening tag</a:t>
              </a:r>
              <a:endParaRPr lang="en-US" sz="2400" dirty="0">
                <a:solidFill>
                  <a:srgbClr val="0000FF"/>
                </a:solidFill>
                <a:latin typeface="Times New Roman" panose="02020603050405020304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8" name="Rectangle 4"/>
            <p:cNvSpPr/>
            <p:nvPr/>
          </p:nvSpPr>
          <p:spPr bwMode="auto">
            <a:xfrm>
              <a:off x="8771470" y="2127429"/>
              <a:ext cx="1202207" cy="11613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Times New Roman" panose="02020603050405020304"/>
                  <a:ea typeface="MS PGothic" panose="020B0600070205080204" charset="-128"/>
                  <a:cs typeface="MS PGothic" panose="020B0600070205080204" charset="-128"/>
                </a:rPr>
                <a:t>Closing </a:t>
              </a:r>
              <a:endParaRPr lang="en-US" sz="2400" dirty="0" smtClean="0">
                <a:solidFill>
                  <a:srgbClr val="0000FF"/>
                </a:solidFill>
                <a:latin typeface="Times New Roman" panose="02020603050405020304"/>
                <a:ea typeface="MS PGothic" panose="020B0600070205080204" charset="-128"/>
                <a:cs typeface="MS PGothic" panose="020B0600070205080204" charset="-128"/>
              </a:endParaRPr>
            </a:p>
            <a:p>
              <a:pPr algn="ctr"/>
              <a:r>
                <a:rPr lang="en-US" sz="2400" dirty="0" smtClean="0">
                  <a:solidFill>
                    <a:srgbClr val="0000FF"/>
                  </a:solidFill>
                  <a:latin typeface="Times New Roman" panose="02020603050405020304"/>
                  <a:ea typeface="MS PGothic" panose="020B0600070205080204" charset="-128"/>
                  <a:cs typeface="MS PGothic" panose="020B0600070205080204" charset="-128"/>
                </a:rPr>
                <a:t>tag</a:t>
              </a:r>
              <a:endParaRPr lang="en-US" sz="2400" dirty="0">
                <a:solidFill>
                  <a:srgbClr val="0000FF"/>
                </a:solidFill>
                <a:latin typeface="Times New Roman" panose="02020603050405020304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603647" y="1835943"/>
              <a:ext cx="485086" cy="117749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med"/>
            </a:ln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 panose="02020603050405020304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9543964" y="1856645"/>
              <a:ext cx="0" cy="40429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med"/>
            </a:ln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 panose="02020603050405020304"/>
              </a:endParaRPr>
            </a:p>
          </p:txBody>
        </p:sp>
        <p:sp>
          <p:nvSpPr>
            <p:cNvPr id="12" name="Rectangle 8"/>
            <p:cNvSpPr/>
            <p:nvPr/>
          </p:nvSpPr>
          <p:spPr bwMode="auto">
            <a:xfrm>
              <a:off x="2941950" y="2505568"/>
              <a:ext cx="2973698" cy="5801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110823"/>
                  </a:solidFill>
                  <a:latin typeface="Times New Roman" panose="02020603050405020304"/>
                  <a:ea typeface="MS PGothic" panose="020B0600070205080204" charset="-128"/>
                  <a:cs typeface="MS PGothic" panose="020B0600070205080204" charset="-128"/>
                </a:rPr>
                <a:t>Where to go on click</a:t>
              </a:r>
              <a:endParaRPr lang="en-US" sz="2400" dirty="0">
                <a:solidFill>
                  <a:srgbClr val="110823"/>
                </a:solidFill>
                <a:latin typeface="Times New Roman" panose="02020603050405020304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13" name="Rectangle 9"/>
            <p:cNvSpPr/>
            <p:nvPr/>
          </p:nvSpPr>
          <p:spPr bwMode="auto">
            <a:xfrm>
              <a:off x="7181304" y="3409102"/>
              <a:ext cx="2670359" cy="5801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103154"/>
                  </a:solidFill>
                  <a:latin typeface="Times New Roman" panose="02020603050405020304"/>
                  <a:ea typeface="MS PGothic" panose="020B0600070205080204" charset="-128"/>
                  <a:cs typeface="MS PGothic" panose="020B0600070205080204" charset="-128"/>
                </a:rPr>
                <a:t>Clickable text</a:t>
              </a:r>
              <a:endParaRPr lang="en-US" sz="2400" dirty="0">
                <a:solidFill>
                  <a:srgbClr val="103154"/>
                </a:solidFill>
                <a:latin typeface="Times New Roman" panose="02020603050405020304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01409" y="1819274"/>
              <a:ext cx="0" cy="1594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</a:ln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 panose="02020603050405020304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271445" y="1856647"/>
              <a:ext cx="0" cy="648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</a:ln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 panose="02020603050405020304"/>
              </a:endParaRPr>
            </a:p>
          </p:txBody>
        </p:sp>
      </p:grpSp>
      <p:cxnSp>
        <p:nvCxnSpPr>
          <p:cNvPr id="17" name="Elbow Connector 16"/>
          <p:cNvCxnSpPr/>
          <p:nvPr/>
        </p:nvCxnSpPr>
        <p:spPr>
          <a:xfrm flipV="1">
            <a:off x="3744224" y="3284292"/>
            <a:ext cx="4277518" cy="901786"/>
          </a:xfrm>
          <a:prstGeom prst="bentConnector3">
            <a:avLst>
              <a:gd name="adj1" fmla="val 100154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7-29 at 2.59.45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14" y="2247494"/>
            <a:ext cx="7140640" cy="679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References</a:t>
            </a:r>
            <a:endParaRPr lang="en-US" dirty="0"/>
          </a:p>
        </p:txBody>
      </p:sp>
      <p:sp>
        <p:nvSpPr>
          <p:cNvPr id="14" name="Rectangle 8"/>
          <p:cNvSpPr/>
          <p:nvPr/>
        </p:nvSpPr>
        <p:spPr bwMode="auto">
          <a:xfrm>
            <a:off x="2881962" y="2926925"/>
            <a:ext cx="4952505" cy="3689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/>
                <a:ea typeface="MS PGothic" panose="020B0600070205080204" charset="-128"/>
                <a:cs typeface="MS PGothic" panose="020B0600070205080204" charset="-128"/>
              </a:rPr>
              <a:t>Link to a local file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/>
                <a:ea typeface="MS PGothic" panose="020B0600070205080204" charset="-128"/>
                <a:cs typeface="MS PGothic" panose="020B0600070205080204" charset="-128"/>
              </a:rPr>
              <a:t>in the same folder</a:t>
            </a:r>
            <a:endParaRPr lang="en-US" sz="2400" dirty="0">
              <a:solidFill>
                <a:schemeClr val="bg1"/>
              </a:solidFill>
              <a:latin typeface="Times New Roman" panose="02020603050405020304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239359" y="2674868"/>
            <a:ext cx="0" cy="251859"/>
          </a:xfrm>
          <a:prstGeom prst="line">
            <a:avLst/>
          </a:prstGeom>
          <a:noFill/>
          <a:ln w="47625">
            <a:solidFill>
              <a:schemeClr val="bg1"/>
            </a:solidFill>
            <a:miter lim="800000"/>
            <a:headEnd type="stealth" w="med" len="med"/>
          </a:ln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Times New Roman" panose="02020603050405020304"/>
            </a:endParaRPr>
          </a:p>
        </p:txBody>
      </p:sp>
      <p:pic>
        <p:nvPicPr>
          <p:cNvPr id="7" name="Picture 6" descr="Screen Shot 2015-07-29 at 3.00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14" y="3464478"/>
            <a:ext cx="8253744" cy="613998"/>
          </a:xfrm>
          <a:prstGeom prst="rect">
            <a:avLst/>
          </a:prstGeom>
        </p:spPr>
      </p:pic>
      <p:sp>
        <p:nvSpPr>
          <p:cNvPr id="18" name="Rectangle 8"/>
          <p:cNvSpPr/>
          <p:nvPr/>
        </p:nvSpPr>
        <p:spPr bwMode="auto">
          <a:xfrm>
            <a:off x="2881962" y="4171216"/>
            <a:ext cx="6739215" cy="3689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/>
                <a:ea typeface="MS PGothic" panose="020B0600070205080204" charset="-128"/>
                <a:cs typeface="MS PGothic" panose="020B0600070205080204" charset="-128"/>
              </a:rPr>
              <a:t>Link to a local file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/>
                <a:ea typeface="MS PGothic" panose="020B0600070205080204" charset="-128"/>
                <a:cs typeface="MS PGothic" panose="020B0600070205080204" charset="-128"/>
              </a:rPr>
              <a:t>in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/>
                <a:ea typeface="MS PGothic" panose="020B0600070205080204" charset="-128"/>
                <a:cs typeface="MS PGothic" panose="020B0600070205080204" charset="-128"/>
              </a:rPr>
              <a:t>a different folder called “docs”</a:t>
            </a:r>
            <a:endParaRPr lang="en-US" sz="2400" dirty="0">
              <a:solidFill>
                <a:schemeClr val="bg1"/>
              </a:solidFill>
              <a:latin typeface="Times New Roman" panose="02020603050405020304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4905455" y="3902614"/>
            <a:ext cx="0" cy="251859"/>
          </a:xfrm>
          <a:prstGeom prst="line">
            <a:avLst/>
          </a:prstGeom>
          <a:noFill/>
          <a:ln w="47625">
            <a:solidFill>
              <a:schemeClr val="bg1"/>
            </a:solidFill>
            <a:miter lim="800000"/>
            <a:headEnd type="stealth" w="med" len="med"/>
          </a:ln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Times New Roman" panose="02020603050405020304"/>
            </a:endParaRPr>
          </a:p>
        </p:txBody>
      </p:sp>
      <p:pic>
        <p:nvPicPr>
          <p:cNvPr id="8" name="Picture 7" descr="Screen Shot 2015-07-29 at 3.0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15" y="4617660"/>
            <a:ext cx="7140640" cy="574734"/>
          </a:xfrm>
          <a:prstGeom prst="rect">
            <a:avLst/>
          </a:prstGeom>
        </p:spPr>
      </p:pic>
      <p:sp>
        <p:nvSpPr>
          <p:cNvPr id="20" name="Rectangle 8"/>
          <p:cNvSpPr/>
          <p:nvPr/>
        </p:nvSpPr>
        <p:spPr bwMode="auto">
          <a:xfrm>
            <a:off x="2803447" y="5330584"/>
            <a:ext cx="6600533" cy="3689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/>
                <a:ea typeface="MS PGothic" panose="020B0600070205080204" charset="-128"/>
                <a:cs typeface="MS PGothic" panose="020B0600070205080204" charset="-128"/>
              </a:rPr>
              <a:t>Link to a different location in the same file</a:t>
            </a:r>
            <a:endParaRPr lang="en-US" sz="2400" dirty="0">
              <a:solidFill>
                <a:schemeClr val="bg1"/>
              </a:solidFill>
              <a:latin typeface="Times New Roman" panose="02020603050405020304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4160844" y="5078526"/>
            <a:ext cx="0" cy="251859"/>
          </a:xfrm>
          <a:prstGeom prst="line">
            <a:avLst/>
          </a:prstGeom>
          <a:noFill/>
          <a:ln w="47625">
            <a:solidFill>
              <a:schemeClr val="bg1"/>
            </a:solidFill>
            <a:miter lim="800000"/>
            <a:headEnd type="stealth" w="med" len="med"/>
          </a:ln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bldLvl="0" animBg="1"/>
      <p:bldP spid="18" grpId="0"/>
      <p:bldP spid="19" grpId="0" bldLvl="0" animBg="1"/>
      <p:bldP spid="20" grpId="0"/>
      <p:bldP spid="2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 as the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92413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800" dirty="0" smtClean="0"/>
              <a:t>The “clickable” component doesn’t have to be text.</a:t>
            </a:r>
            <a:endParaRPr lang="en-US" sz="2800" dirty="0" smtClean="0"/>
          </a:p>
          <a:p>
            <a:endParaRPr lang="en-US" dirty="0" smtClean="0"/>
          </a:p>
        </p:txBody>
      </p:sp>
      <p:pic>
        <p:nvPicPr>
          <p:cNvPr id="8" name="Picture 7" descr="Screen Shot 2015-07-29 at 2.58.20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89" y="4740412"/>
            <a:ext cx="7504743" cy="1015454"/>
          </a:xfrm>
          <a:prstGeom prst="rect">
            <a:avLst/>
          </a:prstGeom>
        </p:spPr>
      </p:pic>
      <p:pic>
        <p:nvPicPr>
          <p:cNvPr id="9" name="Picture 8" descr="Screen Shot 2015-07-29 at 3.1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46" y="3201767"/>
            <a:ext cx="6811997" cy="1394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3600" dirty="0" smtClean="0"/>
              <a:t>Anchors can take a target attribute</a:t>
            </a:r>
            <a:endParaRPr lang="en-US" sz="36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US" sz="2800" dirty="0"/>
              <a:t>_blank – open in new tab or </a:t>
            </a:r>
            <a:r>
              <a:rPr lang="en-US" sz="2800" dirty="0" smtClean="0"/>
              <a:t>window</a:t>
            </a: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r>
              <a:rPr lang="en-IN" altLang="en-US" sz="2800" dirty="0" smtClean="0"/>
              <a:t>explore W3schools</a:t>
            </a:r>
            <a:endParaRPr lang="en-US" sz="2800" dirty="0" smtClean="0"/>
          </a:p>
          <a:p>
            <a:pPr marL="1200150" lvl="1" indent="-457200">
              <a:buFont typeface="Arial" panose="020B0604020202020204"/>
              <a:buChar char="•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107" y="2020305"/>
            <a:ext cx="8535737" cy="1537285"/>
          </a:xfrm>
        </p:spPr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video and audio materials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3204</Words>
  <Application>WPS Presentation</Application>
  <PresentationFormat>Widescreen</PresentationFormat>
  <Paragraphs>209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</vt:lpstr>
      <vt:lpstr>Times New Roman</vt:lpstr>
      <vt:lpstr>MS PGothic</vt:lpstr>
      <vt:lpstr>Tw Cen MT</vt:lpstr>
      <vt:lpstr>Wingdings 2</vt:lpstr>
      <vt:lpstr>Wingdings</vt:lpstr>
      <vt:lpstr>Theme2</vt:lpstr>
      <vt:lpstr>Hyperlinks</vt:lpstr>
      <vt:lpstr>Hyperlinks</vt:lpstr>
      <vt:lpstr>Anchor links</vt:lpstr>
      <vt:lpstr>Types of links</vt:lpstr>
      <vt:lpstr>Absolute reference</vt:lpstr>
      <vt:lpstr>Relative References</vt:lpstr>
      <vt:lpstr>Using Images as the Link</vt:lpstr>
      <vt:lpstr>Targets</vt:lpstr>
      <vt:lpstr>Multimedia</vt:lpstr>
      <vt:lpstr>Video element &lt;video&gt;</vt:lpstr>
      <vt:lpstr>video syntax</vt:lpstr>
      <vt:lpstr>Audio element &lt;audio&gt;</vt:lpstr>
      <vt:lpstr>Setting clips</vt:lpstr>
      <vt:lpstr>Tables</vt:lpstr>
      <vt:lpstr>Design</vt:lpstr>
      <vt:lpstr>The Tags</vt:lpstr>
      <vt:lpstr>Simple Table</vt:lpstr>
      <vt:lpstr>Table Headings</vt:lpstr>
      <vt:lpstr>Table Headings</vt:lpstr>
      <vt:lpstr>Spanning Multiple Cells</vt:lpstr>
      <vt:lpstr>PowerPoint 演示文稿</vt:lpstr>
      <vt:lpstr>PowerPoint 演示文稿</vt:lpstr>
      <vt:lpstr>The Border Attribute</vt:lpstr>
      <vt:lpstr>Captions</vt:lpstr>
      <vt:lpstr>Review</vt:lpstr>
      <vt:lpstr>Useful Tags</vt:lpstr>
      <vt:lpstr>Choosing Your tags</vt:lpstr>
      <vt:lpstr>Block Tags</vt:lpstr>
      <vt:lpstr>Inline tags</vt:lpstr>
      <vt:lpstr>Tags that need “more”</vt:lpstr>
      <vt:lpstr>Review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Web Programming</dc:title>
  <dc:creator>Elizabeth George</dc:creator>
  <cp:lastModifiedBy>Elizabeth George</cp:lastModifiedBy>
  <cp:revision>2</cp:revision>
  <dcterms:created xsi:type="dcterms:W3CDTF">2020-05-20T06:15:18Z</dcterms:created>
  <dcterms:modified xsi:type="dcterms:W3CDTF">2020-05-20T06:17:19Z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