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453" r:id="rId3"/>
    <p:sldId id="592" r:id="rId4"/>
    <p:sldId id="479" r:id="rId5"/>
    <p:sldId id="677" r:id="rId6"/>
    <p:sldId id="678" r:id="rId7"/>
    <p:sldId id="679" r:id="rId8"/>
    <p:sldId id="680" r:id="rId9"/>
    <p:sldId id="265" r:id="rId10"/>
    <p:sldId id="268" r:id="rId11"/>
    <p:sldId id="269" r:id="rId12"/>
    <p:sldId id="728" r:id="rId13"/>
    <p:sldId id="271" r:id="rId14"/>
    <p:sldId id="726" r:id="rId15"/>
    <p:sldId id="727" r:id="rId16"/>
    <p:sldId id="723" r:id="rId17"/>
    <p:sldId id="281" r:id="rId18"/>
    <p:sldId id="725" r:id="rId19"/>
    <p:sldId id="72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udent"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47" autoAdjust="0"/>
    <p:restoredTop sz="95028" autoAdjust="0"/>
  </p:normalViewPr>
  <p:slideViewPr>
    <p:cSldViewPr snapToGrid="0">
      <p:cViewPr varScale="1">
        <p:scale>
          <a:sx n="116" d="100"/>
          <a:sy n="116" d="100"/>
        </p:scale>
        <p:origin x="192" y="26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0DC95-9DEC-440D-BB1F-C97B41D82B62}" type="datetimeFigureOut">
              <a:rPr lang="en-US" smtClean="0"/>
              <a:t>4/8/18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84A19-BF6F-4673-9387-A13B23E95689}" type="slidenum">
              <a:rPr lang="en-US" smtClean="0"/>
              <a:t>‹#›</a:t>
            </a:fld>
            <a:endParaRPr lang="en-US"/>
          </a:p>
        </p:txBody>
      </p:sp>
    </p:spTree>
    <p:extLst>
      <p:ext uri="{BB962C8B-B14F-4D97-AF65-F5344CB8AC3E}">
        <p14:creationId xmlns:p14="http://schemas.microsoft.com/office/powerpoint/2010/main" val="778756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6B4C10AB-C01F-2544-9BF2-FCB63339A295}"/>
              </a:ext>
            </a:extLst>
          </p:cNvPr>
          <p:cNvSpPr>
            <a:spLocks noGrp="1" noChangeArrowheads="1"/>
          </p:cNvSpPr>
          <p:nvPr>
            <p:ph type="sldNum" sz="quarter" idx="5"/>
          </p:nvPr>
        </p:nvSpPr>
        <p:spPr>
          <a:ln/>
        </p:spPr>
        <p:txBody>
          <a:bodyPr/>
          <a:lstStyle/>
          <a:p>
            <a:fld id="{9F0DDD9C-E417-2745-93C3-73E93B70E06E}" type="slidenum">
              <a:rPr lang="en-US" altLang="en-US"/>
              <a:pPr/>
              <a:t>9</a:t>
            </a:fld>
            <a:endParaRPr lang="en-US" altLang="en-US"/>
          </a:p>
        </p:txBody>
      </p:sp>
      <p:sp>
        <p:nvSpPr>
          <p:cNvPr id="23554" name="Rectangle 2">
            <a:extLst>
              <a:ext uri="{FF2B5EF4-FFF2-40B4-BE49-F238E27FC236}">
                <a16:creationId xmlns:a16="http://schemas.microsoft.com/office/drawing/2014/main" id="{20CC3533-8623-2D48-AB4C-DA5A3B00FD24}"/>
              </a:ext>
            </a:extLst>
          </p:cNvPr>
          <p:cNvSpPr>
            <a:spLocks noGrp="1" noRot="1" noChangeAspect="1" noChangeArrowheads="1" noTextEdit="1"/>
          </p:cNvSpPr>
          <p:nvPr>
            <p:ph type="sldImg"/>
          </p:nvPr>
        </p:nvSpPr>
        <p:spPr>
          <a:xfrm>
            <a:off x="393700" y="692150"/>
            <a:ext cx="6070600" cy="3416300"/>
          </a:xfrm>
          <a:ln cap="flat"/>
        </p:spPr>
      </p:sp>
      <p:sp>
        <p:nvSpPr>
          <p:cNvPr id="23555" name="Rectangle 3">
            <a:extLst>
              <a:ext uri="{FF2B5EF4-FFF2-40B4-BE49-F238E27FC236}">
                <a16:creationId xmlns:a16="http://schemas.microsoft.com/office/drawing/2014/main" id="{F162A2B3-CAAA-2546-9921-ACCA9C8DD706}"/>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885058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CAB76A2B-CED4-934B-90B5-86DD005522CC}"/>
              </a:ext>
            </a:extLst>
          </p:cNvPr>
          <p:cNvSpPr>
            <a:spLocks noGrp="1" noChangeArrowheads="1"/>
          </p:cNvSpPr>
          <p:nvPr>
            <p:ph type="sldNum" sz="quarter" idx="5"/>
          </p:nvPr>
        </p:nvSpPr>
        <p:spPr>
          <a:ln/>
        </p:spPr>
        <p:txBody>
          <a:bodyPr/>
          <a:lstStyle/>
          <a:p>
            <a:fld id="{3CB29DEC-13CC-E947-A663-A50BD46F614F}" type="slidenum">
              <a:rPr lang="en-US" altLang="en-US"/>
              <a:pPr/>
              <a:t>18</a:t>
            </a:fld>
            <a:endParaRPr lang="en-US" altLang="en-US"/>
          </a:p>
        </p:txBody>
      </p:sp>
      <p:sp>
        <p:nvSpPr>
          <p:cNvPr id="56322" name="Rectangle 2">
            <a:extLst>
              <a:ext uri="{FF2B5EF4-FFF2-40B4-BE49-F238E27FC236}">
                <a16:creationId xmlns:a16="http://schemas.microsoft.com/office/drawing/2014/main" id="{00205E1C-689E-F446-996F-C0E8AF6EB3D8}"/>
              </a:ext>
            </a:extLst>
          </p:cNvPr>
          <p:cNvSpPr>
            <a:spLocks noGrp="1" noRot="1" noChangeAspect="1" noChangeArrowheads="1" noTextEdit="1"/>
          </p:cNvSpPr>
          <p:nvPr>
            <p:ph type="sldImg"/>
          </p:nvPr>
        </p:nvSpPr>
        <p:spPr>
          <a:xfrm>
            <a:off x="393700" y="692150"/>
            <a:ext cx="6070600" cy="3416300"/>
          </a:xfrm>
          <a:ln cap="flat"/>
        </p:spPr>
      </p:sp>
      <p:sp>
        <p:nvSpPr>
          <p:cNvPr id="56323" name="Rectangle 3">
            <a:extLst>
              <a:ext uri="{FF2B5EF4-FFF2-40B4-BE49-F238E27FC236}">
                <a16:creationId xmlns:a16="http://schemas.microsoft.com/office/drawing/2014/main" id="{1F57BCAD-AB84-2F43-9E17-2524592594B6}"/>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161231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CAB76A2B-CED4-934B-90B5-86DD005522CC}"/>
              </a:ext>
            </a:extLst>
          </p:cNvPr>
          <p:cNvSpPr>
            <a:spLocks noGrp="1" noChangeArrowheads="1"/>
          </p:cNvSpPr>
          <p:nvPr>
            <p:ph type="sldNum" sz="quarter" idx="5"/>
          </p:nvPr>
        </p:nvSpPr>
        <p:spPr>
          <a:ln/>
        </p:spPr>
        <p:txBody>
          <a:bodyPr/>
          <a:lstStyle/>
          <a:p>
            <a:fld id="{3CB29DEC-13CC-E947-A663-A50BD46F614F}" type="slidenum">
              <a:rPr lang="en-US" altLang="en-US"/>
              <a:pPr/>
              <a:t>19</a:t>
            </a:fld>
            <a:endParaRPr lang="en-US" altLang="en-US"/>
          </a:p>
        </p:txBody>
      </p:sp>
      <p:sp>
        <p:nvSpPr>
          <p:cNvPr id="56322" name="Rectangle 2">
            <a:extLst>
              <a:ext uri="{FF2B5EF4-FFF2-40B4-BE49-F238E27FC236}">
                <a16:creationId xmlns:a16="http://schemas.microsoft.com/office/drawing/2014/main" id="{00205E1C-689E-F446-996F-C0E8AF6EB3D8}"/>
              </a:ext>
            </a:extLst>
          </p:cNvPr>
          <p:cNvSpPr>
            <a:spLocks noGrp="1" noRot="1" noChangeAspect="1" noChangeArrowheads="1" noTextEdit="1"/>
          </p:cNvSpPr>
          <p:nvPr>
            <p:ph type="sldImg"/>
          </p:nvPr>
        </p:nvSpPr>
        <p:spPr>
          <a:xfrm>
            <a:off x="393700" y="692150"/>
            <a:ext cx="6070600" cy="3416300"/>
          </a:xfrm>
          <a:ln cap="flat"/>
        </p:spPr>
      </p:sp>
      <p:sp>
        <p:nvSpPr>
          <p:cNvPr id="56323" name="Rectangle 3">
            <a:extLst>
              <a:ext uri="{FF2B5EF4-FFF2-40B4-BE49-F238E27FC236}">
                <a16:creationId xmlns:a16="http://schemas.microsoft.com/office/drawing/2014/main" id="{1F57BCAD-AB84-2F43-9E17-2524592594B6}"/>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4201029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6422E41B-CC34-E447-8CB0-633BC8A5C3CB}"/>
              </a:ext>
            </a:extLst>
          </p:cNvPr>
          <p:cNvSpPr>
            <a:spLocks noGrp="1" noChangeArrowheads="1"/>
          </p:cNvSpPr>
          <p:nvPr>
            <p:ph type="sldNum" sz="quarter" idx="5"/>
          </p:nvPr>
        </p:nvSpPr>
        <p:spPr>
          <a:ln/>
        </p:spPr>
        <p:txBody>
          <a:bodyPr/>
          <a:lstStyle/>
          <a:p>
            <a:fld id="{A9AF1D79-ED15-604B-BABC-DC306C6D6D38}" type="slidenum">
              <a:rPr lang="en-US" altLang="en-US"/>
              <a:pPr/>
              <a:t>10</a:t>
            </a:fld>
            <a:endParaRPr lang="en-US" altLang="en-US"/>
          </a:p>
        </p:txBody>
      </p:sp>
      <p:sp>
        <p:nvSpPr>
          <p:cNvPr id="29698" name="Rectangle 2">
            <a:extLst>
              <a:ext uri="{FF2B5EF4-FFF2-40B4-BE49-F238E27FC236}">
                <a16:creationId xmlns:a16="http://schemas.microsoft.com/office/drawing/2014/main" id="{320729A3-1412-A24D-9713-DB2DC9784B2A}"/>
              </a:ext>
            </a:extLst>
          </p:cNvPr>
          <p:cNvSpPr>
            <a:spLocks noGrp="1" noRot="1" noChangeAspect="1" noChangeArrowheads="1" noTextEdit="1"/>
          </p:cNvSpPr>
          <p:nvPr>
            <p:ph type="sldImg"/>
          </p:nvPr>
        </p:nvSpPr>
        <p:spPr>
          <a:xfrm>
            <a:off x="393700" y="692150"/>
            <a:ext cx="6070600" cy="3416300"/>
          </a:xfrm>
          <a:ln cap="flat"/>
        </p:spPr>
      </p:sp>
      <p:sp>
        <p:nvSpPr>
          <p:cNvPr id="29699" name="Rectangle 3">
            <a:extLst>
              <a:ext uri="{FF2B5EF4-FFF2-40B4-BE49-F238E27FC236}">
                <a16:creationId xmlns:a16="http://schemas.microsoft.com/office/drawing/2014/main" id="{3EBA256B-87A5-D64F-B481-BF69DCA8BE68}"/>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402498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0684BE1-F711-1A47-B40B-A35FD6A41101}"/>
              </a:ext>
            </a:extLst>
          </p:cNvPr>
          <p:cNvSpPr>
            <a:spLocks noGrp="1" noChangeArrowheads="1"/>
          </p:cNvSpPr>
          <p:nvPr>
            <p:ph type="sldNum" sz="quarter" idx="5"/>
          </p:nvPr>
        </p:nvSpPr>
        <p:spPr>
          <a:ln/>
        </p:spPr>
        <p:txBody>
          <a:bodyPr/>
          <a:lstStyle/>
          <a:p>
            <a:fld id="{9DEA5843-B44C-6E4E-9331-11A6F04CE57E}" type="slidenum">
              <a:rPr lang="en-US" altLang="en-US"/>
              <a:pPr/>
              <a:t>11</a:t>
            </a:fld>
            <a:endParaRPr lang="en-US" altLang="en-US"/>
          </a:p>
        </p:txBody>
      </p:sp>
      <p:sp>
        <p:nvSpPr>
          <p:cNvPr id="31746" name="Rectangle 2">
            <a:extLst>
              <a:ext uri="{FF2B5EF4-FFF2-40B4-BE49-F238E27FC236}">
                <a16:creationId xmlns:a16="http://schemas.microsoft.com/office/drawing/2014/main" id="{B18EF075-5E3F-9F44-B3D6-71C92B9A06D4}"/>
              </a:ext>
            </a:extLst>
          </p:cNvPr>
          <p:cNvSpPr>
            <a:spLocks noGrp="1" noRot="1" noChangeAspect="1" noChangeArrowheads="1" noTextEdit="1"/>
          </p:cNvSpPr>
          <p:nvPr>
            <p:ph type="sldImg"/>
          </p:nvPr>
        </p:nvSpPr>
        <p:spPr>
          <a:xfrm>
            <a:off x="393700" y="692150"/>
            <a:ext cx="6070600" cy="3416300"/>
          </a:xfrm>
          <a:ln cap="flat"/>
        </p:spPr>
      </p:sp>
      <p:sp>
        <p:nvSpPr>
          <p:cNvPr id="31747" name="Rectangle 3">
            <a:extLst>
              <a:ext uri="{FF2B5EF4-FFF2-40B4-BE49-F238E27FC236}">
                <a16:creationId xmlns:a16="http://schemas.microsoft.com/office/drawing/2014/main" id="{34C0F45F-CC57-724E-9946-34323A9746E7}"/>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958342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0684BE1-F711-1A47-B40B-A35FD6A41101}"/>
              </a:ext>
            </a:extLst>
          </p:cNvPr>
          <p:cNvSpPr>
            <a:spLocks noGrp="1" noChangeArrowheads="1"/>
          </p:cNvSpPr>
          <p:nvPr>
            <p:ph type="sldNum" sz="quarter" idx="5"/>
          </p:nvPr>
        </p:nvSpPr>
        <p:spPr>
          <a:ln/>
        </p:spPr>
        <p:txBody>
          <a:bodyPr/>
          <a:lstStyle/>
          <a:p>
            <a:fld id="{9DEA5843-B44C-6E4E-9331-11A6F04CE57E}" type="slidenum">
              <a:rPr lang="en-US" altLang="en-US"/>
              <a:pPr/>
              <a:t>12</a:t>
            </a:fld>
            <a:endParaRPr lang="en-US" altLang="en-US"/>
          </a:p>
        </p:txBody>
      </p:sp>
      <p:sp>
        <p:nvSpPr>
          <p:cNvPr id="31746" name="Rectangle 2">
            <a:extLst>
              <a:ext uri="{FF2B5EF4-FFF2-40B4-BE49-F238E27FC236}">
                <a16:creationId xmlns:a16="http://schemas.microsoft.com/office/drawing/2014/main" id="{B18EF075-5E3F-9F44-B3D6-71C92B9A06D4}"/>
              </a:ext>
            </a:extLst>
          </p:cNvPr>
          <p:cNvSpPr>
            <a:spLocks noGrp="1" noRot="1" noChangeAspect="1" noChangeArrowheads="1" noTextEdit="1"/>
          </p:cNvSpPr>
          <p:nvPr>
            <p:ph type="sldImg"/>
          </p:nvPr>
        </p:nvSpPr>
        <p:spPr>
          <a:xfrm>
            <a:off x="393700" y="692150"/>
            <a:ext cx="6070600" cy="3416300"/>
          </a:xfrm>
          <a:ln cap="flat"/>
        </p:spPr>
      </p:sp>
      <p:sp>
        <p:nvSpPr>
          <p:cNvPr id="31747" name="Rectangle 3">
            <a:extLst>
              <a:ext uri="{FF2B5EF4-FFF2-40B4-BE49-F238E27FC236}">
                <a16:creationId xmlns:a16="http://schemas.microsoft.com/office/drawing/2014/main" id="{34C0F45F-CC57-724E-9946-34323A9746E7}"/>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129838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FBBA75A-B210-8F48-8431-B284A66CBABC}"/>
              </a:ext>
            </a:extLst>
          </p:cNvPr>
          <p:cNvSpPr>
            <a:spLocks noGrp="1" noChangeArrowheads="1"/>
          </p:cNvSpPr>
          <p:nvPr>
            <p:ph type="sldNum" sz="quarter" idx="5"/>
          </p:nvPr>
        </p:nvSpPr>
        <p:spPr>
          <a:ln/>
        </p:spPr>
        <p:txBody>
          <a:bodyPr/>
          <a:lstStyle/>
          <a:p>
            <a:fld id="{95254B1E-6A76-144C-8CC0-FAE42F4C703C}" type="slidenum">
              <a:rPr lang="en-US" altLang="en-US"/>
              <a:pPr/>
              <a:t>13</a:t>
            </a:fld>
            <a:endParaRPr lang="en-US" altLang="en-US"/>
          </a:p>
        </p:txBody>
      </p:sp>
      <p:sp>
        <p:nvSpPr>
          <p:cNvPr id="35842" name="Rectangle 2">
            <a:extLst>
              <a:ext uri="{FF2B5EF4-FFF2-40B4-BE49-F238E27FC236}">
                <a16:creationId xmlns:a16="http://schemas.microsoft.com/office/drawing/2014/main" id="{0D71F432-B1B3-EA43-B72E-A459492D39E9}"/>
              </a:ext>
            </a:extLst>
          </p:cNvPr>
          <p:cNvSpPr>
            <a:spLocks noGrp="1" noRot="1" noChangeAspect="1" noChangeArrowheads="1" noTextEdit="1"/>
          </p:cNvSpPr>
          <p:nvPr>
            <p:ph type="sldImg"/>
          </p:nvPr>
        </p:nvSpPr>
        <p:spPr>
          <a:xfrm>
            <a:off x="393700" y="692150"/>
            <a:ext cx="6070600" cy="3416300"/>
          </a:xfrm>
          <a:ln cap="flat"/>
        </p:spPr>
      </p:sp>
      <p:sp>
        <p:nvSpPr>
          <p:cNvPr id="35843" name="Rectangle 3">
            <a:extLst>
              <a:ext uri="{FF2B5EF4-FFF2-40B4-BE49-F238E27FC236}">
                <a16:creationId xmlns:a16="http://schemas.microsoft.com/office/drawing/2014/main" id="{3EDC3140-91C0-624B-A906-BFEC2A26434B}"/>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828756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FBBA75A-B210-8F48-8431-B284A66CBABC}"/>
              </a:ext>
            </a:extLst>
          </p:cNvPr>
          <p:cNvSpPr>
            <a:spLocks noGrp="1" noChangeArrowheads="1"/>
          </p:cNvSpPr>
          <p:nvPr>
            <p:ph type="sldNum" sz="quarter" idx="5"/>
          </p:nvPr>
        </p:nvSpPr>
        <p:spPr>
          <a:ln/>
        </p:spPr>
        <p:txBody>
          <a:bodyPr/>
          <a:lstStyle/>
          <a:p>
            <a:fld id="{95254B1E-6A76-144C-8CC0-FAE42F4C703C}" type="slidenum">
              <a:rPr lang="en-US" altLang="en-US"/>
              <a:pPr/>
              <a:t>14</a:t>
            </a:fld>
            <a:endParaRPr lang="en-US" altLang="en-US"/>
          </a:p>
        </p:txBody>
      </p:sp>
      <p:sp>
        <p:nvSpPr>
          <p:cNvPr id="35842" name="Rectangle 2">
            <a:extLst>
              <a:ext uri="{FF2B5EF4-FFF2-40B4-BE49-F238E27FC236}">
                <a16:creationId xmlns:a16="http://schemas.microsoft.com/office/drawing/2014/main" id="{0D71F432-B1B3-EA43-B72E-A459492D39E9}"/>
              </a:ext>
            </a:extLst>
          </p:cNvPr>
          <p:cNvSpPr>
            <a:spLocks noGrp="1" noRot="1" noChangeAspect="1" noChangeArrowheads="1" noTextEdit="1"/>
          </p:cNvSpPr>
          <p:nvPr>
            <p:ph type="sldImg"/>
          </p:nvPr>
        </p:nvSpPr>
        <p:spPr>
          <a:xfrm>
            <a:off x="393700" y="692150"/>
            <a:ext cx="6070600" cy="3416300"/>
          </a:xfrm>
          <a:ln cap="flat"/>
        </p:spPr>
      </p:sp>
      <p:sp>
        <p:nvSpPr>
          <p:cNvPr id="35843" name="Rectangle 3">
            <a:extLst>
              <a:ext uri="{FF2B5EF4-FFF2-40B4-BE49-F238E27FC236}">
                <a16:creationId xmlns:a16="http://schemas.microsoft.com/office/drawing/2014/main" id="{3EDC3140-91C0-624B-A906-BFEC2A26434B}"/>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268662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FBBA75A-B210-8F48-8431-B284A66CBABC}"/>
              </a:ext>
            </a:extLst>
          </p:cNvPr>
          <p:cNvSpPr>
            <a:spLocks noGrp="1" noChangeArrowheads="1"/>
          </p:cNvSpPr>
          <p:nvPr>
            <p:ph type="sldNum" sz="quarter" idx="5"/>
          </p:nvPr>
        </p:nvSpPr>
        <p:spPr>
          <a:ln/>
        </p:spPr>
        <p:txBody>
          <a:bodyPr/>
          <a:lstStyle/>
          <a:p>
            <a:fld id="{95254B1E-6A76-144C-8CC0-FAE42F4C703C}" type="slidenum">
              <a:rPr lang="en-US" altLang="en-US"/>
              <a:pPr/>
              <a:t>15</a:t>
            </a:fld>
            <a:endParaRPr lang="en-US" altLang="en-US"/>
          </a:p>
        </p:txBody>
      </p:sp>
      <p:sp>
        <p:nvSpPr>
          <p:cNvPr id="35842" name="Rectangle 2">
            <a:extLst>
              <a:ext uri="{FF2B5EF4-FFF2-40B4-BE49-F238E27FC236}">
                <a16:creationId xmlns:a16="http://schemas.microsoft.com/office/drawing/2014/main" id="{0D71F432-B1B3-EA43-B72E-A459492D39E9}"/>
              </a:ext>
            </a:extLst>
          </p:cNvPr>
          <p:cNvSpPr>
            <a:spLocks noGrp="1" noRot="1" noChangeAspect="1" noChangeArrowheads="1" noTextEdit="1"/>
          </p:cNvSpPr>
          <p:nvPr>
            <p:ph type="sldImg"/>
          </p:nvPr>
        </p:nvSpPr>
        <p:spPr>
          <a:xfrm>
            <a:off x="393700" y="692150"/>
            <a:ext cx="6070600" cy="3416300"/>
          </a:xfrm>
          <a:ln cap="flat"/>
        </p:spPr>
      </p:sp>
      <p:sp>
        <p:nvSpPr>
          <p:cNvPr id="35843" name="Rectangle 3">
            <a:extLst>
              <a:ext uri="{FF2B5EF4-FFF2-40B4-BE49-F238E27FC236}">
                <a16:creationId xmlns:a16="http://schemas.microsoft.com/office/drawing/2014/main" id="{3EDC3140-91C0-624B-A906-BFEC2A26434B}"/>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9132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0684BE1-F711-1A47-B40B-A35FD6A41101}"/>
              </a:ext>
            </a:extLst>
          </p:cNvPr>
          <p:cNvSpPr>
            <a:spLocks noGrp="1" noChangeArrowheads="1"/>
          </p:cNvSpPr>
          <p:nvPr>
            <p:ph type="sldNum" sz="quarter" idx="5"/>
          </p:nvPr>
        </p:nvSpPr>
        <p:spPr>
          <a:ln/>
        </p:spPr>
        <p:txBody>
          <a:bodyPr/>
          <a:lstStyle/>
          <a:p>
            <a:fld id="{9DEA5843-B44C-6E4E-9331-11A6F04CE57E}" type="slidenum">
              <a:rPr lang="en-US" altLang="en-US"/>
              <a:pPr/>
              <a:t>16</a:t>
            </a:fld>
            <a:endParaRPr lang="en-US" altLang="en-US"/>
          </a:p>
        </p:txBody>
      </p:sp>
      <p:sp>
        <p:nvSpPr>
          <p:cNvPr id="31746" name="Rectangle 2">
            <a:extLst>
              <a:ext uri="{FF2B5EF4-FFF2-40B4-BE49-F238E27FC236}">
                <a16:creationId xmlns:a16="http://schemas.microsoft.com/office/drawing/2014/main" id="{B18EF075-5E3F-9F44-B3D6-71C92B9A06D4}"/>
              </a:ext>
            </a:extLst>
          </p:cNvPr>
          <p:cNvSpPr>
            <a:spLocks noGrp="1" noRot="1" noChangeAspect="1" noChangeArrowheads="1" noTextEdit="1"/>
          </p:cNvSpPr>
          <p:nvPr>
            <p:ph type="sldImg"/>
          </p:nvPr>
        </p:nvSpPr>
        <p:spPr>
          <a:xfrm>
            <a:off x="393700" y="692150"/>
            <a:ext cx="6070600" cy="3416300"/>
          </a:xfrm>
          <a:ln cap="flat"/>
        </p:spPr>
      </p:sp>
      <p:sp>
        <p:nvSpPr>
          <p:cNvPr id="31747" name="Rectangle 3">
            <a:extLst>
              <a:ext uri="{FF2B5EF4-FFF2-40B4-BE49-F238E27FC236}">
                <a16:creationId xmlns:a16="http://schemas.microsoft.com/office/drawing/2014/main" id="{34C0F45F-CC57-724E-9946-34323A9746E7}"/>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725366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CAB76A2B-CED4-934B-90B5-86DD005522CC}"/>
              </a:ext>
            </a:extLst>
          </p:cNvPr>
          <p:cNvSpPr>
            <a:spLocks noGrp="1" noChangeArrowheads="1"/>
          </p:cNvSpPr>
          <p:nvPr>
            <p:ph type="sldNum" sz="quarter" idx="5"/>
          </p:nvPr>
        </p:nvSpPr>
        <p:spPr>
          <a:ln/>
        </p:spPr>
        <p:txBody>
          <a:bodyPr/>
          <a:lstStyle/>
          <a:p>
            <a:fld id="{3CB29DEC-13CC-E947-A663-A50BD46F614F}" type="slidenum">
              <a:rPr lang="en-US" altLang="en-US"/>
              <a:pPr/>
              <a:t>17</a:t>
            </a:fld>
            <a:endParaRPr lang="en-US" altLang="en-US"/>
          </a:p>
        </p:txBody>
      </p:sp>
      <p:sp>
        <p:nvSpPr>
          <p:cNvPr id="56322" name="Rectangle 2">
            <a:extLst>
              <a:ext uri="{FF2B5EF4-FFF2-40B4-BE49-F238E27FC236}">
                <a16:creationId xmlns:a16="http://schemas.microsoft.com/office/drawing/2014/main" id="{00205E1C-689E-F446-996F-C0E8AF6EB3D8}"/>
              </a:ext>
            </a:extLst>
          </p:cNvPr>
          <p:cNvSpPr>
            <a:spLocks noGrp="1" noRot="1" noChangeAspect="1" noChangeArrowheads="1" noTextEdit="1"/>
          </p:cNvSpPr>
          <p:nvPr>
            <p:ph type="sldImg"/>
          </p:nvPr>
        </p:nvSpPr>
        <p:spPr>
          <a:xfrm>
            <a:off x="393700" y="692150"/>
            <a:ext cx="6070600" cy="3416300"/>
          </a:xfrm>
          <a:ln cap="flat"/>
        </p:spPr>
      </p:sp>
      <p:sp>
        <p:nvSpPr>
          <p:cNvPr id="56323" name="Rectangle 3">
            <a:extLst>
              <a:ext uri="{FF2B5EF4-FFF2-40B4-BE49-F238E27FC236}">
                <a16:creationId xmlns:a16="http://schemas.microsoft.com/office/drawing/2014/main" id="{1F57BCAD-AB84-2F43-9E17-2524592594B6}"/>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756185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F3C806-AF09-49FA-A892-21DF5336D02E}" type="datetimeFigureOut">
              <a:rPr lang="en-US" smtClean="0"/>
              <a:t>4/8/18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02587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4/8/18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364162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4/8/18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015306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4/8/18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15961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F3C806-AF09-49FA-A892-21DF5336D02E}" type="datetimeFigureOut">
              <a:rPr lang="en-US" smtClean="0"/>
              <a:t>4/8/18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20332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F3C806-AF09-49FA-A892-21DF5336D02E}" type="datetimeFigureOut">
              <a:rPr lang="en-US" smtClean="0"/>
              <a:t>4/8/18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749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F3C806-AF09-49FA-A892-21DF5336D02E}" type="datetimeFigureOut">
              <a:rPr lang="en-US" smtClean="0"/>
              <a:t>4/8/18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57763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F3C806-AF09-49FA-A892-21DF5336D02E}" type="datetimeFigureOut">
              <a:rPr lang="en-US" smtClean="0"/>
              <a:t>4/8/18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53677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3C806-AF09-49FA-A892-21DF5336D02E}" type="datetimeFigureOut">
              <a:rPr lang="en-US" smtClean="0"/>
              <a:t>4/8/18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64095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4/8/18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17151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4/8/18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158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3C806-AF09-49FA-A892-21DF5336D02E}" type="datetimeFigureOut">
              <a:rPr lang="en-US" smtClean="0"/>
              <a:t>4/8/18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3F1FE-0A32-4AEC-82DC-93A43DDA32E2}" type="slidenum">
              <a:rPr lang="en-US" smtClean="0"/>
              <a:t>‹#›</a:t>
            </a:fld>
            <a:endParaRPr lang="en-US"/>
          </a:p>
        </p:txBody>
      </p:sp>
    </p:spTree>
    <p:extLst>
      <p:ext uri="{BB962C8B-B14F-4D97-AF65-F5344CB8AC3E}">
        <p14:creationId xmlns:p14="http://schemas.microsoft.com/office/powerpoint/2010/main" val="3421286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irt.gcu.edu/research/developmentresources/tutorials/researchpap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file:////C:/Program%20Files/TurningPoint/2003/Question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104"/>
            <a:ext cx="9144000" cy="2387600"/>
          </a:xfrm>
        </p:spPr>
        <p:txBody>
          <a:bodyPr>
            <a:normAutofit fontScale="90000"/>
          </a:bodyPr>
          <a:lstStyle/>
          <a:p>
            <a:r>
              <a:rPr lang="en-US" dirty="0"/>
              <a:t>INFO 7390 </a:t>
            </a:r>
            <a:br>
              <a:rPr lang="en-US" dirty="0">
                <a:ea typeface="ＭＳ Ｐゴシック" panose="020B0600070205080204" pitchFamily="34" charset="-128"/>
              </a:rPr>
            </a:br>
            <a:r>
              <a:rPr lang="en-US" dirty="0"/>
              <a:t>Advances in Data Sciences and Architecture</a:t>
            </a:r>
          </a:p>
        </p:txBody>
      </p:sp>
      <p:sp>
        <p:nvSpPr>
          <p:cNvPr id="3" name="Subtitle 2"/>
          <p:cNvSpPr>
            <a:spLocks noGrp="1"/>
          </p:cNvSpPr>
          <p:nvPr>
            <p:ph type="subTitle" idx="1"/>
          </p:nvPr>
        </p:nvSpPr>
        <p:spPr>
          <a:xfrm>
            <a:off x="1524000" y="3801544"/>
            <a:ext cx="9144000" cy="2665758"/>
          </a:xfrm>
        </p:spPr>
        <p:txBody>
          <a:bodyPr>
            <a:noAutofit/>
          </a:bodyPr>
          <a:lstStyle/>
          <a:p>
            <a:r>
              <a:rPr lang="en-US" sz="4800" dirty="0">
                <a:ea typeface="ＭＳ Ｐゴシック" panose="020B0600070205080204" pitchFamily="34" charset="-128"/>
              </a:rPr>
              <a:t>Research Paper</a:t>
            </a:r>
          </a:p>
          <a:p>
            <a:endParaRPr lang="en-US" sz="3200" dirty="0">
              <a:ea typeface="ＭＳ Ｐゴシック" panose="020B0600070205080204" pitchFamily="34" charset="-128"/>
            </a:endParaRPr>
          </a:p>
          <a:p>
            <a:r>
              <a:rPr lang="en-US" sz="3200" dirty="0">
                <a:ea typeface="ＭＳ Ｐゴシック" panose="020B0600070205080204" pitchFamily="34" charset="-128"/>
              </a:rPr>
              <a:t>Nik Bear Brown</a:t>
            </a:r>
          </a:p>
        </p:txBody>
      </p:sp>
    </p:spTree>
    <p:extLst>
      <p:ext uri="{BB962C8B-B14F-4D97-AF65-F5344CB8AC3E}">
        <p14:creationId xmlns:p14="http://schemas.microsoft.com/office/powerpoint/2010/main" val="2537819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ED2CEB7-8E36-EC45-A892-C1A4EE7DCF93}"/>
              </a:ext>
            </a:extLst>
          </p:cNvPr>
          <p:cNvSpPr>
            <a:spLocks noGrp="1" noChangeArrowheads="1"/>
          </p:cNvSpPr>
          <p:nvPr>
            <p:ph type="title"/>
          </p:nvPr>
        </p:nvSpPr>
        <p:spPr>
          <a:noFill/>
          <a:ln/>
        </p:spPr>
        <p:txBody>
          <a:bodyPr/>
          <a:lstStyle/>
          <a:p>
            <a:r>
              <a:rPr lang="en-US" altLang="en-US" dirty="0">
                <a:solidFill>
                  <a:srgbClr val="CD0000"/>
                </a:solidFill>
              </a:rPr>
              <a:t>Title</a:t>
            </a:r>
          </a:p>
        </p:txBody>
      </p:sp>
      <p:sp>
        <p:nvSpPr>
          <p:cNvPr id="28675" name="Rectangle 3">
            <a:extLst>
              <a:ext uri="{FF2B5EF4-FFF2-40B4-BE49-F238E27FC236}">
                <a16:creationId xmlns:a16="http://schemas.microsoft.com/office/drawing/2014/main" id="{4DD3715A-83A8-C54D-AC3D-68A475EEBFA4}"/>
              </a:ext>
            </a:extLst>
          </p:cNvPr>
          <p:cNvSpPr>
            <a:spLocks noGrp="1" noChangeArrowheads="1"/>
          </p:cNvSpPr>
          <p:nvPr>
            <p:ph type="body" idx="1"/>
          </p:nvPr>
        </p:nvSpPr>
        <p:spPr>
          <a:noFill/>
          <a:ln/>
        </p:spPr>
        <p:txBody>
          <a:bodyPr/>
          <a:lstStyle/>
          <a:p>
            <a:r>
              <a:rPr lang="en-US" altLang="en-US" dirty="0"/>
              <a:t>Title</a:t>
            </a:r>
          </a:p>
          <a:p>
            <a:pPr lvl="1"/>
            <a:r>
              <a:rPr lang="en-US" altLang="en-US" dirty="0"/>
              <a:t>clearly describes the subject of the paper</a:t>
            </a:r>
            <a:br>
              <a:rPr lang="en-US" altLang="en-US" dirty="0"/>
            </a:br>
            <a:endParaRPr lang="en-US" altLang="en-US" dirty="0"/>
          </a:p>
          <a:p>
            <a:pPr lvl="1"/>
            <a:r>
              <a:rPr lang="en-US" altLang="en-US" dirty="0"/>
              <a:t>can be catchy, but not at the cost of clarity</a:t>
            </a:r>
          </a:p>
          <a:p>
            <a:pPr lvl="1"/>
            <a:endParaRPr lang="en-US" altLang="en-US" dirty="0"/>
          </a:p>
          <a:p>
            <a:pPr marL="457200" lvl="1" indent="0">
              <a:buNone/>
            </a:pPr>
            <a:endParaRPr lang="en-US" altLang="en-US" dirty="0"/>
          </a:p>
          <a:p>
            <a:pPr lvl="1"/>
            <a:r>
              <a:rPr lang="en-US" dirty="0"/>
              <a:t>The title should be specific and indicate the problem the research project addresses using keywords that will be helpful in literature reviews in the future.   - </a:t>
            </a:r>
            <a:r>
              <a:rPr lang="en-US" altLang="en-US" dirty="0"/>
              <a:t>From </a:t>
            </a:r>
            <a:r>
              <a:rPr lang="en-US" altLang="en-US" dirty="0">
                <a:hlinkClick r:id="rId3"/>
              </a:rPr>
              <a:t>https://cirt.gcu.edu/research/developmentresources/tutorials/researchpaper</a:t>
            </a:r>
            <a:endParaRPr lang="en-US" altLang="en-US" dirty="0"/>
          </a:p>
          <a:p>
            <a:pPr lvl="1">
              <a:buFontTx/>
              <a:buChar char="-"/>
            </a:pPr>
            <a:endParaRPr lang="en-US" altLang="en-US" dirty="0"/>
          </a:p>
          <a:p>
            <a:endParaRPr lang="en-US" altLang="en-US" sz="1600" dirty="0"/>
          </a:p>
        </p:txBody>
      </p:sp>
    </p:spTree>
    <p:extLst>
      <p:ext uri="{BB962C8B-B14F-4D97-AF65-F5344CB8AC3E}">
        <p14:creationId xmlns:p14="http://schemas.microsoft.com/office/powerpoint/2010/main" val="336158727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9D0F0D2-A8BD-2740-A127-A57517D8BB84}"/>
              </a:ext>
            </a:extLst>
          </p:cNvPr>
          <p:cNvSpPr>
            <a:spLocks noGrp="1" noChangeArrowheads="1"/>
          </p:cNvSpPr>
          <p:nvPr>
            <p:ph type="title"/>
          </p:nvPr>
        </p:nvSpPr>
        <p:spPr>
          <a:noFill/>
          <a:ln/>
        </p:spPr>
        <p:txBody>
          <a:bodyPr/>
          <a:lstStyle/>
          <a:p>
            <a:r>
              <a:rPr lang="en-US" altLang="en-US" dirty="0">
                <a:solidFill>
                  <a:srgbClr val="CD0000"/>
                </a:solidFill>
              </a:rPr>
              <a:t>Abstract</a:t>
            </a:r>
          </a:p>
        </p:txBody>
      </p:sp>
      <p:sp>
        <p:nvSpPr>
          <p:cNvPr id="30723" name="Rectangle 3">
            <a:extLst>
              <a:ext uri="{FF2B5EF4-FFF2-40B4-BE49-F238E27FC236}">
                <a16:creationId xmlns:a16="http://schemas.microsoft.com/office/drawing/2014/main" id="{0088AE37-AEC9-B541-869B-6C4E3E9DE774}"/>
              </a:ext>
            </a:extLst>
          </p:cNvPr>
          <p:cNvSpPr>
            <a:spLocks noGrp="1" noChangeArrowheads="1"/>
          </p:cNvSpPr>
          <p:nvPr>
            <p:ph type="body" idx="1"/>
          </p:nvPr>
        </p:nvSpPr>
        <p:spPr>
          <a:noFill/>
          <a:ln/>
        </p:spPr>
        <p:txBody>
          <a:bodyPr/>
          <a:lstStyle/>
          <a:p>
            <a:r>
              <a:rPr lang="en-US" altLang="en-US" dirty="0"/>
              <a:t>Abstract</a:t>
            </a:r>
          </a:p>
          <a:p>
            <a:pPr lvl="1"/>
            <a:r>
              <a:rPr lang="en-US" altLang="en-US" dirty="0"/>
              <a:t>Communicates </a:t>
            </a:r>
            <a:r>
              <a:rPr lang="en-US" altLang="en-US" u="sng" dirty="0"/>
              <a:t>results</a:t>
            </a:r>
            <a:r>
              <a:rPr lang="en-US" altLang="en-US" dirty="0"/>
              <a:t> of paper</a:t>
            </a:r>
            <a:br>
              <a:rPr lang="en-US" altLang="en-US" dirty="0"/>
            </a:br>
            <a:endParaRPr lang="en-US" altLang="en-US" dirty="0"/>
          </a:p>
          <a:p>
            <a:pPr lvl="1"/>
            <a:r>
              <a:rPr lang="en-US" altLang="en-US" dirty="0"/>
              <a:t>Completely self-contained</a:t>
            </a:r>
          </a:p>
          <a:p>
            <a:pPr marL="914400" lvl="2" indent="0">
              <a:buNone/>
            </a:pPr>
            <a:endParaRPr lang="en-US" altLang="en-US" dirty="0"/>
          </a:p>
          <a:p>
            <a:pPr marL="914400" lvl="2" indent="0">
              <a:buNone/>
            </a:pPr>
            <a:endParaRPr lang="en-US" altLang="en-US" dirty="0"/>
          </a:p>
          <a:p>
            <a:pPr marL="914400" lvl="2" indent="0">
              <a:buNone/>
            </a:pPr>
            <a:endParaRPr lang="en-US" altLang="en-US" dirty="0"/>
          </a:p>
          <a:p>
            <a:pPr marL="914400" lvl="2" indent="0">
              <a:buNone/>
            </a:pPr>
            <a:r>
              <a:rPr lang="en-US" altLang="en-US" dirty="0"/>
              <a:t>From https://</a:t>
            </a:r>
            <a:r>
              <a:rPr lang="en-US" altLang="en-US" dirty="0" err="1"/>
              <a:t>cirt.gcu.edu</a:t>
            </a:r>
            <a:r>
              <a:rPr lang="en-US" altLang="en-US" dirty="0"/>
              <a:t>/research/</a:t>
            </a:r>
            <a:r>
              <a:rPr lang="en-US" altLang="en-US" dirty="0" err="1"/>
              <a:t>developmentresources</a:t>
            </a:r>
            <a:r>
              <a:rPr lang="en-US" altLang="en-US" dirty="0"/>
              <a:t>/tutorials/</a:t>
            </a:r>
            <a:r>
              <a:rPr lang="en-US" altLang="en-US" dirty="0" err="1"/>
              <a:t>researchpaper</a:t>
            </a:r>
            <a:endParaRPr lang="en-US" altLang="en-US" dirty="0"/>
          </a:p>
          <a:p>
            <a:pPr marL="914400" lvl="2" indent="0">
              <a:buNone/>
            </a:pPr>
            <a:br>
              <a:rPr lang="en-US" altLang="en-US" dirty="0"/>
            </a:br>
            <a:endParaRPr lang="en-US" altLang="en-US" dirty="0"/>
          </a:p>
        </p:txBody>
      </p:sp>
    </p:spTree>
    <p:extLst>
      <p:ext uri="{BB962C8B-B14F-4D97-AF65-F5344CB8AC3E}">
        <p14:creationId xmlns:p14="http://schemas.microsoft.com/office/powerpoint/2010/main" val="407713613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9D0F0D2-A8BD-2740-A127-A57517D8BB84}"/>
              </a:ext>
            </a:extLst>
          </p:cNvPr>
          <p:cNvSpPr>
            <a:spLocks noGrp="1" noChangeArrowheads="1"/>
          </p:cNvSpPr>
          <p:nvPr>
            <p:ph type="title"/>
          </p:nvPr>
        </p:nvSpPr>
        <p:spPr>
          <a:noFill/>
          <a:ln/>
        </p:spPr>
        <p:txBody>
          <a:bodyPr/>
          <a:lstStyle/>
          <a:p>
            <a:r>
              <a:rPr lang="en-US" altLang="en-US" dirty="0">
                <a:solidFill>
                  <a:srgbClr val="CD0000"/>
                </a:solidFill>
              </a:rPr>
              <a:t>Abstract</a:t>
            </a:r>
          </a:p>
        </p:txBody>
      </p:sp>
      <p:sp>
        <p:nvSpPr>
          <p:cNvPr id="30723" name="Rectangle 3">
            <a:extLst>
              <a:ext uri="{FF2B5EF4-FFF2-40B4-BE49-F238E27FC236}">
                <a16:creationId xmlns:a16="http://schemas.microsoft.com/office/drawing/2014/main" id="{0088AE37-AEC9-B541-869B-6C4E3E9DE774}"/>
              </a:ext>
            </a:extLst>
          </p:cNvPr>
          <p:cNvSpPr>
            <a:spLocks noGrp="1" noChangeArrowheads="1"/>
          </p:cNvSpPr>
          <p:nvPr>
            <p:ph type="body" idx="1"/>
          </p:nvPr>
        </p:nvSpPr>
        <p:spPr>
          <a:noFill/>
          <a:ln/>
        </p:spPr>
        <p:txBody>
          <a:bodyPr>
            <a:normAutofit fontScale="85000" lnSpcReduction="10000"/>
          </a:bodyPr>
          <a:lstStyle/>
          <a:p>
            <a:r>
              <a:rPr lang="en-US" dirty="0"/>
              <a:t>Abstract</a:t>
            </a:r>
          </a:p>
          <a:p>
            <a:r>
              <a:rPr lang="en-US" dirty="0"/>
              <a:t>The abstract is used by readers to quickly review the overall content of the paper.  Journals typically place strict word limits on abstracts, such as 200 words, making them a challenge to write.  The abstract should provide a complete synopsis of the research paper and should introduce the topic and the specific research question, provide a statement regarding methodology and should provide a general statement about the results and the findings.  Because it is really a summary of the entire research paper, it is often written last.</a:t>
            </a:r>
          </a:p>
          <a:p>
            <a:pPr marL="0" indent="0">
              <a:buNone/>
            </a:pPr>
            <a:endParaRPr lang="en-US" altLang="en-US" dirty="0"/>
          </a:p>
          <a:p>
            <a:pPr marL="914400" lvl="2" indent="0">
              <a:buNone/>
            </a:pPr>
            <a:endParaRPr lang="en-US" altLang="en-US" dirty="0"/>
          </a:p>
          <a:p>
            <a:pPr marL="914400" lvl="2" indent="0">
              <a:buNone/>
            </a:pPr>
            <a:endParaRPr lang="en-US" altLang="en-US" dirty="0"/>
          </a:p>
          <a:p>
            <a:pPr marL="914400" lvl="2" indent="0">
              <a:buNone/>
            </a:pPr>
            <a:r>
              <a:rPr lang="en-US" altLang="en-US" dirty="0"/>
              <a:t>From https://</a:t>
            </a:r>
            <a:r>
              <a:rPr lang="en-US" altLang="en-US" dirty="0" err="1"/>
              <a:t>cirt.gcu.edu</a:t>
            </a:r>
            <a:r>
              <a:rPr lang="en-US" altLang="en-US" dirty="0"/>
              <a:t>/research/</a:t>
            </a:r>
            <a:r>
              <a:rPr lang="en-US" altLang="en-US" dirty="0" err="1"/>
              <a:t>developmentresources</a:t>
            </a:r>
            <a:r>
              <a:rPr lang="en-US" altLang="en-US" dirty="0"/>
              <a:t>/tutorials/</a:t>
            </a:r>
            <a:r>
              <a:rPr lang="en-US" altLang="en-US" dirty="0" err="1"/>
              <a:t>researchpaper</a:t>
            </a:r>
            <a:endParaRPr lang="en-US" altLang="en-US" dirty="0"/>
          </a:p>
          <a:p>
            <a:pPr marL="914400" lvl="2" indent="0">
              <a:buNone/>
            </a:pPr>
            <a:br>
              <a:rPr lang="en-US" altLang="en-US" dirty="0"/>
            </a:br>
            <a:endParaRPr lang="en-US" altLang="en-US" dirty="0"/>
          </a:p>
        </p:txBody>
      </p:sp>
    </p:spTree>
    <p:extLst>
      <p:ext uri="{BB962C8B-B14F-4D97-AF65-F5344CB8AC3E}">
        <p14:creationId xmlns:p14="http://schemas.microsoft.com/office/powerpoint/2010/main" val="252142173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CA136F6-D8AA-4243-B4F2-F8C7B35D4E6E}"/>
              </a:ext>
            </a:extLst>
          </p:cNvPr>
          <p:cNvSpPr>
            <a:spLocks noGrp="1" noChangeArrowheads="1"/>
          </p:cNvSpPr>
          <p:nvPr>
            <p:ph type="title"/>
          </p:nvPr>
        </p:nvSpPr>
        <p:spPr>
          <a:noFill/>
          <a:ln/>
        </p:spPr>
        <p:txBody>
          <a:bodyPr/>
          <a:lstStyle/>
          <a:p>
            <a:r>
              <a:rPr lang="en-US" altLang="en-US" dirty="0">
                <a:solidFill>
                  <a:srgbClr val="CD0000"/>
                </a:solidFill>
              </a:rPr>
              <a:t>Introduction</a:t>
            </a:r>
          </a:p>
        </p:txBody>
      </p:sp>
      <p:sp>
        <p:nvSpPr>
          <p:cNvPr id="34819" name="Rectangle 3">
            <a:extLst>
              <a:ext uri="{FF2B5EF4-FFF2-40B4-BE49-F238E27FC236}">
                <a16:creationId xmlns:a16="http://schemas.microsoft.com/office/drawing/2014/main" id="{9311574D-0261-3240-A837-856A858DEC5D}"/>
              </a:ext>
            </a:extLst>
          </p:cNvPr>
          <p:cNvSpPr>
            <a:spLocks noGrp="1" noChangeArrowheads="1"/>
          </p:cNvSpPr>
          <p:nvPr>
            <p:ph type="body" idx="1"/>
          </p:nvPr>
        </p:nvSpPr>
        <p:spPr>
          <a:noFill/>
          <a:ln/>
        </p:spPr>
        <p:txBody>
          <a:bodyPr/>
          <a:lstStyle/>
          <a:p>
            <a:r>
              <a:rPr lang="en-US" altLang="en-US" dirty="0"/>
              <a:t>Introduction</a:t>
            </a:r>
          </a:p>
          <a:p>
            <a:pPr lvl="1"/>
            <a:r>
              <a:rPr lang="en-US" altLang="en-US" dirty="0"/>
              <a:t>Gives background</a:t>
            </a:r>
          </a:p>
          <a:p>
            <a:pPr lvl="1"/>
            <a:r>
              <a:rPr lang="en-US" altLang="en-US" dirty="0"/>
              <a:t>Motivates</a:t>
            </a:r>
          </a:p>
          <a:p>
            <a:pPr lvl="1"/>
            <a:r>
              <a:rPr lang="en-US" altLang="en-US" dirty="0"/>
              <a:t>Defines general terms/concepts</a:t>
            </a:r>
          </a:p>
          <a:p>
            <a:pPr lvl="1"/>
            <a:r>
              <a:rPr lang="en-US" altLang="en-US" dirty="0"/>
              <a:t>Describes problem and argues for the approach taking</a:t>
            </a:r>
          </a:p>
          <a:p>
            <a:pPr lvl="1"/>
            <a:r>
              <a:rPr lang="en-US" altLang="en-US" dirty="0"/>
              <a:t>Relates to other work</a:t>
            </a:r>
          </a:p>
          <a:p>
            <a:pPr lvl="1"/>
            <a:r>
              <a:rPr lang="en-US" altLang="en-US" dirty="0"/>
              <a:t>Summarizes the structure of the paper</a:t>
            </a:r>
          </a:p>
          <a:p>
            <a:pPr lvl="2"/>
            <a:r>
              <a:rPr lang="en-US" altLang="en-US" dirty="0"/>
              <a:t>“The next section details the experimental methodology, which is a 2x2 </a:t>
            </a:r>
            <a:r>
              <a:rPr lang="en-US" altLang="en-US" dirty="0" err="1"/>
              <a:t>Anova</a:t>
            </a:r>
            <a:r>
              <a:rPr lang="en-US" altLang="en-US" dirty="0"/>
              <a:t> design. The subsequent section describes the results, the most notable being...”</a:t>
            </a:r>
          </a:p>
        </p:txBody>
      </p:sp>
    </p:spTree>
    <p:extLst>
      <p:ext uri="{BB962C8B-B14F-4D97-AF65-F5344CB8AC3E}">
        <p14:creationId xmlns:p14="http://schemas.microsoft.com/office/powerpoint/2010/main" val="87606213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CA136F6-D8AA-4243-B4F2-F8C7B35D4E6E}"/>
              </a:ext>
            </a:extLst>
          </p:cNvPr>
          <p:cNvSpPr>
            <a:spLocks noGrp="1" noChangeArrowheads="1"/>
          </p:cNvSpPr>
          <p:nvPr>
            <p:ph type="title"/>
          </p:nvPr>
        </p:nvSpPr>
        <p:spPr>
          <a:noFill/>
          <a:ln/>
        </p:spPr>
        <p:txBody>
          <a:bodyPr/>
          <a:lstStyle/>
          <a:p>
            <a:r>
              <a:rPr lang="en-US" altLang="en-US" dirty="0">
                <a:solidFill>
                  <a:srgbClr val="CD0000"/>
                </a:solidFill>
              </a:rPr>
              <a:t>Introduction</a:t>
            </a:r>
          </a:p>
        </p:txBody>
      </p:sp>
      <p:sp>
        <p:nvSpPr>
          <p:cNvPr id="34819" name="Rectangle 3">
            <a:extLst>
              <a:ext uri="{FF2B5EF4-FFF2-40B4-BE49-F238E27FC236}">
                <a16:creationId xmlns:a16="http://schemas.microsoft.com/office/drawing/2014/main" id="{9311574D-0261-3240-A837-856A858DEC5D}"/>
              </a:ext>
            </a:extLst>
          </p:cNvPr>
          <p:cNvSpPr>
            <a:spLocks noGrp="1" noChangeArrowheads="1"/>
          </p:cNvSpPr>
          <p:nvPr>
            <p:ph type="body" idx="1"/>
          </p:nvPr>
        </p:nvSpPr>
        <p:spPr>
          <a:noFill/>
          <a:ln/>
        </p:spPr>
        <p:txBody>
          <a:bodyPr/>
          <a:lstStyle/>
          <a:p>
            <a:r>
              <a:rPr lang="en-US" dirty="0"/>
              <a:t>Introduction</a:t>
            </a:r>
          </a:p>
          <a:p>
            <a:r>
              <a:rPr lang="en-US" dirty="0"/>
              <a:t>The introduction begins by introducing the broad overall topic and providing basic background information.  It then narrows down to the specific research question relating to this topic.  It provides the purpose and focus for the rest of the paper and sets up the justification for the research.</a:t>
            </a:r>
          </a:p>
          <a:p>
            <a:pPr lvl="1"/>
            <a:endParaRPr lang="en-US" altLang="en-US" dirty="0"/>
          </a:p>
          <a:p>
            <a:pPr lvl="1"/>
            <a:endParaRPr lang="en-US" altLang="en-US" dirty="0"/>
          </a:p>
          <a:p>
            <a:pPr marL="457200" lvl="1" indent="0">
              <a:buNone/>
            </a:pPr>
            <a:r>
              <a:rPr lang="en-US" altLang="en-US" dirty="0"/>
              <a:t>From https://</a:t>
            </a:r>
            <a:r>
              <a:rPr lang="en-US" altLang="en-US" dirty="0" err="1"/>
              <a:t>cirt.gcu.edu</a:t>
            </a:r>
            <a:r>
              <a:rPr lang="en-US" altLang="en-US" dirty="0"/>
              <a:t>/research/</a:t>
            </a:r>
            <a:r>
              <a:rPr lang="en-US" altLang="en-US" dirty="0" err="1"/>
              <a:t>developmentresources</a:t>
            </a:r>
            <a:r>
              <a:rPr lang="en-US" altLang="en-US" dirty="0"/>
              <a:t>/tutorials/</a:t>
            </a:r>
            <a:r>
              <a:rPr lang="en-US" altLang="en-US" dirty="0" err="1"/>
              <a:t>researchpaper</a:t>
            </a:r>
            <a:endParaRPr lang="en-US" altLang="en-US" dirty="0"/>
          </a:p>
          <a:p>
            <a:pPr marL="457200" lvl="1" indent="0">
              <a:buNone/>
            </a:pPr>
            <a:endParaRPr lang="en-US" altLang="en-US" dirty="0"/>
          </a:p>
        </p:txBody>
      </p:sp>
    </p:spTree>
    <p:extLst>
      <p:ext uri="{BB962C8B-B14F-4D97-AF65-F5344CB8AC3E}">
        <p14:creationId xmlns:p14="http://schemas.microsoft.com/office/powerpoint/2010/main" val="253587235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CA136F6-D8AA-4243-B4F2-F8C7B35D4E6E}"/>
              </a:ext>
            </a:extLst>
          </p:cNvPr>
          <p:cNvSpPr>
            <a:spLocks noGrp="1" noChangeArrowheads="1"/>
          </p:cNvSpPr>
          <p:nvPr>
            <p:ph type="title"/>
          </p:nvPr>
        </p:nvSpPr>
        <p:spPr>
          <a:noFill/>
          <a:ln/>
        </p:spPr>
        <p:txBody>
          <a:bodyPr/>
          <a:lstStyle/>
          <a:p>
            <a:r>
              <a:rPr lang="en-US" dirty="0">
                <a:solidFill>
                  <a:srgbClr val="CD0000"/>
                </a:solidFill>
              </a:rPr>
              <a:t>Methods</a:t>
            </a:r>
          </a:p>
        </p:txBody>
      </p:sp>
      <p:sp>
        <p:nvSpPr>
          <p:cNvPr id="34819" name="Rectangle 3">
            <a:extLst>
              <a:ext uri="{FF2B5EF4-FFF2-40B4-BE49-F238E27FC236}">
                <a16:creationId xmlns:a16="http://schemas.microsoft.com/office/drawing/2014/main" id="{9311574D-0261-3240-A837-856A858DEC5D}"/>
              </a:ext>
            </a:extLst>
          </p:cNvPr>
          <p:cNvSpPr>
            <a:spLocks noGrp="1" noChangeArrowheads="1"/>
          </p:cNvSpPr>
          <p:nvPr>
            <p:ph type="body" idx="1"/>
          </p:nvPr>
        </p:nvSpPr>
        <p:spPr>
          <a:noFill/>
          <a:ln/>
        </p:spPr>
        <p:txBody>
          <a:bodyPr/>
          <a:lstStyle/>
          <a:p>
            <a:r>
              <a:rPr lang="en-US" dirty="0"/>
              <a:t>Methods</a:t>
            </a:r>
          </a:p>
          <a:p>
            <a:r>
              <a:rPr lang="en-US" dirty="0"/>
              <a:t>The methods section will describe the research design and methodology used to complete to the study.  The general rule of thumb is that readers should be provided with enough detail to replicate the study.</a:t>
            </a:r>
          </a:p>
          <a:p>
            <a:pPr lvl="1"/>
            <a:endParaRPr lang="en-US" altLang="en-US" dirty="0"/>
          </a:p>
          <a:p>
            <a:pPr lvl="1"/>
            <a:endParaRPr lang="en-US" altLang="en-US" dirty="0"/>
          </a:p>
          <a:p>
            <a:pPr marL="457200" lvl="1" indent="0">
              <a:buNone/>
            </a:pPr>
            <a:r>
              <a:rPr lang="en-US" altLang="en-US" dirty="0"/>
              <a:t>From https://</a:t>
            </a:r>
            <a:r>
              <a:rPr lang="en-US" altLang="en-US" dirty="0" err="1"/>
              <a:t>cirt.gcu.edu</a:t>
            </a:r>
            <a:r>
              <a:rPr lang="en-US" altLang="en-US" dirty="0"/>
              <a:t>/research/</a:t>
            </a:r>
            <a:r>
              <a:rPr lang="en-US" altLang="en-US" dirty="0" err="1"/>
              <a:t>developmentresources</a:t>
            </a:r>
            <a:r>
              <a:rPr lang="en-US" altLang="en-US" dirty="0"/>
              <a:t>/tutorials/</a:t>
            </a:r>
            <a:r>
              <a:rPr lang="en-US" altLang="en-US" dirty="0" err="1"/>
              <a:t>researchpaper</a:t>
            </a:r>
            <a:endParaRPr lang="en-US" altLang="en-US" dirty="0"/>
          </a:p>
          <a:p>
            <a:pPr marL="457200" lvl="1" indent="0">
              <a:buNone/>
            </a:pPr>
            <a:endParaRPr lang="en-US" altLang="en-US" dirty="0"/>
          </a:p>
        </p:txBody>
      </p:sp>
    </p:spTree>
    <p:extLst>
      <p:ext uri="{BB962C8B-B14F-4D97-AF65-F5344CB8AC3E}">
        <p14:creationId xmlns:p14="http://schemas.microsoft.com/office/powerpoint/2010/main" val="184280321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9D0F0D2-A8BD-2740-A127-A57517D8BB84}"/>
              </a:ext>
            </a:extLst>
          </p:cNvPr>
          <p:cNvSpPr>
            <a:spLocks noGrp="1" noChangeArrowheads="1"/>
          </p:cNvSpPr>
          <p:nvPr>
            <p:ph type="title"/>
          </p:nvPr>
        </p:nvSpPr>
        <p:spPr>
          <a:noFill/>
          <a:ln/>
        </p:spPr>
        <p:txBody>
          <a:bodyPr/>
          <a:lstStyle/>
          <a:p>
            <a:r>
              <a:rPr lang="en-US" dirty="0">
                <a:solidFill>
                  <a:srgbClr val="CD0000"/>
                </a:solidFill>
              </a:rPr>
              <a:t>Results</a:t>
            </a:r>
            <a:endParaRPr lang="en-US" altLang="en-US" dirty="0">
              <a:solidFill>
                <a:srgbClr val="CD0000"/>
              </a:solidFill>
            </a:endParaRPr>
          </a:p>
        </p:txBody>
      </p:sp>
      <p:sp>
        <p:nvSpPr>
          <p:cNvPr id="30723" name="Rectangle 3">
            <a:extLst>
              <a:ext uri="{FF2B5EF4-FFF2-40B4-BE49-F238E27FC236}">
                <a16:creationId xmlns:a16="http://schemas.microsoft.com/office/drawing/2014/main" id="{0088AE37-AEC9-B541-869B-6C4E3E9DE774}"/>
              </a:ext>
            </a:extLst>
          </p:cNvPr>
          <p:cNvSpPr>
            <a:spLocks noGrp="1" noChangeArrowheads="1"/>
          </p:cNvSpPr>
          <p:nvPr>
            <p:ph type="body" idx="1"/>
          </p:nvPr>
        </p:nvSpPr>
        <p:spPr>
          <a:noFill/>
          <a:ln/>
        </p:spPr>
        <p:txBody>
          <a:bodyPr/>
          <a:lstStyle/>
          <a:p>
            <a:r>
              <a:rPr lang="en-US" dirty="0"/>
              <a:t>Results</a:t>
            </a:r>
          </a:p>
          <a:p>
            <a:r>
              <a:rPr lang="en-US" dirty="0"/>
              <a:t>In this section, the results of the analysis are presented.  How the results are presented will depend upon whether the research study was quantitative or qualitative in nature.  This section should focus only on results that are directly related to the research or the problem. Graphs and tables should only be used when there is too much data to efficiently include it within the text.  This section should present the results, but not discuss their significance.</a:t>
            </a:r>
          </a:p>
          <a:p>
            <a:pPr lvl="2"/>
            <a:endParaRPr lang="en-US" altLang="en-US" dirty="0"/>
          </a:p>
          <a:p>
            <a:pPr lvl="2"/>
            <a:endParaRPr lang="en-US" altLang="en-US" dirty="0"/>
          </a:p>
          <a:p>
            <a:pPr lvl="2"/>
            <a:r>
              <a:rPr lang="en-US" altLang="en-US" dirty="0"/>
              <a:t>From https://</a:t>
            </a:r>
            <a:r>
              <a:rPr lang="en-US" altLang="en-US" dirty="0" err="1"/>
              <a:t>cirt.gcu.edu</a:t>
            </a:r>
            <a:r>
              <a:rPr lang="en-US" altLang="en-US" dirty="0"/>
              <a:t>/research/</a:t>
            </a:r>
            <a:r>
              <a:rPr lang="en-US" altLang="en-US" dirty="0" err="1"/>
              <a:t>developmentresources</a:t>
            </a:r>
            <a:r>
              <a:rPr lang="en-US" altLang="en-US" dirty="0"/>
              <a:t>/tutorials/</a:t>
            </a:r>
            <a:r>
              <a:rPr lang="en-US" altLang="en-US" dirty="0" err="1"/>
              <a:t>researchpaper</a:t>
            </a:r>
            <a:endParaRPr lang="en-US" altLang="en-US" dirty="0"/>
          </a:p>
          <a:p>
            <a:pPr lvl="2"/>
            <a:endParaRPr lang="en-US" altLang="en-US" dirty="0"/>
          </a:p>
          <a:p>
            <a:pPr lvl="2"/>
            <a:endParaRPr lang="en-US" altLang="en-US" dirty="0"/>
          </a:p>
        </p:txBody>
      </p:sp>
    </p:spTree>
    <p:extLst>
      <p:ext uri="{BB962C8B-B14F-4D97-AF65-F5344CB8AC3E}">
        <p14:creationId xmlns:p14="http://schemas.microsoft.com/office/powerpoint/2010/main" val="49558300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8E54F20-F6E5-E443-B9E0-31A6C4AB7E45}"/>
              </a:ext>
            </a:extLst>
          </p:cNvPr>
          <p:cNvSpPr>
            <a:spLocks noGrp="1" noChangeArrowheads="1"/>
          </p:cNvSpPr>
          <p:nvPr>
            <p:ph type="title"/>
          </p:nvPr>
        </p:nvSpPr>
        <p:spPr>
          <a:noFill/>
          <a:ln/>
        </p:spPr>
        <p:txBody>
          <a:bodyPr/>
          <a:lstStyle/>
          <a:p>
            <a:r>
              <a:rPr lang="en-US" dirty="0">
                <a:solidFill>
                  <a:srgbClr val="CD0000"/>
                </a:solidFill>
              </a:rPr>
              <a:t>Discussion/</a:t>
            </a:r>
            <a:r>
              <a:rPr lang="en-US" altLang="en-US" dirty="0">
                <a:solidFill>
                  <a:srgbClr val="CD0000"/>
                </a:solidFill>
              </a:rPr>
              <a:t>Conclusions</a:t>
            </a:r>
          </a:p>
        </p:txBody>
      </p:sp>
      <p:sp>
        <p:nvSpPr>
          <p:cNvPr id="55299" name="Rectangle 3">
            <a:extLst>
              <a:ext uri="{FF2B5EF4-FFF2-40B4-BE49-F238E27FC236}">
                <a16:creationId xmlns:a16="http://schemas.microsoft.com/office/drawing/2014/main" id="{FD5AEB71-0899-DF44-997A-DB6CF530F207}"/>
              </a:ext>
            </a:extLst>
          </p:cNvPr>
          <p:cNvSpPr>
            <a:spLocks noGrp="1" noChangeArrowheads="1"/>
          </p:cNvSpPr>
          <p:nvPr>
            <p:ph type="body" idx="1"/>
          </p:nvPr>
        </p:nvSpPr>
        <p:spPr>
          <a:noFill/>
          <a:ln/>
        </p:spPr>
        <p:txBody>
          <a:bodyPr>
            <a:normAutofit lnSpcReduction="10000"/>
          </a:bodyPr>
          <a:lstStyle/>
          <a:p>
            <a:r>
              <a:rPr lang="en-US" altLang="en-US" dirty="0"/>
              <a:t>Write to communicate and contribute information you feel is important</a:t>
            </a:r>
          </a:p>
          <a:p>
            <a:r>
              <a:rPr lang="en-US" altLang="en-US" dirty="0"/>
              <a:t>Papers and theses have typical structures and contents that you should follow</a:t>
            </a:r>
          </a:p>
          <a:p>
            <a:r>
              <a:rPr lang="en-US" altLang="en-US" dirty="0"/>
              <a:t>A thesis gives more room to develop arguments</a:t>
            </a:r>
          </a:p>
          <a:p>
            <a:r>
              <a:rPr lang="en-US" altLang="en-US" dirty="0"/>
              <a:t>You should write to convince referees to accept your paper</a:t>
            </a:r>
          </a:p>
          <a:p>
            <a:r>
              <a:rPr lang="en-US" altLang="en-US" dirty="0"/>
              <a:t>A good way to write well  is to:</a:t>
            </a:r>
          </a:p>
          <a:p>
            <a:pPr lvl="1"/>
            <a:r>
              <a:rPr lang="en-US" altLang="en-US" dirty="0"/>
              <a:t>write, write, write</a:t>
            </a:r>
          </a:p>
          <a:p>
            <a:pPr lvl="1"/>
            <a:r>
              <a:rPr lang="en-US" altLang="en-US" dirty="0"/>
              <a:t>review papers so you are familiar with how others will review yours</a:t>
            </a:r>
          </a:p>
          <a:p>
            <a:pPr lvl="1"/>
            <a:r>
              <a:rPr lang="en-US" altLang="en-US" dirty="0"/>
              <a:t>work with an associate or mentor</a:t>
            </a:r>
          </a:p>
        </p:txBody>
      </p:sp>
    </p:spTree>
    <p:extLst>
      <p:ext uri="{BB962C8B-B14F-4D97-AF65-F5344CB8AC3E}">
        <p14:creationId xmlns:p14="http://schemas.microsoft.com/office/powerpoint/2010/main" val="90182693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8E54F20-F6E5-E443-B9E0-31A6C4AB7E45}"/>
              </a:ext>
            </a:extLst>
          </p:cNvPr>
          <p:cNvSpPr>
            <a:spLocks noGrp="1" noChangeArrowheads="1"/>
          </p:cNvSpPr>
          <p:nvPr>
            <p:ph type="title"/>
          </p:nvPr>
        </p:nvSpPr>
        <p:spPr>
          <a:noFill/>
          <a:ln/>
        </p:spPr>
        <p:txBody>
          <a:bodyPr/>
          <a:lstStyle/>
          <a:p>
            <a:r>
              <a:rPr lang="en-US" dirty="0">
                <a:solidFill>
                  <a:srgbClr val="CD0000"/>
                </a:solidFill>
              </a:rPr>
              <a:t>Discussion/Conclusion</a:t>
            </a:r>
            <a:endParaRPr lang="en-US" altLang="en-US" dirty="0">
              <a:solidFill>
                <a:srgbClr val="CD0000"/>
              </a:solidFill>
            </a:endParaRPr>
          </a:p>
        </p:txBody>
      </p:sp>
      <p:sp>
        <p:nvSpPr>
          <p:cNvPr id="55299" name="Rectangle 3">
            <a:extLst>
              <a:ext uri="{FF2B5EF4-FFF2-40B4-BE49-F238E27FC236}">
                <a16:creationId xmlns:a16="http://schemas.microsoft.com/office/drawing/2014/main" id="{FD5AEB71-0899-DF44-997A-DB6CF530F207}"/>
              </a:ext>
            </a:extLst>
          </p:cNvPr>
          <p:cNvSpPr>
            <a:spLocks noGrp="1" noChangeArrowheads="1"/>
          </p:cNvSpPr>
          <p:nvPr>
            <p:ph type="body" idx="1"/>
          </p:nvPr>
        </p:nvSpPr>
        <p:spPr>
          <a:noFill/>
          <a:ln/>
        </p:spPr>
        <p:txBody>
          <a:bodyPr>
            <a:normAutofit fontScale="92500" lnSpcReduction="20000"/>
          </a:bodyPr>
          <a:lstStyle/>
          <a:p>
            <a:r>
              <a:rPr lang="en-US" dirty="0"/>
              <a:t>Discussion/Conclusion</a:t>
            </a:r>
          </a:p>
          <a:p>
            <a:r>
              <a:rPr lang="en-US" dirty="0"/>
              <a:t>This section should be a discussion of the results and the implications on the field, as well as other fields. The hypothesis should be answered and validated by the interpretation of the results.  This section should also discuss how the results relate to previous research mentioned in the literature review, any cautions about the findings, and potential for future research.</a:t>
            </a:r>
          </a:p>
          <a:p>
            <a:endParaRPr lang="en-US" altLang="en-US" dirty="0"/>
          </a:p>
          <a:p>
            <a:endParaRPr lang="en-US" altLang="en-US" dirty="0"/>
          </a:p>
          <a:p>
            <a:pPr marL="0" indent="0">
              <a:buNone/>
            </a:pPr>
            <a:r>
              <a:rPr lang="en-US" altLang="en-US" dirty="0"/>
              <a:t>From https://</a:t>
            </a:r>
            <a:r>
              <a:rPr lang="en-US" altLang="en-US" dirty="0" err="1"/>
              <a:t>cirt.gcu.edu</a:t>
            </a:r>
            <a:r>
              <a:rPr lang="en-US" altLang="en-US" dirty="0"/>
              <a:t>/research/</a:t>
            </a:r>
            <a:r>
              <a:rPr lang="en-US" altLang="en-US" dirty="0" err="1"/>
              <a:t>developmentresources</a:t>
            </a:r>
            <a:r>
              <a:rPr lang="en-US" altLang="en-US" dirty="0"/>
              <a:t>/tutorials/</a:t>
            </a:r>
            <a:r>
              <a:rPr lang="en-US" altLang="en-US" dirty="0" err="1"/>
              <a:t>researchpaper</a:t>
            </a:r>
            <a:endParaRPr lang="en-US" altLang="en-US" dirty="0"/>
          </a:p>
          <a:p>
            <a:endParaRPr lang="en-US" altLang="en-US" dirty="0"/>
          </a:p>
        </p:txBody>
      </p:sp>
    </p:spTree>
    <p:extLst>
      <p:ext uri="{BB962C8B-B14F-4D97-AF65-F5344CB8AC3E}">
        <p14:creationId xmlns:p14="http://schemas.microsoft.com/office/powerpoint/2010/main" val="45258092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8E54F20-F6E5-E443-B9E0-31A6C4AB7E45}"/>
              </a:ext>
            </a:extLst>
          </p:cNvPr>
          <p:cNvSpPr>
            <a:spLocks noGrp="1" noChangeArrowheads="1"/>
          </p:cNvSpPr>
          <p:nvPr>
            <p:ph type="title"/>
          </p:nvPr>
        </p:nvSpPr>
        <p:spPr>
          <a:noFill/>
          <a:ln/>
        </p:spPr>
        <p:txBody>
          <a:bodyPr/>
          <a:lstStyle/>
          <a:p>
            <a:r>
              <a:rPr lang="en-US" dirty="0">
                <a:solidFill>
                  <a:srgbClr val="CD0000"/>
                </a:solidFill>
              </a:rPr>
              <a:t>References/Bibliography</a:t>
            </a:r>
          </a:p>
        </p:txBody>
      </p:sp>
      <p:sp>
        <p:nvSpPr>
          <p:cNvPr id="55299" name="Rectangle 3">
            <a:extLst>
              <a:ext uri="{FF2B5EF4-FFF2-40B4-BE49-F238E27FC236}">
                <a16:creationId xmlns:a16="http://schemas.microsoft.com/office/drawing/2014/main" id="{FD5AEB71-0899-DF44-997A-DB6CF530F207}"/>
              </a:ext>
            </a:extLst>
          </p:cNvPr>
          <p:cNvSpPr>
            <a:spLocks noGrp="1" noChangeArrowheads="1"/>
          </p:cNvSpPr>
          <p:nvPr>
            <p:ph type="body" idx="1"/>
          </p:nvPr>
        </p:nvSpPr>
        <p:spPr>
          <a:noFill/>
          <a:ln/>
        </p:spPr>
        <p:txBody>
          <a:bodyPr>
            <a:normAutofit fontScale="92500" lnSpcReduction="10000"/>
          </a:bodyPr>
          <a:lstStyle/>
          <a:p>
            <a:pPr marL="0" indent="0">
              <a:buNone/>
            </a:pPr>
            <a:endParaRPr lang="en-US" altLang="en-US" dirty="0"/>
          </a:p>
          <a:p>
            <a:r>
              <a:rPr lang="en-US" dirty="0"/>
              <a:t>References/Bibliography</a:t>
            </a:r>
          </a:p>
          <a:p>
            <a:r>
              <a:rPr lang="en-US" dirty="0"/>
              <a:t>The research paper is not complete without the list of references. This section should be an alphabetized list of all the academic sources of information utilized in the paper.  The format of the references will match the format and style used in the paper.  Common formats include APA, MLA, Harvard and so forth.</a:t>
            </a:r>
          </a:p>
          <a:p>
            <a:pPr marL="0" indent="0">
              <a:buNone/>
            </a:pPr>
            <a:endParaRPr lang="en-US" altLang="en-US" dirty="0"/>
          </a:p>
          <a:p>
            <a:pPr marL="0" indent="0">
              <a:buNone/>
            </a:pPr>
            <a:r>
              <a:rPr lang="en-US" altLang="en-US" dirty="0"/>
              <a:t>From https://</a:t>
            </a:r>
            <a:r>
              <a:rPr lang="en-US" altLang="en-US" dirty="0" err="1"/>
              <a:t>cirt.gcu.edu</a:t>
            </a:r>
            <a:r>
              <a:rPr lang="en-US" altLang="en-US" dirty="0"/>
              <a:t>/research/</a:t>
            </a:r>
            <a:r>
              <a:rPr lang="en-US" altLang="en-US" dirty="0" err="1"/>
              <a:t>developmentresources</a:t>
            </a:r>
            <a:r>
              <a:rPr lang="en-US" altLang="en-US" dirty="0"/>
              <a:t>/tutorials/</a:t>
            </a:r>
            <a:r>
              <a:rPr lang="en-US" altLang="en-US" dirty="0" err="1"/>
              <a:t>researchpaper</a:t>
            </a:r>
            <a:endParaRPr lang="en-US" altLang="en-US" dirty="0"/>
          </a:p>
          <a:p>
            <a:pPr marL="0" indent="0">
              <a:buNone/>
            </a:pPr>
            <a:endParaRPr lang="en-US" altLang="en-US" dirty="0"/>
          </a:p>
          <a:p>
            <a:pPr marL="0" indent="0">
              <a:buNone/>
            </a:pPr>
            <a:endParaRPr lang="en-US" altLang="en-US" dirty="0"/>
          </a:p>
          <a:p>
            <a:pPr marL="0" indent="0">
              <a:buNone/>
            </a:pPr>
            <a:endParaRPr lang="en-US" altLang="en-US" dirty="0"/>
          </a:p>
        </p:txBody>
      </p:sp>
    </p:spTree>
    <p:extLst>
      <p:ext uri="{BB962C8B-B14F-4D97-AF65-F5344CB8AC3E}">
        <p14:creationId xmlns:p14="http://schemas.microsoft.com/office/powerpoint/2010/main" val="39155231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357" y="-59961"/>
            <a:ext cx="10515600" cy="1325563"/>
          </a:xfrm>
        </p:spPr>
        <p:txBody>
          <a:bodyPr>
            <a:normAutofit/>
          </a:bodyPr>
          <a:lstStyle/>
          <a:p>
            <a:r>
              <a:rPr lang="en-US" sz="4000" dirty="0">
                <a:solidFill>
                  <a:srgbClr val="CD0000"/>
                </a:solidFill>
              </a:rPr>
              <a:t>Topics</a:t>
            </a:r>
          </a:p>
        </p:txBody>
      </p:sp>
      <p:sp>
        <p:nvSpPr>
          <p:cNvPr id="3" name="Content Placeholder 2"/>
          <p:cNvSpPr>
            <a:spLocks noGrp="1"/>
          </p:cNvSpPr>
          <p:nvPr>
            <p:ph idx="1"/>
          </p:nvPr>
        </p:nvSpPr>
        <p:spPr>
          <a:xfrm>
            <a:off x="987135" y="1012668"/>
            <a:ext cx="10515600" cy="4971010"/>
          </a:xfrm>
        </p:spPr>
        <p:txBody>
          <a:bodyPr>
            <a:noAutofit/>
          </a:bodyPr>
          <a:lstStyle/>
          <a:p>
            <a:pPr>
              <a:lnSpc>
                <a:spcPct val="155000"/>
              </a:lnSpc>
            </a:pPr>
            <a:r>
              <a:rPr lang="en-US" sz="2400" dirty="0"/>
              <a:t>How to write a research paper?</a:t>
            </a:r>
          </a:p>
          <a:p>
            <a:pPr marL="0" indent="0">
              <a:lnSpc>
                <a:spcPct val="155000"/>
              </a:lnSpc>
              <a:buNone/>
            </a:pPr>
            <a:endParaRPr lang="en-US" dirty="0"/>
          </a:p>
          <a:p>
            <a:pPr marL="0" indent="0">
              <a:lnSpc>
                <a:spcPct val="155000"/>
              </a:lnSpc>
              <a:buNone/>
            </a:pPr>
            <a:endParaRPr lang="en-US" dirty="0">
              <a:latin typeface="+mj-lt"/>
            </a:endParaRPr>
          </a:p>
        </p:txBody>
      </p:sp>
    </p:spTree>
    <p:extLst>
      <p:ext uri="{BB962C8B-B14F-4D97-AF65-F5344CB8AC3E}">
        <p14:creationId xmlns:p14="http://schemas.microsoft.com/office/powerpoint/2010/main" val="31608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ED89B1A-B0D5-4273-B5CB-1A2132CACC25}" type="slidenum">
              <a:rPr lang="en-US"/>
              <a:pPr/>
              <a:t>3</a:t>
            </a:fld>
            <a:endParaRPr lang="en-US"/>
          </a:p>
        </p:txBody>
      </p:sp>
      <p:sp>
        <p:nvSpPr>
          <p:cNvPr id="40962" name="Rectangle 2"/>
          <p:cNvSpPr>
            <a:spLocks noGrp="1" noChangeArrowheads="1"/>
          </p:cNvSpPr>
          <p:nvPr>
            <p:ph type="title"/>
          </p:nvPr>
        </p:nvSpPr>
        <p:spPr>
          <a:xfrm>
            <a:off x="583367" y="320675"/>
            <a:ext cx="10515600" cy="1325563"/>
          </a:xfrm>
        </p:spPr>
        <p:txBody>
          <a:bodyPr/>
          <a:lstStyle/>
          <a:p>
            <a:r>
              <a:rPr lang="en-US" dirty="0">
                <a:solidFill>
                  <a:srgbClr val="CD0000"/>
                </a:solidFill>
              </a:rPr>
              <a:t>Organization of a Research Paper</a:t>
            </a:r>
          </a:p>
        </p:txBody>
      </p:sp>
      <p:sp>
        <p:nvSpPr>
          <p:cNvPr id="40963" name="Rectangle 3"/>
          <p:cNvSpPr>
            <a:spLocks noGrp="1" noChangeArrowheads="1"/>
          </p:cNvSpPr>
          <p:nvPr>
            <p:ph type="body" idx="1"/>
          </p:nvPr>
        </p:nvSpPr>
        <p:spPr/>
        <p:txBody>
          <a:bodyPr>
            <a:normAutofit lnSpcReduction="10000"/>
          </a:bodyPr>
          <a:lstStyle/>
          <a:p>
            <a:r>
              <a:rPr lang="en-US" dirty="0">
                <a:latin typeface="+mj-lt"/>
              </a:rPr>
              <a:t>Abstract/Thesis</a:t>
            </a:r>
          </a:p>
          <a:p>
            <a:r>
              <a:rPr lang="en-US" dirty="0">
                <a:latin typeface="+mj-lt"/>
              </a:rPr>
              <a:t>Introduction: </a:t>
            </a:r>
          </a:p>
          <a:p>
            <a:pPr marL="571500" indent="-571500">
              <a:buFont typeface="+mj-lt"/>
              <a:buAutoNum type="romanUcPeriod"/>
            </a:pPr>
            <a:r>
              <a:rPr lang="en-US" dirty="0">
                <a:latin typeface="+mj-lt"/>
              </a:rPr>
              <a:t>Motivation</a:t>
            </a:r>
          </a:p>
          <a:p>
            <a:pPr marL="571500" indent="-571500">
              <a:buFont typeface="+mj-lt"/>
              <a:buAutoNum type="romanUcPeriod"/>
            </a:pPr>
            <a:r>
              <a:rPr lang="en-US" dirty="0">
                <a:latin typeface="+mj-lt"/>
              </a:rPr>
              <a:t>Background</a:t>
            </a:r>
          </a:p>
          <a:p>
            <a:pPr marL="571500" indent="-571500">
              <a:buFont typeface="+mj-lt"/>
              <a:buAutoNum type="romanUcPeriod"/>
            </a:pPr>
            <a:r>
              <a:rPr lang="en-US" dirty="0">
                <a:latin typeface="+mj-lt"/>
              </a:rPr>
              <a:t>My algorithm</a:t>
            </a:r>
          </a:p>
          <a:p>
            <a:r>
              <a:rPr lang="en-US" dirty="0">
                <a:latin typeface="+mj-lt"/>
              </a:rPr>
              <a:t>Methods</a:t>
            </a:r>
          </a:p>
          <a:p>
            <a:r>
              <a:rPr lang="en-US" dirty="0">
                <a:latin typeface="+mj-lt"/>
              </a:rPr>
              <a:t>Results</a:t>
            </a:r>
          </a:p>
          <a:p>
            <a:r>
              <a:rPr lang="en-US" dirty="0">
                <a:latin typeface="+mj-lt"/>
              </a:rPr>
              <a:t>Discussion</a:t>
            </a:r>
          </a:p>
          <a:p>
            <a:r>
              <a:rPr lang="en-US" dirty="0">
                <a:latin typeface="+mj-lt"/>
              </a:rPr>
              <a:t>References</a:t>
            </a:r>
          </a:p>
        </p:txBody>
      </p:sp>
    </p:spTree>
    <p:extLst>
      <p:ext uri="{BB962C8B-B14F-4D97-AF65-F5344CB8AC3E}">
        <p14:creationId xmlns:p14="http://schemas.microsoft.com/office/powerpoint/2010/main" val="16187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96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en-US" sz="4000" dirty="0">
                <a:solidFill>
                  <a:srgbClr val="CD0000"/>
                </a:solidFill>
              </a:rPr>
              <a:t>Keep Track of your Sources.</a:t>
            </a:r>
          </a:p>
        </p:txBody>
      </p:sp>
      <p:sp>
        <p:nvSpPr>
          <p:cNvPr id="7171" name="Rectangle 3"/>
          <p:cNvSpPr>
            <a:spLocks noGrp="1" noChangeArrowheads="1"/>
          </p:cNvSpPr>
          <p:nvPr>
            <p:ph type="body" idx="1"/>
          </p:nvPr>
        </p:nvSpPr>
        <p:spPr/>
        <p:txBody>
          <a:bodyPr>
            <a:normAutofit/>
          </a:bodyPr>
          <a:lstStyle/>
          <a:p>
            <a:r>
              <a:rPr lang="en-US" sz="3600" dirty="0">
                <a:latin typeface="+mj-lt"/>
              </a:rPr>
              <a:t>You can use EndNote or other citation software</a:t>
            </a:r>
          </a:p>
          <a:p>
            <a:r>
              <a:rPr lang="en-US" sz="3600" dirty="0">
                <a:latin typeface="+mj-lt"/>
              </a:rPr>
              <a:t>Use your own words when possible; avoid excessive use of long quotations</a:t>
            </a:r>
          </a:p>
        </p:txBody>
      </p:sp>
      <p:sp>
        <p:nvSpPr>
          <p:cNvPr id="7172" name="FlagCount" hidden="1">
            <a:hlinkClick r:id="rId2"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extLst>
      <p:ext uri="{BB962C8B-B14F-4D97-AF65-F5344CB8AC3E}">
        <p14:creationId xmlns:p14="http://schemas.microsoft.com/office/powerpoint/2010/main" val="215117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checkerboard(across)">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checkerboard(across)">
                                      <p:cBhvr>
                                        <p:cTn id="12" dur="500"/>
                                        <p:tgtEl>
                                          <p:spTgt spid="71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1167983" y="299804"/>
            <a:ext cx="8610600" cy="838200"/>
          </a:xfrm>
        </p:spPr>
        <p:txBody>
          <a:bodyPr>
            <a:normAutofit/>
          </a:bodyPr>
          <a:lstStyle/>
          <a:p>
            <a:r>
              <a:rPr lang="en-US" altLang="en-US" sz="4000" dirty="0">
                <a:solidFill>
                  <a:srgbClr val="CD0000"/>
                </a:solidFill>
              </a:rPr>
              <a:t>Converting a Topic to a Thesis</a:t>
            </a:r>
            <a:endParaRPr lang="en-CA" altLang="en-US" sz="4000" dirty="0">
              <a:solidFill>
                <a:srgbClr val="CD0000"/>
              </a:solidFill>
            </a:endParaRPr>
          </a:p>
        </p:txBody>
      </p:sp>
      <p:sp>
        <p:nvSpPr>
          <p:cNvPr id="268291" name="Rectangle 3"/>
          <p:cNvSpPr>
            <a:spLocks noGrp="1" noChangeArrowheads="1"/>
          </p:cNvSpPr>
          <p:nvPr>
            <p:ph type="body" idx="1"/>
          </p:nvPr>
        </p:nvSpPr>
        <p:spPr>
          <a:xfrm>
            <a:off x="1647669" y="1467787"/>
            <a:ext cx="8763000" cy="5257800"/>
          </a:xfrm>
        </p:spPr>
        <p:txBody>
          <a:bodyPr>
            <a:normAutofit/>
          </a:bodyPr>
          <a:lstStyle/>
          <a:p>
            <a:pPr marL="0" indent="0">
              <a:spcAft>
                <a:spcPct val="20000"/>
              </a:spcAft>
              <a:buNone/>
            </a:pPr>
            <a:r>
              <a:rPr lang="en-US" altLang="en-US" dirty="0">
                <a:latin typeface="+mj-lt"/>
              </a:rPr>
              <a:t>A thesis statement makes an assertion and provides evidence for that assertion.</a:t>
            </a:r>
          </a:p>
          <a:p>
            <a:pPr marL="0" indent="0">
              <a:spcAft>
                <a:spcPct val="20000"/>
              </a:spcAft>
              <a:buNone/>
            </a:pPr>
            <a:endParaRPr lang="en-US" altLang="en-US" dirty="0">
              <a:latin typeface="+mj-lt"/>
            </a:endParaRPr>
          </a:p>
          <a:p>
            <a:pPr marL="0" indent="0">
              <a:spcAft>
                <a:spcPct val="20000"/>
              </a:spcAft>
              <a:buNone/>
            </a:pPr>
            <a:r>
              <a:rPr lang="en-US" altLang="en-US" dirty="0">
                <a:latin typeface="+mj-lt"/>
              </a:rPr>
              <a:t>A thesis statement describes your analysis. What you did.</a:t>
            </a:r>
          </a:p>
          <a:p>
            <a:pPr marL="0" indent="0">
              <a:spcAft>
                <a:spcPct val="20000"/>
              </a:spcAft>
              <a:buNone/>
            </a:pPr>
            <a:endParaRPr lang="en-US" altLang="en-US" dirty="0">
              <a:solidFill>
                <a:srgbClr val="66FF33"/>
              </a:solidFill>
              <a:latin typeface="+mj-lt"/>
              <a:sym typeface="Symbol" panose="05050102010706020507" pitchFamily="18" charset="2"/>
            </a:endParaRPr>
          </a:p>
          <a:p>
            <a:pPr marL="0" indent="0">
              <a:spcAft>
                <a:spcPct val="20000"/>
              </a:spcAft>
              <a:buNone/>
            </a:pPr>
            <a:r>
              <a:rPr lang="en-US" altLang="en-US" dirty="0">
                <a:solidFill>
                  <a:srgbClr val="CD0000"/>
                </a:solidFill>
                <a:latin typeface="+mj-lt"/>
                <a:sym typeface="Symbol" panose="05050102010706020507" pitchFamily="18" charset="2"/>
              </a:rPr>
              <a:t>What would a thesis related to creating GPS traces look like?</a:t>
            </a:r>
          </a:p>
          <a:p>
            <a:pPr marL="0" indent="0">
              <a:spcAft>
                <a:spcPct val="20000"/>
              </a:spcAft>
              <a:buNone/>
            </a:pPr>
            <a:endParaRPr lang="en-US" altLang="en-US" dirty="0">
              <a:solidFill>
                <a:srgbClr val="66FF33"/>
              </a:solidFill>
              <a:latin typeface="+mj-lt"/>
              <a:sym typeface="Symbol" panose="05050102010706020507" pitchFamily="18" charset="2"/>
            </a:endParaRPr>
          </a:p>
        </p:txBody>
      </p:sp>
    </p:spTree>
    <p:extLst>
      <p:ext uri="{BB962C8B-B14F-4D97-AF65-F5344CB8AC3E}">
        <p14:creationId xmlns:p14="http://schemas.microsoft.com/office/powerpoint/2010/main" val="420859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anim calcmode="lin" valueType="num">
                                      <p:cBhvr additive="base">
                                        <p:cTn id="7" dur="500" fill="hold"/>
                                        <p:tgtEl>
                                          <p:spTgt spid="268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829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normAutofit/>
          </a:bodyPr>
          <a:lstStyle/>
          <a:p>
            <a:r>
              <a:rPr lang="en-US" altLang="en-US" sz="4000" dirty="0">
                <a:solidFill>
                  <a:srgbClr val="CD0000"/>
                </a:solidFill>
              </a:rPr>
              <a:t>Three Main Parts</a:t>
            </a:r>
          </a:p>
        </p:txBody>
      </p:sp>
      <p:sp>
        <p:nvSpPr>
          <p:cNvPr id="9220" name="Rectangle 4"/>
          <p:cNvSpPr>
            <a:spLocks noGrp="1" noChangeArrowheads="1"/>
          </p:cNvSpPr>
          <p:nvPr>
            <p:ph type="body" idx="1"/>
          </p:nvPr>
        </p:nvSpPr>
        <p:spPr/>
        <p:txBody>
          <a:bodyPr>
            <a:normAutofit/>
          </a:bodyPr>
          <a:lstStyle/>
          <a:p>
            <a:r>
              <a:rPr lang="en-US" altLang="en-US" dirty="0">
                <a:latin typeface="+mj-lt"/>
              </a:rPr>
              <a:t>A Thesis Statement generally consists of three main parts</a:t>
            </a:r>
          </a:p>
          <a:p>
            <a:pPr lvl="1"/>
            <a:r>
              <a:rPr lang="en-US" altLang="en-US" sz="2800" dirty="0">
                <a:latin typeface="+mj-lt"/>
              </a:rPr>
              <a:t>Your topic, and then the analysis, explanation, or assertion, that you’re making about the topic.</a:t>
            </a:r>
          </a:p>
          <a:p>
            <a:pPr lvl="1"/>
            <a:r>
              <a:rPr lang="en-US" altLang="en-US" sz="2800" dirty="0">
                <a:latin typeface="+mj-lt"/>
              </a:rPr>
              <a:t>Based on evidence.</a:t>
            </a:r>
          </a:p>
          <a:p>
            <a:pPr lvl="1"/>
            <a:endParaRPr lang="en-US" altLang="en-US" sz="2800" dirty="0">
              <a:latin typeface="+mj-lt"/>
            </a:endParaRPr>
          </a:p>
          <a:p>
            <a:pPr marL="857250" indent="-857250">
              <a:buFont typeface="+mj-lt"/>
              <a:buAutoNum type="romanLcPeriod"/>
            </a:pPr>
            <a:r>
              <a:rPr lang="en-US" altLang="en-US" dirty="0">
                <a:latin typeface="+mj-lt"/>
              </a:rPr>
              <a:t>Topic/Assertion</a:t>
            </a:r>
          </a:p>
          <a:p>
            <a:pPr marL="857250" indent="-857250">
              <a:buFont typeface="+mj-lt"/>
              <a:buAutoNum type="romanLcPeriod"/>
            </a:pPr>
            <a:r>
              <a:rPr lang="en-US" altLang="en-US" dirty="0">
                <a:latin typeface="+mj-lt"/>
              </a:rPr>
              <a:t>Analysis  </a:t>
            </a:r>
          </a:p>
          <a:p>
            <a:pPr marL="857250" indent="-857250">
              <a:buFont typeface="+mj-lt"/>
              <a:buAutoNum type="romanLcPeriod"/>
            </a:pPr>
            <a:r>
              <a:rPr lang="en-US" altLang="en-US" dirty="0">
                <a:latin typeface="+mj-lt"/>
              </a:rPr>
              <a:t>Points of Support/Evidence</a:t>
            </a:r>
          </a:p>
          <a:p>
            <a:pPr lvl="1"/>
            <a:endParaRPr lang="en-US" altLang="en-US" dirty="0"/>
          </a:p>
          <a:p>
            <a:pPr lvl="1">
              <a:buFont typeface="Wingdings" panose="05000000000000000000" pitchFamily="2" charset="2"/>
              <a:buNone/>
            </a:pPr>
            <a:endParaRPr lang="en-US" altLang="en-US" dirty="0"/>
          </a:p>
        </p:txBody>
      </p:sp>
    </p:spTree>
    <p:extLst>
      <p:ext uri="{BB962C8B-B14F-4D97-AF65-F5344CB8AC3E}">
        <p14:creationId xmlns:p14="http://schemas.microsoft.com/office/powerpoint/2010/main" val="4081148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normAutofit/>
          </a:bodyPr>
          <a:lstStyle/>
          <a:p>
            <a:r>
              <a:rPr lang="en-US" altLang="en-US" sz="4000" dirty="0">
                <a:solidFill>
                  <a:srgbClr val="CD0000"/>
                </a:solidFill>
              </a:rPr>
              <a:t>Three Main Parts</a:t>
            </a:r>
          </a:p>
        </p:txBody>
      </p:sp>
      <p:sp>
        <p:nvSpPr>
          <p:cNvPr id="11267" name="Rectangle 3"/>
          <p:cNvSpPr>
            <a:spLocks noGrp="1" noChangeArrowheads="1"/>
          </p:cNvSpPr>
          <p:nvPr>
            <p:ph type="body" sz="half" idx="1"/>
          </p:nvPr>
        </p:nvSpPr>
        <p:spPr>
          <a:xfrm>
            <a:off x="2209800" y="1600201"/>
            <a:ext cx="4038600" cy="4525963"/>
          </a:xfrm>
        </p:spPr>
        <p:txBody>
          <a:bodyPr/>
          <a:lstStyle/>
          <a:p>
            <a:pPr>
              <a:buFont typeface="Wingdings" panose="05000000000000000000" pitchFamily="2" charset="2"/>
              <a:buNone/>
            </a:pPr>
            <a:endParaRPr lang="en-US" altLang="en-US" sz="3200" dirty="0"/>
          </a:p>
          <a:p>
            <a:pPr>
              <a:buFont typeface="Wingdings" panose="05000000000000000000" pitchFamily="2" charset="2"/>
              <a:buNone/>
            </a:pPr>
            <a:endParaRPr lang="en-US" altLang="en-US" sz="3200" dirty="0"/>
          </a:p>
          <a:p>
            <a:r>
              <a:rPr lang="en-US" altLang="en-US" sz="3200" dirty="0">
                <a:latin typeface="+mj-lt"/>
              </a:rPr>
              <a:t>Topic</a:t>
            </a:r>
          </a:p>
        </p:txBody>
      </p:sp>
      <p:sp>
        <p:nvSpPr>
          <p:cNvPr id="11268" name="Rectangle 4"/>
          <p:cNvSpPr>
            <a:spLocks noGrp="1" noChangeArrowheads="1"/>
          </p:cNvSpPr>
          <p:nvPr>
            <p:ph type="body" sz="half" idx="2"/>
          </p:nvPr>
        </p:nvSpPr>
        <p:spPr>
          <a:xfrm>
            <a:off x="6629400" y="1600201"/>
            <a:ext cx="2819400" cy="4525963"/>
          </a:xfrm>
        </p:spPr>
        <p:txBody>
          <a:bodyPr/>
          <a:lstStyle/>
          <a:p>
            <a:r>
              <a:rPr lang="en-US" altLang="en-US" sz="3200" dirty="0">
                <a:latin typeface="+mj-lt"/>
              </a:rPr>
              <a:t>Analysis</a:t>
            </a:r>
          </a:p>
          <a:p>
            <a:endParaRPr lang="en-US" altLang="en-US" sz="3200" dirty="0">
              <a:latin typeface="+mj-lt"/>
            </a:endParaRPr>
          </a:p>
          <a:p>
            <a:r>
              <a:rPr lang="en-US" altLang="en-US" sz="3200" dirty="0">
                <a:latin typeface="+mj-lt"/>
              </a:rPr>
              <a:t>Explanation/Evidence</a:t>
            </a:r>
          </a:p>
          <a:p>
            <a:endParaRPr lang="en-US" altLang="en-US" sz="3200" dirty="0">
              <a:latin typeface="+mj-lt"/>
            </a:endParaRPr>
          </a:p>
          <a:p>
            <a:r>
              <a:rPr lang="en-US" altLang="en-US" sz="3200" dirty="0">
                <a:latin typeface="+mj-lt"/>
              </a:rPr>
              <a:t>Assertion</a:t>
            </a:r>
          </a:p>
        </p:txBody>
      </p:sp>
      <p:sp>
        <p:nvSpPr>
          <p:cNvPr id="11269" name="Line 5"/>
          <p:cNvSpPr>
            <a:spLocks noChangeShapeType="1"/>
          </p:cNvSpPr>
          <p:nvPr/>
        </p:nvSpPr>
        <p:spPr bwMode="auto">
          <a:xfrm flipH="1">
            <a:off x="3733800" y="1981200"/>
            <a:ext cx="2819400" cy="990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0" name="Line 6"/>
          <p:cNvSpPr>
            <a:spLocks noChangeShapeType="1"/>
          </p:cNvSpPr>
          <p:nvPr/>
        </p:nvSpPr>
        <p:spPr bwMode="auto">
          <a:xfrm flipH="1">
            <a:off x="3733800" y="3124200"/>
            <a:ext cx="2895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1" name="Line 7"/>
          <p:cNvSpPr>
            <a:spLocks noChangeShapeType="1"/>
          </p:cNvSpPr>
          <p:nvPr/>
        </p:nvSpPr>
        <p:spPr bwMode="auto">
          <a:xfrm flipH="1" flipV="1">
            <a:off x="3733800" y="3276600"/>
            <a:ext cx="2895600" cy="990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2" name="Text Box 8"/>
          <p:cNvSpPr txBox="1">
            <a:spLocks noChangeArrowheads="1"/>
          </p:cNvSpPr>
          <p:nvPr/>
        </p:nvSpPr>
        <p:spPr bwMode="auto">
          <a:xfrm>
            <a:off x="2286000" y="495300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solidFill>
                  <a:schemeClr val="hlink"/>
                </a:solidFill>
                <a:latin typeface="Arial" panose="020B0604020202020204" pitchFamily="34" charset="0"/>
              </a:rPr>
              <a:t>Part 1</a:t>
            </a:r>
          </a:p>
        </p:txBody>
      </p:sp>
      <p:sp>
        <p:nvSpPr>
          <p:cNvPr id="11273" name="Text Box 9"/>
          <p:cNvSpPr txBox="1">
            <a:spLocks noChangeArrowheads="1"/>
          </p:cNvSpPr>
          <p:nvPr/>
        </p:nvSpPr>
        <p:spPr bwMode="auto">
          <a:xfrm>
            <a:off x="6934200" y="495300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solidFill>
                  <a:schemeClr val="hlink"/>
                </a:solidFill>
                <a:latin typeface="Arial" panose="020B0604020202020204" pitchFamily="34" charset="0"/>
              </a:rPr>
              <a:t>Part 2</a:t>
            </a:r>
          </a:p>
        </p:txBody>
      </p:sp>
      <p:sp>
        <p:nvSpPr>
          <p:cNvPr id="11274" name="Line 10"/>
          <p:cNvSpPr>
            <a:spLocks noChangeShapeType="1"/>
          </p:cNvSpPr>
          <p:nvPr/>
        </p:nvSpPr>
        <p:spPr bwMode="auto">
          <a:xfrm>
            <a:off x="6019800" y="4648200"/>
            <a:ext cx="0" cy="1676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715384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411573" y="282501"/>
            <a:ext cx="8229600" cy="579438"/>
          </a:xfrm>
        </p:spPr>
        <p:txBody>
          <a:bodyPr>
            <a:noAutofit/>
          </a:bodyPr>
          <a:lstStyle/>
          <a:p>
            <a:r>
              <a:rPr lang="en-US" altLang="en-US" sz="4000" dirty="0">
                <a:solidFill>
                  <a:srgbClr val="CD0000"/>
                </a:solidFill>
              </a:rPr>
              <a:t>The Don’ts of Thesis Statements</a:t>
            </a:r>
          </a:p>
        </p:txBody>
      </p:sp>
      <p:sp>
        <p:nvSpPr>
          <p:cNvPr id="18435" name="Rectangle 3"/>
          <p:cNvSpPr>
            <a:spLocks noGrp="1" noChangeArrowheads="1"/>
          </p:cNvSpPr>
          <p:nvPr>
            <p:ph type="body" idx="1"/>
          </p:nvPr>
        </p:nvSpPr>
        <p:spPr>
          <a:xfrm>
            <a:off x="1981200" y="1094283"/>
            <a:ext cx="8229600" cy="4830763"/>
          </a:xfrm>
        </p:spPr>
        <p:txBody>
          <a:bodyPr>
            <a:normAutofit fontScale="77500" lnSpcReduction="20000"/>
          </a:bodyPr>
          <a:lstStyle/>
          <a:p>
            <a:pPr>
              <a:lnSpc>
                <a:spcPct val="80000"/>
              </a:lnSpc>
              <a:buFontTx/>
              <a:buNone/>
            </a:pPr>
            <a:r>
              <a:rPr lang="en-US" altLang="en-US" sz="1600" dirty="0"/>
              <a:t>1. Write statements, not </a:t>
            </a:r>
            <a:r>
              <a:rPr lang="en-US" altLang="en-US" sz="1800" b="1" u="sng" dirty="0"/>
              <a:t>Announcements</a:t>
            </a:r>
            <a:r>
              <a:rPr lang="en-US" altLang="en-US" sz="1600" dirty="0"/>
              <a:t>!</a:t>
            </a:r>
          </a:p>
          <a:p>
            <a:pPr>
              <a:lnSpc>
                <a:spcPct val="80000"/>
              </a:lnSpc>
              <a:buFontTx/>
              <a:buNone/>
            </a:pPr>
            <a:r>
              <a:rPr lang="en-US" altLang="en-US" sz="1600" dirty="0"/>
              <a:t>      </a:t>
            </a:r>
          </a:p>
          <a:p>
            <a:pPr>
              <a:lnSpc>
                <a:spcPct val="80000"/>
              </a:lnSpc>
              <a:buFontTx/>
              <a:buNone/>
            </a:pPr>
            <a:r>
              <a:rPr lang="en-US" altLang="en-US" sz="1600" dirty="0"/>
              <a:t> Examples of what not to do when starting an essay: </a:t>
            </a:r>
          </a:p>
          <a:p>
            <a:pPr>
              <a:lnSpc>
                <a:spcPct val="80000"/>
              </a:lnSpc>
              <a:buFontTx/>
              <a:buNone/>
            </a:pPr>
            <a:endParaRPr lang="en-US" altLang="en-US" sz="1600" dirty="0"/>
          </a:p>
          <a:p>
            <a:pPr lvl="1">
              <a:lnSpc>
                <a:spcPct val="80000"/>
              </a:lnSpc>
            </a:pPr>
            <a:r>
              <a:rPr lang="en-US" altLang="en-US" sz="1600" dirty="0"/>
              <a:t>The subject of this paper will be… </a:t>
            </a:r>
          </a:p>
          <a:p>
            <a:pPr lvl="1">
              <a:lnSpc>
                <a:spcPct val="80000"/>
              </a:lnSpc>
            </a:pPr>
            <a:r>
              <a:rPr lang="en-US" altLang="en-US" sz="1600" dirty="0"/>
              <a:t>I want to talk about …</a:t>
            </a:r>
          </a:p>
          <a:p>
            <a:pPr lvl="1">
              <a:lnSpc>
                <a:spcPct val="80000"/>
              </a:lnSpc>
            </a:pPr>
            <a:r>
              <a:rPr lang="en-US" altLang="en-US" sz="1600" dirty="0"/>
              <a:t> In this essay I want to express…</a:t>
            </a:r>
          </a:p>
          <a:p>
            <a:pPr lvl="1">
              <a:lnSpc>
                <a:spcPct val="80000"/>
              </a:lnSpc>
            </a:pPr>
            <a:r>
              <a:rPr lang="en-US" altLang="en-US" sz="1600" dirty="0"/>
              <a:t> My opinion of fast food restaurants is…</a:t>
            </a:r>
          </a:p>
          <a:p>
            <a:pPr lvl="1">
              <a:lnSpc>
                <a:spcPct val="80000"/>
              </a:lnSpc>
            </a:pPr>
            <a:r>
              <a:rPr lang="en-US" altLang="en-US" sz="1600" dirty="0"/>
              <a:t>This essay is about…</a:t>
            </a:r>
          </a:p>
          <a:p>
            <a:pPr lvl="1">
              <a:lnSpc>
                <a:spcPct val="80000"/>
              </a:lnSpc>
            </a:pPr>
            <a:r>
              <a:rPr lang="en-US" altLang="en-US" sz="1600" dirty="0"/>
              <a:t>I want to explain the…</a:t>
            </a:r>
          </a:p>
          <a:p>
            <a:pPr>
              <a:lnSpc>
                <a:spcPct val="80000"/>
              </a:lnSpc>
              <a:buFontTx/>
              <a:buNone/>
            </a:pPr>
            <a:endParaRPr lang="en-US" altLang="en-US" sz="1600" dirty="0"/>
          </a:p>
          <a:p>
            <a:pPr>
              <a:lnSpc>
                <a:spcPct val="80000"/>
              </a:lnSpc>
              <a:buFontTx/>
              <a:buNone/>
            </a:pPr>
            <a:r>
              <a:rPr lang="en-US" altLang="en-US" sz="1600" dirty="0"/>
              <a:t>2. Avoid statements that are too </a:t>
            </a:r>
            <a:r>
              <a:rPr lang="en-US" altLang="en-US" sz="1600" b="1" u="sng" dirty="0"/>
              <a:t>BROAD</a:t>
            </a:r>
            <a:r>
              <a:rPr lang="en-US" altLang="en-US" sz="1600" dirty="0"/>
              <a:t>!</a:t>
            </a:r>
          </a:p>
          <a:p>
            <a:pPr>
              <a:lnSpc>
                <a:spcPct val="80000"/>
              </a:lnSpc>
              <a:buFontTx/>
              <a:buNone/>
            </a:pPr>
            <a:r>
              <a:rPr lang="en-US" altLang="en-US" sz="1600" dirty="0"/>
              <a:t>         Example – </a:t>
            </a:r>
            <a:r>
              <a:rPr lang="en-US" altLang="en-US" sz="1600" dirty="0">
                <a:solidFill>
                  <a:srgbClr val="008000"/>
                </a:solidFill>
              </a:rPr>
              <a:t>Men and women are very different.</a:t>
            </a:r>
          </a:p>
          <a:p>
            <a:pPr>
              <a:lnSpc>
                <a:spcPct val="80000"/>
              </a:lnSpc>
              <a:buFontTx/>
              <a:buNone/>
            </a:pPr>
            <a:endParaRPr lang="en-US" altLang="en-US" sz="1600" dirty="0">
              <a:solidFill>
                <a:srgbClr val="008000"/>
              </a:solidFill>
            </a:endParaRPr>
          </a:p>
          <a:p>
            <a:pPr>
              <a:lnSpc>
                <a:spcPct val="80000"/>
              </a:lnSpc>
              <a:buFontTx/>
              <a:buNone/>
            </a:pPr>
            <a:r>
              <a:rPr lang="en-US" altLang="en-US" sz="1600" dirty="0"/>
              <a:t>3. Avoid statements that are too </a:t>
            </a:r>
            <a:r>
              <a:rPr lang="en-US" altLang="en-US" sz="1600" b="1" u="sng" dirty="0"/>
              <a:t>NARROW</a:t>
            </a:r>
            <a:r>
              <a:rPr lang="en-US" altLang="en-US" sz="1600" dirty="0"/>
              <a:t>!</a:t>
            </a:r>
          </a:p>
          <a:p>
            <a:pPr>
              <a:lnSpc>
                <a:spcPct val="80000"/>
              </a:lnSpc>
              <a:buFontTx/>
              <a:buNone/>
            </a:pPr>
            <a:r>
              <a:rPr lang="en-US" altLang="en-US" sz="1600" dirty="0"/>
              <a:t>         Example – </a:t>
            </a:r>
            <a:r>
              <a:rPr lang="en-US" altLang="en-US" sz="1600" dirty="0">
                <a:solidFill>
                  <a:srgbClr val="008000"/>
                </a:solidFill>
              </a:rPr>
              <a:t>In Canada, a person must be 18 </a:t>
            </a:r>
            <a:r>
              <a:rPr lang="en-US" altLang="en-US" sz="1600" dirty="0" err="1">
                <a:solidFill>
                  <a:srgbClr val="008000"/>
                </a:solidFill>
              </a:rPr>
              <a:t>yrs</a:t>
            </a:r>
            <a:r>
              <a:rPr lang="en-US" altLang="en-US" sz="1600" dirty="0">
                <a:solidFill>
                  <a:srgbClr val="008000"/>
                </a:solidFill>
              </a:rPr>
              <a:t> old in order to vote </a:t>
            </a:r>
          </a:p>
          <a:p>
            <a:pPr>
              <a:lnSpc>
                <a:spcPct val="80000"/>
              </a:lnSpc>
              <a:buFontTx/>
              <a:buNone/>
            </a:pPr>
            <a:r>
              <a:rPr lang="en-US" altLang="en-US" sz="1600" dirty="0">
                <a:solidFill>
                  <a:srgbClr val="008000"/>
                </a:solidFill>
              </a:rPr>
              <a:t>                          in the federal elections.</a:t>
            </a:r>
          </a:p>
          <a:p>
            <a:pPr>
              <a:lnSpc>
                <a:spcPct val="80000"/>
              </a:lnSpc>
              <a:buFontTx/>
              <a:buNone/>
            </a:pPr>
            <a:endParaRPr lang="en-US" altLang="en-US" sz="1600" dirty="0">
              <a:solidFill>
                <a:srgbClr val="008000"/>
              </a:solidFill>
            </a:endParaRPr>
          </a:p>
          <a:p>
            <a:pPr>
              <a:lnSpc>
                <a:spcPct val="80000"/>
              </a:lnSpc>
              <a:buFontTx/>
              <a:buNone/>
            </a:pPr>
            <a:r>
              <a:rPr lang="en-US" altLang="en-US" sz="1600" dirty="0"/>
              <a:t>4. Write statements that contain </a:t>
            </a:r>
            <a:r>
              <a:rPr lang="en-US" altLang="en-US" sz="1600" b="1" u="sng" dirty="0"/>
              <a:t>only ONE IDEA!</a:t>
            </a:r>
          </a:p>
          <a:p>
            <a:pPr>
              <a:lnSpc>
                <a:spcPct val="80000"/>
              </a:lnSpc>
              <a:buFontTx/>
              <a:buNone/>
            </a:pPr>
            <a:r>
              <a:rPr lang="en-US" altLang="en-US" sz="1600" dirty="0"/>
              <a:t>         Example - </a:t>
            </a:r>
            <a:r>
              <a:rPr lang="en-US" altLang="en-US" sz="1600" dirty="0">
                <a:solidFill>
                  <a:srgbClr val="008000"/>
                </a:solidFill>
              </a:rPr>
              <a:t>Group work has many advantages, but at the same time it brings </a:t>
            </a:r>
          </a:p>
          <a:p>
            <a:pPr>
              <a:lnSpc>
                <a:spcPct val="80000"/>
              </a:lnSpc>
              <a:buFontTx/>
              <a:buNone/>
            </a:pPr>
            <a:r>
              <a:rPr lang="en-US" altLang="en-US" sz="1600" dirty="0">
                <a:solidFill>
                  <a:srgbClr val="008000"/>
                </a:solidFill>
              </a:rPr>
              <a:t>                          many difficulties.</a:t>
            </a:r>
          </a:p>
          <a:p>
            <a:pPr>
              <a:lnSpc>
                <a:spcPct val="80000"/>
              </a:lnSpc>
              <a:buFontTx/>
              <a:buNone/>
            </a:pPr>
            <a:r>
              <a:rPr lang="en-US" altLang="en-US" sz="1600" dirty="0">
                <a:solidFill>
                  <a:srgbClr val="008000"/>
                </a:solidFill>
              </a:rPr>
              <a:t>      </a:t>
            </a:r>
          </a:p>
        </p:txBody>
      </p:sp>
      <p:sp>
        <p:nvSpPr>
          <p:cNvPr id="18436" name="AutoShape 4"/>
          <p:cNvSpPr>
            <a:spLocks/>
          </p:cNvSpPr>
          <p:nvPr/>
        </p:nvSpPr>
        <p:spPr bwMode="auto">
          <a:xfrm>
            <a:off x="6629400" y="1981200"/>
            <a:ext cx="533400" cy="1371600"/>
          </a:xfrm>
          <a:prstGeom prst="leftBrace">
            <a:avLst>
              <a:gd name="adj1" fmla="val 2142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7" name="Text Box 5"/>
          <p:cNvSpPr txBox="1">
            <a:spLocks noChangeArrowheads="1"/>
          </p:cNvSpPr>
          <p:nvPr/>
        </p:nvSpPr>
        <p:spPr bwMode="auto">
          <a:xfrm>
            <a:off x="7239000" y="2286000"/>
            <a:ext cx="2590800" cy="64135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bg1"/>
                </a:solidFill>
              </a:rPr>
              <a:t>Don’t do this!  Ever! Bad…very bad!!</a:t>
            </a:r>
          </a:p>
        </p:txBody>
      </p:sp>
    </p:spTree>
    <p:extLst>
      <p:ext uri="{BB962C8B-B14F-4D97-AF65-F5344CB8AC3E}">
        <p14:creationId xmlns:p14="http://schemas.microsoft.com/office/powerpoint/2010/main" val="3718876264"/>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838B799-9575-CC48-A387-6E5A1B890584}"/>
              </a:ext>
            </a:extLst>
          </p:cNvPr>
          <p:cNvSpPr>
            <a:spLocks noGrp="1" noChangeArrowheads="1"/>
          </p:cNvSpPr>
          <p:nvPr>
            <p:ph type="title"/>
          </p:nvPr>
        </p:nvSpPr>
        <p:spPr>
          <a:xfrm>
            <a:off x="1437241" y="530952"/>
            <a:ext cx="9039799" cy="381000"/>
          </a:xfrm>
          <a:noFill/>
          <a:ln/>
        </p:spPr>
        <p:txBody>
          <a:bodyPr>
            <a:normAutofit fontScale="90000"/>
          </a:bodyPr>
          <a:lstStyle/>
          <a:p>
            <a:r>
              <a:rPr lang="en-US" altLang="en-US" dirty="0">
                <a:solidFill>
                  <a:srgbClr val="CD0000"/>
                </a:solidFill>
              </a:rPr>
              <a:t>Typical Questions for a Referee or Reader</a:t>
            </a:r>
          </a:p>
        </p:txBody>
      </p:sp>
      <p:sp>
        <p:nvSpPr>
          <p:cNvPr id="22531" name="Rectangle 3">
            <a:extLst>
              <a:ext uri="{FF2B5EF4-FFF2-40B4-BE49-F238E27FC236}">
                <a16:creationId xmlns:a16="http://schemas.microsoft.com/office/drawing/2014/main" id="{1DCD8C7D-61D9-AB43-9023-1CDCD212D177}"/>
              </a:ext>
            </a:extLst>
          </p:cNvPr>
          <p:cNvSpPr>
            <a:spLocks noGrp="1" noChangeArrowheads="1"/>
          </p:cNvSpPr>
          <p:nvPr>
            <p:ph type="body" idx="1"/>
          </p:nvPr>
        </p:nvSpPr>
        <p:spPr>
          <a:xfrm>
            <a:off x="1632180" y="1333500"/>
            <a:ext cx="8178800" cy="5524500"/>
          </a:xfrm>
          <a:noFill/>
          <a:ln/>
        </p:spPr>
        <p:txBody>
          <a:bodyPr>
            <a:normAutofit fontScale="92500" lnSpcReduction="20000"/>
          </a:bodyPr>
          <a:lstStyle/>
          <a:p>
            <a:r>
              <a:rPr lang="en-US" altLang="en-US" dirty="0"/>
              <a:t>Briefly summarize the paper (2-3 lines)</a:t>
            </a:r>
          </a:p>
          <a:p>
            <a:pPr lvl="1"/>
            <a:r>
              <a:rPr lang="en-US" altLang="en-US" dirty="0"/>
              <a:t>can they extract a main message  from your paper?</a:t>
            </a:r>
          </a:p>
          <a:p>
            <a:pPr lvl="1"/>
            <a:r>
              <a:rPr lang="en-US" altLang="en-US" dirty="0"/>
              <a:t>“If you can’t, there is probably something wrong with the paper” </a:t>
            </a:r>
          </a:p>
          <a:p>
            <a:pPr lvl="3"/>
            <a:r>
              <a:rPr lang="en-US" altLang="en-US" dirty="0"/>
              <a:t>						--- CHI FAQ</a:t>
            </a:r>
          </a:p>
          <a:p>
            <a:r>
              <a:rPr lang="en-US" altLang="en-US" dirty="0"/>
              <a:t>What is new and significant in the work reported?</a:t>
            </a:r>
          </a:p>
          <a:p>
            <a:pPr lvl="1"/>
            <a:r>
              <a:rPr lang="en-US" altLang="en-US" dirty="0"/>
              <a:t>New:</a:t>
            </a:r>
          </a:p>
          <a:p>
            <a:pPr lvl="2"/>
            <a:r>
              <a:rPr lang="en-US" altLang="en-US" dirty="0"/>
              <a:t>has it been done before?</a:t>
            </a:r>
          </a:p>
          <a:p>
            <a:pPr lvl="2"/>
            <a:r>
              <a:rPr lang="en-US" altLang="en-US" dirty="0"/>
              <a:t> is it a rehash / republication of old stuff (yours or others)?</a:t>
            </a:r>
            <a:br>
              <a:rPr lang="en-US" altLang="en-US" dirty="0"/>
            </a:br>
            <a:endParaRPr lang="en-US" altLang="en-US" dirty="0"/>
          </a:p>
          <a:p>
            <a:pPr lvl="1"/>
            <a:r>
              <a:rPr lang="en-US" altLang="en-US" dirty="0"/>
              <a:t>Significance</a:t>
            </a:r>
          </a:p>
          <a:p>
            <a:pPr lvl="2"/>
            <a:r>
              <a:rPr lang="en-US" altLang="en-US" dirty="0"/>
              <a:t>in five years time, would the work have an identifiable impact? (rare)</a:t>
            </a:r>
            <a:br>
              <a:rPr lang="en-US" altLang="en-US" dirty="0"/>
            </a:br>
            <a:endParaRPr lang="en-US" altLang="en-US" dirty="0"/>
          </a:p>
          <a:p>
            <a:pPr lvl="1"/>
            <a:r>
              <a:rPr lang="en-US" altLang="en-US" dirty="0"/>
              <a:t>Would it stimulate further work in this area?</a:t>
            </a:r>
          </a:p>
          <a:p>
            <a:pPr lvl="2"/>
            <a:r>
              <a:rPr lang="en-US" altLang="en-US" dirty="0"/>
              <a:t>is it a reasonable increment that keeps the research area going (frequent)?</a:t>
            </a:r>
          </a:p>
          <a:p>
            <a:pPr lvl="2"/>
            <a:r>
              <a:rPr lang="en-US" altLang="en-US" dirty="0"/>
              <a:t>does it have innovations?</a:t>
            </a:r>
          </a:p>
          <a:p>
            <a:pPr lvl="2"/>
            <a:r>
              <a:rPr lang="en-US" altLang="en-US" dirty="0"/>
              <a:t>is it interesting?</a:t>
            </a:r>
          </a:p>
          <a:p>
            <a:pPr lvl="2"/>
            <a:r>
              <a:rPr lang="en-US" altLang="en-US" dirty="0"/>
              <a:t>is it timely to the community?</a:t>
            </a:r>
          </a:p>
        </p:txBody>
      </p:sp>
    </p:spTree>
    <p:extLst>
      <p:ext uri="{BB962C8B-B14F-4D97-AF65-F5344CB8AC3E}">
        <p14:creationId xmlns:p14="http://schemas.microsoft.com/office/powerpoint/2010/main" val="1633115611"/>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2494</TotalTime>
  <Words>662</Words>
  <Application>Microsoft Macintosh PowerPoint</Application>
  <PresentationFormat>Widescreen</PresentationFormat>
  <Paragraphs>170</Paragraphs>
  <Slides>19</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ＭＳ Ｐゴシック</vt:lpstr>
      <vt:lpstr>Arial</vt:lpstr>
      <vt:lpstr>Calibri</vt:lpstr>
      <vt:lpstr>Calibri Light</vt:lpstr>
      <vt:lpstr>Symbol</vt:lpstr>
      <vt:lpstr>Tahoma</vt:lpstr>
      <vt:lpstr>Wingdings</vt:lpstr>
      <vt:lpstr>Office Theme</vt:lpstr>
      <vt:lpstr>INFO 7390  Advances in Data Sciences and Architecture</vt:lpstr>
      <vt:lpstr>Topics</vt:lpstr>
      <vt:lpstr>Organization of a Research Paper</vt:lpstr>
      <vt:lpstr>Keep Track of your Sources.</vt:lpstr>
      <vt:lpstr>Converting a Topic to a Thesis</vt:lpstr>
      <vt:lpstr>Three Main Parts</vt:lpstr>
      <vt:lpstr>Three Main Parts</vt:lpstr>
      <vt:lpstr>The Don’ts of Thesis Statements</vt:lpstr>
      <vt:lpstr>Typical Questions for a Referee or Reader</vt:lpstr>
      <vt:lpstr>Title</vt:lpstr>
      <vt:lpstr>Abstract</vt:lpstr>
      <vt:lpstr>Abstract</vt:lpstr>
      <vt:lpstr>Introduction</vt:lpstr>
      <vt:lpstr>Introduction</vt:lpstr>
      <vt:lpstr>Methods</vt:lpstr>
      <vt:lpstr>Results</vt:lpstr>
      <vt:lpstr>Discussion/Conclusions</vt:lpstr>
      <vt:lpstr>Discussion/Conclusion</vt:lpstr>
      <vt:lpstr>References/Bibliography</vt:lpstr>
    </vt:vector>
  </TitlesOfParts>
  <Company>CCIS - Northeastern University</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 Brown</dc:creator>
  <cp:lastModifiedBy>Nik Bear Brown</cp:lastModifiedBy>
  <cp:revision>289</cp:revision>
  <dcterms:created xsi:type="dcterms:W3CDTF">2013-09-03T20:38:17Z</dcterms:created>
  <dcterms:modified xsi:type="dcterms:W3CDTF">2018-04-09T03:40:37Z</dcterms:modified>
</cp:coreProperties>
</file>