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73" r:id="rId4"/>
    <p:sldId id="282" r:id="rId5"/>
    <p:sldId id="257" r:id="rId6"/>
    <p:sldId id="272" r:id="rId7"/>
    <p:sldId id="258" r:id="rId8"/>
    <p:sldId id="284" r:id="rId9"/>
    <p:sldId id="283" r:id="rId10"/>
    <p:sldId id="286" r:id="rId11"/>
    <p:sldId id="287" r:id="rId12"/>
    <p:sldId id="288" r:id="rId13"/>
    <p:sldId id="289" r:id="rId14"/>
    <p:sldId id="290" r:id="rId15"/>
    <p:sldId id="291" r:id="rId16"/>
    <p:sldId id="274" r:id="rId17"/>
    <p:sldId id="263" r:id="rId18"/>
    <p:sldId id="292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0C1350-99C1-FA7F-0886-51968ECBDF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F3C19-4BB3-49F8-90E2-01536B398E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73C18-11A9-4967-A954-5DCAC962DD47}" type="datetime1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B91E-755C-83C7-D409-C2C87E01A4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04D3A-39FD-970E-F997-896D09DCFD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6E7A3-DB90-4799-B7DA-2F31A755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63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B7473-1159-4033-A488-40F27574618D}" type="datetime1">
              <a:rPr lang="en-US" smtClean="0"/>
              <a:t>7/27/2024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5ACC-D99F-4ADF-94CD-8C0FDB8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726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CBB1-2971-4269-B8D0-984F44BCC59F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EDB0-5970-4260-8453-75FA28545708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05DD-657E-47D1-914A-F6831B5D9613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52B2-36F2-4958-B827-0102E2DF4757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64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CBB3-3824-43F1-B3E3-8326D0B09ECF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9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B5BB-13F2-4AB9-8EFB-9A00BA8486DE}" type="datetime1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0B6C-1173-4CB2-B24B-925CCE471578}" type="datetime1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7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FE59-14DB-4681-905A-9A1E982CB8E8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3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90B5-4713-4995-84FC-C9F362E585BA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FF25-2513-4AF4-9090-0CB6296C61BF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C2E2-1DA9-4A64-9694-5F91D053585B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8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710-9E20-40FD-A0CB-C0CCC6D7D5C9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F890-A896-4CD7-A7EF-1C2A7E685996}" type="datetime1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3CBA-73E8-4F6F-A42B-340C338B9CFA}" type="datetime1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2193-B763-4813-AF70-0D9F5ADB2C98}" type="datetime1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C0CC-15EE-4896-95B7-7B2F33FA8605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9661-018E-4FE2-88FB-915B867166BA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https://pratikparvati.com/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EE56B-87EF-4F4D-AE24-1348E60372AB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https://pratikparvati.com/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F9C402-95D6-4361-BA4F-EC11C395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5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pratikparvati.com/index.html" TargetMode="External"/><Relationship Id="rId7" Type="http://schemas.openxmlformats.org/officeDocument/2006/relationships/hyperlink" Target="https://twitter.com/Im_Pratik10" TargetMode="External"/><Relationship Id="rId12" Type="http://schemas.openxmlformats.org/officeDocument/2006/relationships/image" Target="../media/image13.png"/><Relationship Id="rId2" Type="http://schemas.openxmlformats.org/officeDocument/2006/relationships/hyperlink" Target="mailto:pratikparvati@gmail.com" TargetMode="Externa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11" Type="http://schemas.openxmlformats.org/officeDocument/2006/relationships/hyperlink" Target="https://dev.to/pratikparvati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hyperlink" Target="https://www.linkedin.com/in/pratik-parvati-bb234296/?originalSubdomain=in" TargetMode="External"/><Relationship Id="rId9" Type="http://schemas.openxmlformats.org/officeDocument/2006/relationships/hyperlink" Target="https://github.com/pratikparvat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atikparvati.com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30000">
              <a:schemeClr val="bg1">
                <a:lumMod val="85000"/>
                <a:lumOff val="15000"/>
              </a:schemeClr>
            </a:gs>
            <a:gs pos="100000">
              <a:schemeClr val="bg1"/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DEDE-03C5-326C-B499-C878C756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235" y="1448869"/>
            <a:ext cx="11121278" cy="1828801"/>
          </a:xfrm>
        </p:spPr>
        <p:txBody>
          <a:bodyPr>
            <a:normAutofit/>
          </a:bodyPr>
          <a:lstStyle/>
          <a:p>
            <a:r>
              <a:rPr lang="en-US" dirty="0"/>
              <a:t>Asynchronous Programming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A5219-8CC0-8902-B79A-F4D4E98EB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Google Sans"/>
              </a:rPr>
              <a:t>Techniques, Best Practices, and Real-World Applications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CC2A2F73-C88E-107B-4147-332EAC5A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C3F7F-6909-091E-D95C-719566E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Asynchronous Features in C++: </a:t>
            </a:r>
            <a:r>
              <a:rPr lang="en-US" dirty="0" err="1">
                <a:latin typeface="Söhne"/>
              </a:rPr>
              <a:t>Misc</a:t>
            </a:r>
            <a:r>
              <a:rPr lang="en-US" dirty="0">
                <a:latin typeface="Söhne"/>
              </a:rPr>
              <a:t>…</a:t>
            </a:r>
            <a:endParaRPr lang="en-US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FEF8-938A-6070-D54F-41DBC44E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4439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std::</a:t>
            </a:r>
            <a:r>
              <a:rPr lang="en-US" dirty="0" err="1">
                <a:solidFill>
                  <a:srgbClr val="FFC000"/>
                </a:solidFill>
              </a:rPr>
              <a:t>packaged_task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Purpose: Wraps a callable object to be executed asynchronously.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Usage: Creates a </a:t>
            </a:r>
            <a:r>
              <a:rPr lang="en-US" dirty="0">
                <a:solidFill>
                  <a:srgbClr val="FFC000"/>
                </a:solidFill>
              </a:rPr>
              <a:t>std::future </a:t>
            </a:r>
            <a:r>
              <a:rPr lang="en-US" dirty="0">
                <a:solidFill>
                  <a:schemeClr val="tx1"/>
                </a:solidFill>
              </a:rPr>
              <a:t>and associates it with a task.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00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std::</a:t>
            </a:r>
            <a:r>
              <a:rPr lang="en-US" dirty="0" err="1">
                <a:solidFill>
                  <a:srgbClr val="FFC000"/>
                </a:solidFill>
              </a:rPr>
              <a:t>condition_variable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Purpose: Synchronizes threads by allowing them to wait for certain conditions.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Usage: Used in conjunction with </a:t>
            </a:r>
            <a:r>
              <a:rPr lang="en-US" dirty="0">
                <a:solidFill>
                  <a:srgbClr val="FFC000"/>
                </a:solidFill>
              </a:rPr>
              <a:t>std::mutex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for thread coordination.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Example: Demo 6 and Demo 7</a:t>
            </a:r>
          </a:p>
          <a:p>
            <a:r>
              <a:rPr lang="en-US" dirty="0">
                <a:solidFill>
                  <a:srgbClr val="FFC000"/>
                </a:solidFill>
              </a:rPr>
              <a:t>std::</a:t>
            </a:r>
            <a:r>
              <a:rPr lang="en-US" dirty="0" err="1">
                <a:solidFill>
                  <a:srgbClr val="FFC000"/>
                </a:solidFill>
              </a:rPr>
              <a:t>shared_future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Purpose: Allows multiple threads to share the result of a single asynchronous operation.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Usage: Can be copied and accessed by multiple threads.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Example: Demo 8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4500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DD9F-A273-4AD0-18C4-C40005A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D0BB5A-3376-543F-5ACB-A0F91209C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25562"/>
              </p:ext>
            </p:extLst>
          </p:nvPr>
        </p:nvGraphicFramePr>
        <p:xfrm>
          <a:off x="2581629" y="2672176"/>
          <a:ext cx="3767414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7414">
                  <a:extLst>
                    <a:ext uri="{9D8B030D-6E8A-4147-A177-3AD203B41FA5}">
                      <a16:colId xmlns:a16="http://schemas.microsoft.com/office/drawing/2014/main" val="263481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000" b="0" dirty="0" err="1">
                          <a:solidFill>
                            <a:srgbClr val="00A8C6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packaged_task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)&gt; task([](</a:t>
                      </a:r>
                      <a:r>
                        <a:rPr lang="en-US" sz="10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x) -&gt; int{</a:t>
                      </a:r>
                    </a:p>
                    <a:p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0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0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x;</a:t>
                      </a:r>
                      <a:r>
                        <a:rPr lang="en-US" sz="1000" b="0" dirty="0">
                          <a:solidFill>
                            <a:srgbClr val="737B8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// Task to run</a:t>
                      </a:r>
                      <a:endParaRPr lang="en-US" sz="10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000" b="0" dirty="0">
                          <a:solidFill>
                            <a:srgbClr val="00A8C6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0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future </a:t>
                      </a:r>
                      <a:r>
                        <a:rPr lang="en-US" sz="10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task.</a:t>
                      </a:r>
                      <a:r>
                        <a:rPr lang="en-US" sz="1000" b="0" dirty="0" err="1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get_future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000" b="0" dirty="0">
                          <a:solidFill>
                            <a:srgbClr val="00A8C6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thread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t(std::</a:t>
                      </a:r>
                      <a:r>
                        <a:rPr lang="en-US" sz="1000" b="0" dirty="0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(task), </a:t>
                      </a:r>
                      <a:r>
                        <a:rPr lang="en-US" sz="1000" b="0" dirty="0">
                          <a:solidFill>
                            <a:srgbClr val="8FBE00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0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t.</a:t>
                      </a:r>
                      <a:r>
                        <a:rPr lang="en-US" sz="1000" b="0" dirty="0" err="1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0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result </a:t>
                      </a:r>
                      <a:r>
                        <a:rPr lang="en-US" sz="10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future.</a:t>
                      </a:r>
                      <a:r>
                        <a:rPr lang="en-US" sz="1000" b="0" dirty="0" err="1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0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r>
                        <a:rPr lang="en-US" sz="1000" b="0" dirty="0">
                          <a:solidFill>
                            <a:srgbClr val="737B8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// Retrieve the result</a:t>
                      </a:r>
                      <a:endParaRPr lang="en-US" sz="10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36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30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Advanced Asynchronous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FEF8-938A-6070-D54F-41DBC44E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443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Async I/O Operations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Asynchronous I/O (Input/Output) allows non-blocking communication with files, sockets, or other resources.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Improve application responsiveness and throughput.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DD9F-A273-4AD0-18C4-C40005A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6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öhne"/>
              </a:rPr>
              <a:t>Async I/O Operations: Key Libraries &amp; APIs</a:t>
            </a:r>
            <a:br>
              <a:rPr lang="en-US" dirty="0">
                <a:latin typeface="Söhne"/>
              </a:rPr>
            </a:br>
            <a:endParaRPr lang="en-US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FEF8-938A-6070-D54F-41DBC44E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4439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Boost.Asio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Description: A cross-platform C++ library for network and low-level I/O programming.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Features: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Asynchronous Operations: Provides asynchronous read/write for sockets and files.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Timers: Supports asynchronous wait operations on timers.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Signals: Handles asynchronous signal handling.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Advantages: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Portability: Works on multiple platforms.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Comprehensive Documentation: Well-documented and widely used in the industry.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Example: Demo9 and Demo10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DD9F-A273-4AD0-18C4-C40005A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4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öhne"/>
              </a:rPr>
              <a:t>Async I/O Operations: Key Libraries &amp; APIs</a:t>
            </a:r>
            <a:br>
              <a:rPr lang="en-US" dirty="0">
                <a:latin typeface="Söhne"/>
              </a:rPr>
            </a:br>
            <a:endParaRPr lang="en-US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FEF8-938A-6070-D54F-41DBC44E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443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Windows APIs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OVERLAPPED I/O: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Description: Uses the OVERLAPPED structure to perform asynchronous file and network I/O.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Functions: </a:t>
            </a:r>
            <a:r>
              <a:rPr lang="en-US" dirty="0" err="1">
                <a:solidFill>
                  <a:srgbClr val="FFC000"/>
                </a:solidFill>
              </a:rPr>
              <a:t>ReadFileEx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WriteFileEx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Advantages: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Integration: Seamlessly integrates with the Windows operating system.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Performance: Optimized for Windows environments.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Example:</a:t>
            </a:r>
          </a:p>
          <a:p>
            <a:pPr lvl="2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DD9F-A273-4AD0-18C4-C40005A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87BE29-42BF-110B-CDFF-318F3018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34977"/>
              </p:ext>
            </p:extLst>
          </p:nvPr>
        </p:nvGraphicFramePr>
        <p:xfrm>
          <a:off x="2956812" y="4412411"/>
          <a:ext cx="7933971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33971">
                  <a:extLst>
                    <a:ext uri="{9D8B030D-6E8A-4147-A177-3AD203B41FA5}">
                      <a16:colId xmlns:a16="http://schemas.microsoft.com/office/drawing/2014/main" val="364533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HANDLE file </a:t>
                      </a:r>
                      <a:r>
                        <a:rPr lang="en-US" sz="12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CreateFile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E9EE00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"example.txt"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, GENERIC_READ, </a:t>
                      </a:r>
                      <a:r>
                        <a:rPr lang="en-US" sz="1200" b="0" dirty="0">
                          <a:solidFill>
                            <a:srgbClr val="8FBE00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, OPEN_EXISTING, FILE_FLAG_OVERLAPPED, </a:t>
                      </a:r>
                      <a:r>
                        <a:rPr lang="en-US" sz="1200" b="0" dirty="0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OVERLAPPED </a:t>
                      </a:r>
                      <a:r>
                        <a:rPr lang="en-US" sz="12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ol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{};</a:t>
                      </a:r>
                    </a:p>
                    <a:p>
                      <a:r>
                        <a:rPr lang="en-US" sz="12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buffer[</a:t>
                      </a:r>
                      <a:r>
                        <a:rPr lang="en-US" sz="1200" b="0" dirty="0">
                          <a:solidFill>
                            <a:srgbClr val="8FBE00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1024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2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ReadFileEx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(file, buffer, </a:t>
                      </a:r>
                      <a:r>
                        <a:rPr lang="en-US" sz="1200" b="0" dirty="0" err="1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(buffer), </a:t>
                      </a:r>
                      <a:r>
                        <a:rPr lang="en-US" sz="12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2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ol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, [](DWORD </a:t>
                      </a:r>
                      <a:r>
                        <a:rPr lang="en-US" sz="12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dwErrorCode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, DWORD </a:t>
                      </a:r>
                      <a:r>
                        <a:rPr lang="en-US" sz="12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dwNumberOfBytesTransfered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, LPOVERLAPPED </a:t>
                      </a:r>
                      <a:r>
                        <a:rPr lang="en-US" sz="12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lpOverlapped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b="0" dirty="0">
                          <a:solidFill>
                            <a:srgbClr val="737B8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    // Handle async read completion</a:t>
                      </a:r>
                      <a:endParaRPr lang="en-US" sz="1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r>
                        <a:rPr lang="en-US" sz="12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SleepEx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(INFINITE, TRUE);</a:t>
                      </a:r>
                      <a:r>
                        <a:rPr lang="en-US" sz="1200" b="0" dirty="0">
                          <a:solidFill>
                            <a:srgbClr val="737B8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// Wait for completion</a:t>
                      </a:r>
                      <a:endParaRPr lang="en-US" sz="1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98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40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öhne"/>
              </a:rPr>
              <a:t>Async I/O Operations: Key Libraries &amp; APIs</a:t>
            </a:r>
            <a:br>
              <a:rPr lang="en-US" dirty="0">
                <a:latin typeface="Söhne"/>
              </a:rPr>
            </a:br>
            <a:endParaRPr lang="en-US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FEF8-938A-6070-D54F-41DBC44E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443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POSIX APIs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Async Functions: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Description: Standardized API for asynchronous I/O operations in POSIX-compliant systems.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Functions: </a:t>
            </a:r>
            <a:r>
              <a:rPr lang="en-US" dirty="0" err="1">
                <a:solidFill>
                  <a:srgbClr val="FFC000"/>
                </a:solidFill>
              </a:rPr>
              <a:t>aio_read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aio_write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Advantages: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Portability: Available on various Unix-like systems.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Simplicity: Simple API for basic asynchronous operations.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Example: Demo11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DD9F-A273-4AD0-18C4-C40005A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90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öhne"/>
              </a:rPr>
              <a:t>Async I/O Operations: Key Libraries &amp; APIs</a:t>
            </a:r>
            <a:br>
              <a:rPr lang="en-US" dirty="0">
                <a:latin typeface="Söhne"/>
              </a:rPr>
            </a:br>
            <a:endParaRPr lang="en-US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FEF8-938A-6070-D54F-41DBC44E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443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Linux Specific: </a:t>
            </a:r>
            <a:r>
              <a:rPr lang="en-US" dirty="0" err="1">
                <a:solidFill>
                  <a:srgbClr val="FFC000"/>
                </a:solidFill>
              </a:rPr>
              <a:t>io_uring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Description: A modern asynchronous I/O interface for Linux, designed for high-performance applications.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Features: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Efficiency: Minimizes system calls and context switches.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Scalability: Handles a large number of I/O operations efficiently.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Advantages: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Performance: Superior performance for high I/O workloads.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Flexibility: Suitable for various asynchronous tasks.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Example: Demo12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DD9F-A273-4AD0-18C4-C40005A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97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Thread Pool Implementation</a:t>
            </a: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63F5-7703-1983-FA8D-956D06E6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76977"/>
          </a:xfrm>
        </p:spPr>
        <p:txBody>
          <a:bodyPr>
            <a:normAutofit/>
          </a:bodyPr>
          <a:lstStyle/>
          <a:p>
            <a:r>
              <a:rPr lang="en-US" dirty="0"/>
              <a:t>What is a Thread Pool?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Definition: A collection of pre-instantiated, idle threads ready to perform tasks.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Purpose: Reuse threads for multiple tasks, reducing the overhead of thread creation and destruction.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Benefits: Improved performance, efficient resource utilization, better control over concurrency.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Benefits of Using a Thread Pool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Reduced Latency: Tasks are executed immediately without waiting for a new thread to be created.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Controlled Concurrency: Limits the number of concurrent threads, preventing system overload.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Resource Efficiency: Threads are reused, reducing the overhead associated with thread creation and destruction.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Example: Demo13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9BEA-7CC1-0E11-D631-717EF5FA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7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529A-3D7A-26E8-3FA4-DD18F389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D5F1-6862-3497-AA82-062FC8B0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185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Avoiding Pitfalls: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Deadlocks: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Consistent locking order.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Use </a:t>
            </a:r>
            <a:r>
              <a:rPr lang="en-US" dirty="0">
                <a:solidFill>
                  <a:srgbClr val="FFC000"/>
                </a:solidFill>
              </a:rPr>
              <a:t>std::lock </a:t>
            </a:r>
            <a:r>
              <a:rPr lang="en-US" dirty="0"/>
              <a:t>for multiple locks.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Employ lock hierarchies.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Race Conditions: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Protect shared data with mutexes.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Use atomic operations.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Thread-safe data structures.</a:t>
            </a:r>
          </a:p>
          <a:p>
            <a:r>
              <a:rPr lang="en-US" dirty="0"/>
              <a:t>Resource Management: RAII (Resource Acquisition Is Initialization):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Encapsulate resources in objects.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Automatic resource release.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Smart Pointers: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std::</a:t>
            </a:r>
            <a:r>
              <a:rPr lang="en-US" dirty="0" err="1">
                <a:solidFill>
                  <a:srgbClr val="FFC000"/>
                </a:solidFill>
              </a:rPr>
              <a:t>unique_ptr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for exclusive ownership.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std::</a:t>
            </a:r>
            <a:r>
              <a:rPr lang="en-US" dirty="0" err="1">
                <a:solidFill>
                  <a:srgbClr val="FFC000"/>
                </a:solidFill>
              </a:rPr>
              <a:t>shared_ptr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for shared ownership.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Avoid raw pointers.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DB8782B5-4CDA-388D-8958-2B5B1E68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A79E-7AEA-4EFF-DA9F-E827211B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529A-3D7A-26E8-3FA4-DD18F389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D5F1-6862-3497-AA82-062FC8B0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18517"/>
          </a:xfrm>
        </p:spPr>
        <p:txBody>
          <a:bodyPr>
            <a:normAutofit/>
          </a:bodyPr>
          <a:lstStyle/>
          <a:p>
            <a:r>
              <a:rPr lang="en-US" dirty="0"/>
              <a:t>Performance Considerations: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Minimizing Context Switching: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Reuse threads with thread pools.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Batch small tasks.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Efficient Task Scheduling: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Work-stealing algorithms.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Balanced workload.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Prioritize tasks.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DB8782B5-4CDA-388D-8958-2B5B1E68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A79E-7AEA-4EFF-DA9F-E827211B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4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550E-9496-9162-12A9-B759A41C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20" y="341274"/>
            <a:ext cx="10353763" cy="2511835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076CA-6E66-10F8-BD9A-C5B2066C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900" y="3537749"/>
            <a:ext cx="10352199" cy="1140644"/>
          </a:xfrm>
        </p:spPr>
        <p:txBody>
          <a:bodyPr/>
          <a:lstStyle/>
          <a:p>
            <a:pPr algn="l"/>
            <a:r>
              <a:rPr lang="en-US" dirty="0"/>
              <a:t>Do you have any questions?</a:t>
            </a:r>
          </a:p>
          <a:p>
            <a:pPr algn="l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  <a:hlinkClick r:id="rId2"/>
              </a:rPr>
              <a:t>pratikparvati@gmail.com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								</a:t>
            </a:r>
          </a:p>
          <a:p>
            <a:pPr algn="l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  <a:hlinkClick r:id="rId3"/>
              </a:rPr>
              <a:t>https://pratikparvati.com/</a:t>
            </a:r>
            <a:endParaRPr lang="en-US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E0DE8D74-62A2-F3A5-A6AC-DF84CBEFA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7614" y="3833464"/>
            <a:ext cx="291798" cy="291798"/>
          </a:xfrm>
          <a:prstGeom prst="rect">
            <a:avLst/>
          </a:prstGeom>
        </p:spPr>
      </p:pic>
      <p:pic>
        <p:nvPicPr>
          <p:cNvPr id="19" name="Picture 18">
            <a:hlinkClick r:id="rId7"/>
            <a:extLst>
              <a:ext uri="{FF2B5EF4-FFF2-40B4-BE49-F238E27FC236}">
                <a16:creationId xmlns:a16="http://schemas.microsoft.com/office/drawing/2014/main" id="{5071D57D-731F-8761-BCE7-CDD24B2A921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8459639" y="3833464"/>
            <a:ext cx="274607" cy="274607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504667E4-572B-106A-8D98-9501A5AC789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974473" y="3836080"/>
            <a:ext cx="274607" cy="274607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1381838-8204-4F4D-A8BE-97AA302D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 descr="DEV Community">
            <a:hlinkClick r:id="rId11"/>
            <a:extLst>
              <a:ext uri="{FF2B5EF4-FFF2-40B4-BE49-F238E27FC236}">
                <a16:creationId xmlns:a16="http://schemas.microsoft.com/office/drawing/2014/main" id="{D3C81C03-AD35-066C-10D4-3B450085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534" y="3833464"/>
            <a:ext cx="274607" cy="2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9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1EBE-8957-786F-B541-CF7EB7BD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0463-25F4-3BC4-FFC5-312E2165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to Asynchronous Programming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Definition, benefits, and common use cases.</a:t>
            </a:r>
          </a:p>
          <a:p>
            <a:r>
              <a:rPr lang="en-US" dirty="0"/>
              <a:t>Asynchronous Features in C++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Understanding futures, promises, </a:t>
            </a:r>
            <a:r>
              <a:rPr lang="en-US" dirty="0">
                <a:solidFill>
                  <a:srgbClr val="FFC000"/>
                </a:solidFill>
              </a:rPr>
              <a:t>std::async</a:t>
            </a:r>
            <a:r>
              <a:rPr lang="en-US" dirty="0"/>
              <a:t>, and </a:t>
            </a:r>
            <a:r>
              <a:rPr lang="en-US" dirty="0">
                <a:solidFill>
                  <a:srgbClr val="FFC000"/>
                </a:solidFill>
              </a:rPr>
              <a:t>std::thread</a:t>
            </a:r>
            <a:r>
              <a:rPr lang="en-US" dirty="0"/>
              <a:t>.</a:t>
            </a:r>
          </a:p>
          <a:p>
            <a:r>
              <a:rPr lang="en-US" dirty="0"/>
              <a:t>Advanced Asynchronous Patterns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Async I/O operations and thread pool implementation.</a:t>
            </a:r>
          </a:p>
          <a:p>
            <a:r>
              <a:rPr lang="en-US" dirty="0"/>
              <a:t>Best Practices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Avoiding pitfalls, resource management, and performance considerations.</a:t>
            </a:r>
          </a:p>
          <a:p>
            <a:r>
              <a:rPr lang="en-US" dirty="0"/>
              <a:t>Real-World Applications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Case studies, tools, and libraries to enhance asynchronous programming.</a:t>
            </a:r>
          </a:p>
          <a:p>
            <a:r>
              <a:rPr lang="en-US" dirty="0"/>
              <a:t>Q&amp;A</a:t>
            </a:r>
          </a:p>
        </p:txBody>
      </p:sp>
      <p:pic>
        <p:nvPicPr>
          <p:cNvPr id="6" name="Picture 4">
            <a:hlinkClick r:id="rId2"/>
            <a:extLst>
              <a:ext uri="{FF2B5EF4-FFF2-40B4-BE49-F238E27FC236}">
                <a16:creationId xmlns:a16="http://schemas.microsoft.com/office/drawing/2014/main" id="{B25C3F64-9DF2-D797-6450-7EF2E4BD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0A2A9-DFF0-268C-75A8-93DF52EC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D548-9B9D-18F9-BFD6-398A3CF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Introduction: Evolution of Programming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B10B-9AEC-DB5F-6B76-6335430D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769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Early Days: </a:t>
            </a:r>
            <a:r>
              <a:rPr lang="en-US" b="1" dirty="0"/>
              <a:t>Synchronous Programming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Tasks are executed sequentially, one after another.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Example: Reading a file before processing data, which </a:t>
            </a:r>
          </a:p>
          <a:p>
            <a:pPr marL="450000" lvl="1" indent="0">
              <a:buNone/>
            </a:pPr>
            <a:r>
              <a:rPr lang="en-US" dirty="0"/>
              <a:t>     blocks further execution until the read is complete.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Limitations: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Inefficient use of CPU resources.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Long wait times for I/O operations.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Introduction of </a:t>
            </a:r>
            <a:r>
              <a:rPr lang="en-US" b="1" dirty="0"/>
              <a:t>Multithreading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Running multiple threads in parallel within a single program.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Improved performance by utilizing multi-core processors.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Challenges: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Managing synchronization between threads.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Avoiding race conditions and deadlocks.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6" name="Picture 4">
            <a:hlinkClick r:id="rId2"/>
            <a:extLst>
              <a:ext uri="{FF2B5EF4-FFF2-40B4-BE49-F238E27FC236}">
                <a16:creationId xmlns:a16="http://schemas.microsoft.com/office/drawing/2014/main" id="{5D6E37D1-6174-DAC2-D3E5-CC11C216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49C4B-7998-37FC-2D7D-98C9B971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3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8EC281-2545-6F5B-57ED-6EC3DA3A9EA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2471" y="1732449"/>
            <a:ext cx="2836145" cy="22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D548-9B9D-18F9-BFD6-398A3CF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Introduction: Evolution of Programming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B10B-9AEC-DB5F-6B76-6335430D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76977"/>
          </a:xfrm>
        </p:spPr>
        <p:txBody>
          <a:bodyPr>
            <a:normAutofit/>
          </a:bodyPr>
          <a:lstStyle/>
          <a:p>
            <a:r>
              <a:rPr lang="en-US" b="1" dirty="0"/>
              <a:t>Event-Driven Programming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flow of the program is determined by events such as user interactions or messages.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Uses an event loop to handle and dispatch events asynchronously.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Event Handlers: Handle specific events (e.g., 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onKeyPress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Event handlers process events independently of the main </a:t>
            </a:r>
          </a:p>
          <a:p>
            <a:pPr marL="450000" lvl="1" indent="0">
              <a:buNone/>
            </a:pPr>
            <a:r>
              <a:rPr lang="en-US" dirty="0"/>
              <a:t>     program flow.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Example: GUI applications and web servers that handle</a:t>
            </a:r>
          </a:p>
          <a:p>
            <a:pPr marL="450000" lvl="1" indent="0">
              <a:buNone/>
            </a:pPr>
            <a:r>
              <a:rPr lang="en-US" dirty="0"/>
              <a:t>     multiple user interactions or requests.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Disadvantage: Cascading effects from interconnected events.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6" name="Picture 4">
            <a:hlinkClick r:id="rId2"/>
            <a:extLst>
              <a:ext uri="{FF2B5EF4-FFF2-40B4-BE49-F238E27FC236}">
                <a16:creationId xmlns:a16="http://schemas.microsoft.com/office/drawing/2014/main" id="{5D6E37D1-6174-DAC2-D3E5-CC11C216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49C4B-7998-37FC-2D7D-98C9B971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88F1F2-7B2A-B676-FE95-D4443D13C6C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23" y="3348470"/>
            <a:ext cx="3379433" cy="22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D548-9B9D-18F9-BFD6-398A3CF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Introduction: Asynchronous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B10B-9AEC-DB5F-6B76-6335430D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354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Asynchronous programming </a:t>
            </a:r>
            <a:r>
              <a:rPr lang="en-US" dirty="0"/>
              <a:t>allows tasks to execute independently, without blocking the main program flow.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Independence</a:t>
            </a:r>
            <a:r>
              <a:rPr lang="en-US" dirty="0"/>
              <a:t>: Asynchronous tasks run concurrently, improving responsiveness                                   and resource utilization.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Non-blocking</a:t>
            </a:r>
            <a:r>
              <a:rPr lang="en-US" dirty="0"/>
              <a:t>: While one task is active, others can proceed without waiting.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Interleaved execution</a:t>
            </a:r>
            <a:r>
              <a:rPr lang="en-US" dirty="0"/>
              <a:t>: Even on a single processor, asynchronous                                                            code interleaves execution.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Benefits: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Responsiveness</a:t>
            </a:r>
            <a:r>
              <a:rPr lang="en-US" dirty="0"/>
              <a:t>: Applications remain responsive during time-consuming operations (e.g., network requests).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Improved Performance</a:t>
            </a:r>
            <a:r>
              <a:rPr lang="en-US" dirty="0"/>
              <a:t>: Tasks can be performed concurrently, making better use of system resources.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Scalability</a:t>
            </a:r>
            <a:r>
              <a:rPr lang="en-US" dirty="0"/>
              <a:t>: Enables applications to efficiently handle increased workloads.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6" name="Picture 4">
            <a:hlinkClick r:id="rId2"/>
            <a:extLst>
              <a:ext uri="{FF2B5EF4-FFF2-40B4-BE49-F238E27FC236}">
                <a16:creationId xmlns:a16="http://schemas.microsoft.com/office/drawing/2014/main" id="{5D6E37D1-6174-DAC2-D3E5-CC11C216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01C58-4E61-5D43-20A4-CBF43EA2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026E1-16EC-0D93-AB17-9A291ECDC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1817" y="2306836"/>
            <a:ext cx="2276894" cy="18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8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D548-9B9D-18F9-BFD6-398A3CF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Introduction: Synchronous v/s Asynchronous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B10B-9AEC-DB5F-6B76-6335430D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25" y="1413793"/>
            <a:ext cx="10353762" cy="521791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Practical Use Cases in Asynchronous Programming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UI Responsiveness</a:t>
            </a:r>
            <a:r>
              <a:rPr lang="en-US" dirty="0"/>
              <a:t>: Background tasks like data loading without freezing the UI.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Concurrent Network Requests</a:t>
            </a:r>
            <a:r>
              <a:rPr lang="en-US" dirty="0"/>
              <a:t>: Handling multiple client connections or API calls.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Efficient File/Database Operations</a:t>
            </a:r>
            <a:r>
              <a:rPr lang="en-US" dirty="0"/>
              <a:t>: Performing I/O and queries without blocking the main thread.</a:t>
            </a:r>
          </a:p>
          <a:p>
            <a:pPr marL="810000" lvl="2" indent="0">
              <a:buNone/>
            </a:pPr>
            <a:endParaRPr lang="en-US" dirty="0"/>
          </a:p>
          <a:p>
            <a:pPr marL="8100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6" name="Picture 4">
            <a:hlinkClick r:id="rId2"/>
            <a:extLst>
              <a:ext uri="{FF2B5EF4-FFF2-40B4-BE49-F238E27FC236}">
                <a16:creationId xmlns:a16="http://schemas.microsoft.com/office/drawing/2014/main" id="{5D6E37D1-6174-DAC2-D3E5-CC11C216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F04897-3932-A9E5-4794-CA4DB7D40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65786"/>
              </p:ext>
            </p:extLst>
          </p:nvPr>
        </p:nvGraphicFramePr>
        <p:xfrm>
          <a:off x="1336856" y="1730441"/>
          <a:ext cx="10150561" cy="278129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052370">
                  <a:extLst>
                    <a:ext uri="{9D8B030D-6E8A-4147-A177-3AD203B41FA5}">
                      <a16:colId xmlns:a16="http://schemas.microsoft.com/office/drawing/2014/main" val="3693986712"/>
                    </a:ext>
                  </a:extLst>
                </a:gridCol>
                <a:gridCol w="5098191">
                  <a:extLst>
                    <a:ext uri="{9D8B030D-6E8A-4147-A177-3AD203B41FA5}">
                      <a16:colId xmlns:a16="http://schemas.microsoft.com/office/drawing/2014/main" val="1845650464"/>
                    </a:ext>
                  </a:extLst>
                </a:gridCol>
              </a:tblGrid>
              <a:tr h="45003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D1D5DB"/>
                          </a:solidFill>
                          <a:effectLst/>
                        </a:rPr>
                        <a:t>Synchronous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D1D5DB"/>
                          </a:solidFill>
                          <a:effectLst/>
                        </a:rPr>
                        <a:t>Asynchronous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79178"/>
                  </a:ext>
                </a:extLst>
              </a:tr>
              <a:tr h="77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Tasks are executed one after another, blocking until the previous task completes.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 can run concurrently, allowing other tasks to proceed while waiting.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62911"/>
                  </a:ext>
                </a:extLst>
              </a:tr>
              <a:tr h="776778">
                <a:tc>
                  <a:txBody>
                    <a:bodyPr/>
                    <a:lstStyle/>
                    <a:p>
                      <a:r>
                        <a:rPr lang="en-US" dirty="0"/>
                        <a:t>Can block the main thread, leading to potential unresponsiveness in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Enhances responsiveness by allowing the main thread to remain active while waiting for tasks to complete.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72755"/>
                  </a:ext>
                </a:extLst>
              </a:tr>
              <a:tr h="450038">
                <a:tc>
                  <a:txBody>
                    <a:bodyPr/>
                    <a:lstStyle/>
                    <a:p>
                      <a:r>
                        <a:rPr lang="en-US" dirty="0"/>
                        <a:t>Limited by sequential execution; may not fully utilize multi-core processors.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Efficiently utilizes system resources and multi-core processors by running tasks in parallel.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5958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ED043-0B3A-A175-2EDA-7FCA8504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Asynchronous Features in C++: thread, async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FEF8-938A-6070-D54F-41DBC44E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C++ provides powerful features for managing asynchronous tasks.</a:t>
            </a:r>
          </a:p>
          <a:p>
            <a:r>
              <a:rPr lang="en-US" sz="1600" dirty="0">
                <a:solidFill>
                  <a:srgbClr val="FFC000"/>
                </a:solidFill>
              </a:rPr>
              <a:t>std::thread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Purpose: Provides a way to create and manage threads.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Usage: Allows execution of functions in parallel.</a:t>
            </a:r>
          </a:p>
          <a:p>
            <a:pPr lvl="1"/>
            <a:r>
              <a:rPr lang="en-US" sz="1600" dirty="0"/>
              <a:t>Example: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std::async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Purpose: </a:t>
            </a:r>
            <a:r>
              <a:rPr lang="en-US" sz="1600" dirty="0"/>
              <a:t>Provides a high-level mechanism to run functions asynchronously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/>
              <a:t>Automatically manages threads and returns a future object to retrieve results.</a:t>
            </a:r>
          </a:p>
          <a:p>
            <a:pPr lvl="1"/>
            <a:r>
              <a:rPr lang="en-US" sz="1600" dirty="0"/>
              <a:t>Example: 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DD9F-A273-4AD0-18C4-C40005A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101CB4-E486-07A0-C65C-28A98E2FF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01291"/>
              </p:ext>
            </p:extLst>
          </p:nvPr>
        </p:nvGraphicFramePr>
        <p:xfrm>
          <a:off x="2716401" y="3203851"/>
          <a:ext cx="4762701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62701">
                  <a:extLst>
                    <a:ext uri="{9D8B030D-6E8A-4147-A177-3AD203B41FA5}">
                      <a16:colId xmlns:a16="http://schemas.microsoft.com/office/drawing/2014/main" val="3531695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1200" b="0" dirty="0">
                          <a:solidFill>
                            <a:srgbClr val="00A8C6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thread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t([]() {</a:t>
                      </a:r>
                    </a:p>
                    <a:p>
                      <a:r>
                        <a:rPr lang="en-US" sz="1200" b="0" dirty="0">
                          <a:solidFill>
                            <a:srgbClr val="737B8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    // Task to run concurrently</a:t>
                      </a:r>
                      <a:endParaRPr lang="en-US" sz="1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r>
                        <a:rPr lang="en-US" sz="12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t.</a:t>
                      </a:r>
                      <a:r>
                        <a:rPr lang="en-US" sz="1200" b="0" dirty="0" err="1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r>
                        <a:rPr lang="en-US" sz="1200" b="0" dirty="0">
                          <a:solidFill>
                            <a:srgbClr val="737B8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// Wait for thread to finish</a:t>
                      </a:r>
                      <a:endParaRPr lang="en-US" sz="1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784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0FFAF4-4A2F-8498-B94B-E6099A3AC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63334"/>
              </p:ext>
            </p:extLst>
          </p:nvPr>
        </p:nvGraphicFramePr>
        <p:xfrm>
          <a:off x="2716401" y="5288915"/>
          <a:ext cx="4702316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02316">
                  <a:extLst>
                    <a:ext uri="{9D8B030D-6E8A-4147-A177-3AD203B41FA5}">
                      <a16:colId xmlns:a16="http://schemas.microsoft.com/office/drawing/2014/main" val="3531695071"/>
                    </a:ext>
                  </a:extLst>
                </a:gridCol>
              </a:tblGrid>
              <a:tr h="109696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future </a:t>
                      </a:r>
                      <a:r>
                        <a:rPr lang="en-US" sz="12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200" b="0" dirty="0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(std::launch::async, []() {</a:t>
                      </a:r>
                    </a:p>
                    <a:p>
                      <a:r>
                        <a:rPr lang="en-US" sz="1200" b="0" dirty="0">
                          <a:solidFill>
                            <a:srgbClr val="737B8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    // Task to run asynchronously</a:t>
                      </a:r>
                      <a:endParaRPr lang="en-US" sz="1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r>
                        <a:rPr lang="en-US" sz="12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result </a:t>
                      </a:r>
                      <a:r>
                        <a:rPr lang="en-US" sz="12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future.</a:t>
                      </a:r>
                      <a:r>
                        <a:rPr lang="en-US" sz="1200" b="0" dirty="0" err="1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r>
                        <a:rPr lang="en-US" sz="1200" b="0" dirty="0">
                          <a:solidFill>
                            <a:srgbClr val="737B8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// Retrieve result</a:t>
                      </a:r>
                      <a:endParaRPr lang="en-US" sz="1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200" b="0" kern="1200" dirty="0">
                        <a:solidFill>
                          <a:schemeClr val="lt1"/>
                        </a:solidFill>
                        <a:effectLst/>
                        <a:highlight>
                          <a:srgbClr val="00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7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52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Asynchronous Features in C++: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FEF8-938A-6070-D54F-41DBC44E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std::promise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Purpose: Sets a value or exception to be retrieved by a </a:t>
            </a:r>
            <a:r>
              <a:rPr lang="en-US" dirty="0">
                <a:solidFill>
                  <a:srgbClr val="FFC000"/>
                </a:solidFill>
              </a:rPr>
              <a:t>std::future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Used by the producer/writer of an asynchronous operation.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Usage: Provides a way for one thread to communicate results or exceptions to another.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Methods: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FF0000"/>
                </a:solidFill>
              </a:rPr>
              <a:t>set_value</a:t>
            </a:r>
            <a:r>
              <a:rPr lang="en-US" dirty="0">
                <a:solidFill>
                  <a:srgbClr val="FF0000"/>
                </a:solidFill>
              </a:rPr>
              <a:t>(value)</a:t>
            </a:r>
            <a:r>
              <a:rPr lang="en-US" dirty="0">
                <a:solidFill>
                  <a:schemeClr val="tx1"/>
                </a:solidFill>
              </a:rPr>
              <a:t>: Sets the result for the associated </a:t>
            </a:r>
            <a:r>
              <a:rPr lang="en-US" dirty="0">
                <a:solidFill>
                  <a:srgbClr val="FFC000"/>
                </a:solidFill>
              </a:rPr>
              <a:t>std::future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FF0000"/>
                </a:solidFill>
              </a:rPr>
              <a:t>set_exception</a:t>
            </a:r>
            <a:r>
              <a:rPr lang="en-US" dirty="0">
                <a:solidFill>
                  <a:srgbClr val="FF0000"/>
                </a:solidFill>
              </a:rPr>
              <a:t>(exception)</a:t>
            </a:r>
            <a:r>
              <a:rPr lang="en-US" dirty="0">
                <a:solidFill>
                  <a:schemeClr val="tx1"/>
                </a:solidFill>
              </a:rPr>
              <a:t>: Sets an exception for the associated </a:t>
            </a:r>
            <a:r>
              <a:rPr lang="en-US" dirty="0">
                <a:solidFill>
                  <a:srgbClr val="FFC000"/>
                </a:solidFill>
              </a:rPr>
              <a:t>std::future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DD9F-A273-4AD0-18C4-C40005A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D0BB5A-3376-543F-5ACB-A0F91209C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47154"/>
              </p:ext>
            </p:extLst>
          </p:nvPr>
        </p:nvGraphicFramePr>
        <p:xfrm>
          <a:off x="2762783" y="4589312"/>
          <a:ext cx="7226606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6606">
                  <a:extLst>
                    <a:ext uri="{9D8B030D-6E8A-4147-A177-3AD203B41FA5}">
                      <a16:colId xmlns:a16="http://schemas.microsoft.com/office/drawing/2014/main" val="263481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promise </a:t>
                      </a:r>
                      <a:r>
                        <a:rPr lang="en-US" sz="14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promise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&lt;std::</a:t>
                      </a:r>
                      <a:r>
                        <a:rPr lang="en-US" sz="1400" b="0" dirty="0">
                          <a:solidFill>
                            <a:srgbClr val="00A8C6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&gt;();</a:t>
                      </a:r>
                    </a:p>
                    <a:p>
                      <a:r>
                        <a:rPr lang="en-US" sz="14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producer </a:t>
                      </a:r>
                      <a:r>
                        <a:rPr lang="en-US" sz="14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>
                          <a:solidFill>
                            <a:srgbClr val="00A8C6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thread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sz="14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] { </a:t>
                      </a:r>
                      <a:r>
                        <a:rPr lang="en-US" sz="14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promise.</a:t>
                      </a:r>
                      <a:r>
                        <a:rPr lang="en-US" sz="1400" b="0" dirty="0" err="1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set_value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E9EE00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"Hello World"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); 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36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3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123-8E86-359B-FB28-81A2C0A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Asynchronous Features in C++: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FEF8-938A-6070-D54F-41DBC44E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std::future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Purpose: Retrieves the result of an asynchronous operation.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Used by the consumer/reader of an asynchronous operation.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Usage: Obtained from </a:t>
            </a:r>
            <a:r>
              <a:rPr lang="en-US" dirty="0">
                <a:solidFill>
                  <a:srgbClr val="FFC000"/>
                </a:solidFill>
              </a:rPr>
              <a:t>std::async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std::promise</a:t>
            </a:r>
            <a:r>
              <a:rPr lang="en-US" dirty="0">
                <a:solidFill>
                  <a:schemeClr val="tx1"/>
                </a:solidFill>
              </a:rPr>
              <a:t>, or other asynchronous mechanisms.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Methods: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get()</a:t>
            </a:r>
            <a:r>
              <a:rPr lang="en-US" dirty="0">
                <a:solidFill>
                  <a:schemeClr val="tx1"/>
                </a:solidFill>
              </a:rPr>
              <a:t>: Blocks until the result is available and returns the result.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wait()</a:t>
            </a:r>
            <a:r>
              <a:rPr lang="en-US" dirty="0">
                <a:solidFill>
                  <a:schemeClr val="tx1"/>
                </a:solidFill>
              </a:rPr>
              <a:t>: Blocks until the result is available without returning it.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valid()</a:t>
            </a:r>
            <a:r>
              <a:rPr lang="en-US" dirty="0">
                <a:solidFill>
                  <a:schemeClr val="tx1"/>
                </a:solidFill>
              </a:rPr>
              <a:t>: Checks if the </a:t>
            </a:r>
            <a:r>
              <a:rPr lang="en-US" dirty="0">
                <a:solidFill>
                  <a:srgbClr val="FFC000"/>
                </a:solidFill>
              </a:rPr>
              <a:t>std::future </a:t>
            </a:r>
            <a:r>
              <a:rPr lang="en-US" dirty="0">
                <a:solidFill>
                  <a:schemeClr val="tx1"/>
                </a:solidFill>
              </a:rPr>
              <a:t>is valid.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Demo1 to Demo5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DD9F-A273-4AD0-18C4-C40005A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402-95D6-4361-BA4F-EC11C3953C6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F4BFC43-361E-55FF-7DF8-F0883EAB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4423"/>
            <a:ext cx="815031" cy="5759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D0BB5A-3376-543F-5ACB-A0F91209C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23244"/>
              </p:ext>
            </p:extLst>
          </p:nvPr>
        </p:nvGraphicFramePr>
        <p:xfrm>
          <a:off x="2702398" y="4382279"/>
          <a:ext cx="6579626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79626">
                  <a:extLst>
                    <a:ext uri="{9D8B030D-6E8A-4147-A177-3AD203B41FA5}">
                      <a16:colId xmlns:a16="http://schemas.microsoft.com/office/drawing/2014/main" val="263481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future </a:t>
                      </a:r>
                      <a:r>
                        <a:rPr lang="en-US" sz="14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promise.</a:t>
                      </a:r>
                      <a:r>
                        <a:rPr lang="en-US" sz="1400" b="0" dirty="0" err="1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get_future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400" b="0" dirty="0">
                          <a:solidFill>
                            <a:srgbClr val="4ECDC4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consumer </a:t>
                      </a:r>
                      <a:r>
                        <a:rPr lang="en-US" sz="14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std::</a:t>
                      </a:r>
                      <a:r>
                        <a:rPr lang="en-US" sz="1400" b="0" dirty="0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thread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sz="14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] { std::</a:t>
                      </a:r>
                      <a:r>
                        <a:rPr lang="en-US" sz="14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C8D7E8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future.</a:t>
                      </a:r>
                      <a:r>
                        <a:rPr lang="en-US" sz="1400" b="0" dirty="0" err="1">
                          <a:solidFill>
                            <a:srgbClr val="AEE239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400" b="0" dirty="0">
                          <a:solidFill>
                            <a:srgbClr val="F8F8F2"/>
                          </a:solidFill>
                          <a:effectLst/>
                          <a:highlight>
                            <a:srgbClr val="000000"/>
                          </a:highlight>
                          <a:latin typeface="Consolas" panose="020B0609020204030204" pitchFamily="49" charset="0"/>
                        </a:rPr>
                        <a:t>(); 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36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460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6175</TotalTime>
  <Words>1734</Words>
  <Application>Microsoft Office PowerPoint</Application>
  <PresentationFormat>Widescreen</PresentationFormat>
  <Paragraphs>267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Calisto MT</vt:lpstr>
      <vt:lpstr>Candara</vt:lpstr>
      <vt:lpstr>Consolas</vt:lpstr>
      <vt:lpstr>Google Sans</vt:lpstr>
      <vt:lpstr>Söhne</vt:lpstr>
      <vt:lpstr>Wingdings</vt:lpstr>
      <vt:lpstr>Wingdings 2</vt:lpstr>
      <vt:lpstr>Slate</vt:lpstr>
      <vt:lpstr>Asynchronous Programming in C++</vt:lpstr>
      <vt:lpstr>Agenda</vt:lpstr>
      <vt:lpstr>Introduction: Evolution of Programming Models</vt:lpstr>
      <vt:lpstr>Introduction: Evolution of Programming Models</vt:lpstr>
      <vt:lpstr>Introduction: Asynchronous programming</vt:lpstr>
      <vt:lpstr>Introduction: Synchronous v/s Asynchronous</vt:lpstr>
      <vt:lpstr>Asynchronous Features in C++: thread, async</vt:lpstr>
      <vt:lpstr>Asynchronous Features in C++: promise</vt:lpstr>
      <vt:lpstr>Asynchronous Features in C++: future</vt:lpstr>
      <vt:lpstr>Asynchronous Features in C++: Misc…</vt:lpstr>
      <vt:lpstr>Advanced Asynchronous Patterns</vt:lpstr>
      <vt:lpstr>Async I/O Operations: Key Libraries &amp; APIs </vt:lpstr>
      <vt:lpstr>Async I/O Operations: Key Libraries &amp; APIs </vt:lpstr>
      <vt:lpstr>Async I/O Operations: Key Libraries &amp; APIs </vt:lpstr>
      <vt:lpstr>Async I/O Operations: Key Libraries &amp; APIs </vt:lpstr>
      <vt:lpstr>Thread Pool Implementation</vt:lpstr>
      <vt:lpstr>Best Practices</vt:lpstr>
      <vt:lpstr>Best Practices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Programming in C++</dc:title>
  <dc:creator>Pratik Parvati</dc:creator>
  <cp:lastModifiedBy>Pratik Parvati</cp:lastModifiedBy>
  <cp:revision>102</cp:revision>
  <dcterms:created xsi:type="dcterms:W3CDTF">2023-04-09T05:14:23Z</dcterms:created>
  <dcterms:modified xsi:type="dcterms:W3CDTF">2024-07-29T08:50:24Z</dcterms:modified>
</cp:coreProperties>
</file>