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7" r:id="rId4"/>
    <p:sldId id="273" r:id="rId5"/>
    <p:sldId id="272" r:id="rId6"/>
    <p:sldId id="258" r:id="rId7"/>
    <p:sldId id="274" r:id="rId8"/>
    <p:sldId id="275" r:id="rId9"/>
    <p:sldId id="259" r:id="rId10"/>
    <p:sldId id="276" r:id="rId11"/>
    <p:sldId id="277" r:id="rId12"/>
    <p:sldId id="278" r:id="rId13"/>
    <p:sldId id="262" r:id="rId14"/>
    <p:sldId id="279" r:id="rId15"/>
    <p:sldId id="280" r:id="rId16"/>
    <p:sldId id="26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C1350-99C1-FA7F-0886-51968ECBDF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3C19-4BB3-49F8-90E2-01536B398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3C18-11A9-4967-A954-5DCAC962DD47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B91E-755C-83C7-D409-C2C87E01A4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04D3A-39FD-970E-F997-896D09DCF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6E7A3-DB90-4799-B7DA-2F31A755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63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B7473-1159-4033-A488-40F27574618D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5ACC-D99F-4ADF-94CD-8C0FDB8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726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CBB1-2971-4269-B8D0-984F44BCC59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EDB0-5970-4260-8453-75FA28545708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05DD-657E-47D1-914A-F6831B5D961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52B2-36F2-4958-B827-0102E2DF4757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64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CBB3-3824-43F1-B3E3-8326D0B09ECF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B5BB-13F2-4AB9-8EFB-9A00BA8486DE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0B6C-1173-4CB2-B24B-925CCE47157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FE59-14DB-4681-905A-9A1E982CB8E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90B5-4713-4995-84FC-C9F362E585BA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FF25-2513-4AF4-9090-0CB6296C61B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2E2-1DA9-4A64-9694-5F91D053585B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710-9E20-40FD-A0CB-C0CCC6D7D5C9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0-A896-4CD7-A7EF-1C2A7E685996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3CBA-73E8-4F6F-A42B-340C338B9CFA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2193-B763-4813-AF70-0D9F5ADB2C98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C0CC-15EE-4896-95B7-7B2F33FA8605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9661-018E-4FE2-88FB-915B867166BA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EE56B-87EF-4F4D-AE24-1348E60372AB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pratikparvati.com/index.html" TargetMode="External"/><Relationship Id="rId7" Type="http://schemas.openxmlformats.org/officeDocument/2006/relationships/hyperlink" Target="https://twitter.com/Im_Pratik10" TargetMode="External"/><Relationship Id="rId12" Type="http://schemas.openxmlformats.org/officeDocument/2006/relationships/image" Target="../media/image23.png"/><Relationship Id="rId2" Type="http://schemas.openxmlformats.org/officeDocument/2006/relationships/hyperlink" Target="mailto:pratikparvati@gmail.com" TargetMode="External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11" Type="http://schemas.openxmlformats.org/officeDocument/2006/relationships/hyperlink" Target="https://dev.to/pratikparvati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hyperlink" Target="https://www.linkedin.com/in/pratik-parvati-bb234296/?originalSubdomain=in" TargetMode="External"/><Relationship Id="rId9" Type="http://schemas.openxmlformats.org/officeDocument/2006/relationships/hyperlink" Target="https://github.com/pratikparvat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3000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DEDE-03C5-326C-B499-C878C756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and Multi-threading in 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5219-8CC0-8902-B79A-F4D4E98EB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oogle Sans"/>
              </a:rPr>
              <a:t>Maximizing Performance and Responsiveness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CC2A2F73-C88E-107B-4147-332EAC5A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C3F7F-6909-091E-D95C-719566E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132B-149B-FB7D-BE86-F5CE1B8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8887-1748-8E57-3C7E-EEB698C2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7362"/>
          </a:xfrm>
        </p:spPr>
        <p:txBody>
          <a:bodyPr>
            <a:normAutofit/>
          </a:bodyPr>
          <a:lstStyle/>
          <a:p>
            <a:r>
              <a:rPr lang="en-US" dirty="0"/>
              <a:t>Why Synchronization?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Synchronization coordinates the execution of multiple processes or threads.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Ensures controlled access to shared resources.</a:t>
            </a:r>
          </a:p>
          <a:p>
            <a:r>
              <a:rPr lang="en-US" dirty="0"/>
              <a:t>Common Needs: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Prevent race conditions where multiple threads access shared data simultaneously.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Coordinate access to shared resources to maintain data consistency.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Synchronize threads to avoid deadlock scenarios.</a:t>
            </a:r>
          </a:p>
          <a:p>
            <a:r>
              <a:rPr lang="en-US" dirty="0"/>
              <a:t>Techniques: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Mutexes: Mutual exclusion locks.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Semaphores: Counting or binary synchronization.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Condition Variables: Thread coordination.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D1A8328-3343-6133-43B7-3E904B7C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C0638B-6EE0-DE01-EA74-DA09B6CF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132B-149B-FB7D-BE86-F5CE1B8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Mechanisms: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8887-1748-8E57-3C7E-EEB698C2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73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a Mutex?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mutex (short for </a:t>
            </a:r>
            <a:r>
              <a:rPr lang="en-US" dirty="0">
                <a:solidFill>
                  <a:srgbClr val="FF0000"/>
                </a:solidFill>
              </a:rPr>
              <a:t>mut</a:t>
            </a:r>
            <a:r>
              <a:rPr lang="en-US" dirty="0"/>
              <a:t>ual </a:t>
            </a:r>
            <a:r>
              <a:rPr lang="en-US" dirty="0">
                <a:solidFill>
                  <a:srgbClr val="FF0000"/>
                </a:solidFill>
              </a:rPr>
              <a:t>ex</a:t>
            </a:r>
            <a:r>
              <a:rPr lang="en-US" dirty="0"/>
              <a:t>clusion) is a synchronization mechanism used to coordinate access to shared resources.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Only one task can acquire the mutex at a 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Ownership is associated with a mutex, and only the owner can release the lock (mutex).</a:t>
            </a:r>
          </a:p>
          <a:p>
            <a:r>
              <a:rPr lang="en-US" dirty="0"/>
              <a:t>How Does It Work?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Locking: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When a thread or process wants to access a shared resource,</a:t>
            </a:r>
          </a:p>
          <a:p>
            <a:pPr marL="810000" lvl="2" indent="0">
              <a:buNone/>
            </a:pPr>
            <a:r>
              <a:rPr lang="en-US" dirty="0"/>
              <a:t>     it requests the mutex lock.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If the mutex is available (not held by another thread), the requesting </a:t>
            </a:r>
          </a:p>
          <a:p>
            <a:pPr marL="810000" lvl="2" indent="0">
              <a:buNone/>
            </a:pPr>
            <a:r>
              <a:rPr lang="en-US" dirty="0"/>
              <a:t>     thread acquires it.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Otherwise, the requesting thread blocks until the mutex becomes available.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Unlocking: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When the thread or process finishes using the shared resource, it releases the mutex.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Other threads waiting for the mutex can then proceed.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D1A8328-3343-6133-43B7-3E904B7C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E5D9B-BFC5-3A16-8844-44F611B24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41" y="3749614"/>
            <a:ext cx="3044933" cy="187480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8121F1-6C55-D956-A9EB-608BEBE2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132B-149B-FB7D-BE86-F5CE1B8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Mechanisms: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8887-1748-8E57-3C7E-EEB698C2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7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are Semaphores?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Semaphores are normal variables used to coordinate the activities of multiple processes in a computer system.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They enforce mutual exclusion, avoid race conditions, and implement synchronization between processes. </a:t>
            </a:r>
          </a:p>
          <a:p>
            <a:r>
              <a:rPr lang="en-US" dirty="0"/>
              <a:t>Semaphore Operations: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Wait (P) Operation: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Decrements the value of the semaphore.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Blocks the process if the semaphore value is zero.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Signal (V) Operation: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Increments the value of the semaphore.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Activates a blocked process or increments the semaphore.</a:t>
            </a:r>
          </a:p>
          <a:p>
            <a:r>
              <a:rPr lang="en-US" dirty="0"/>
              <a:t>Types of Semaphores: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Binary Semaphore (Mutex):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Values: 0 or 1.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Ensures mutual exclusion for critical sections.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Counting Semaphore: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Unrestricted domain.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Controls access to resources with multiple instances.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D1A8328-3343-6133-43B7-3E904B7C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73859-B2CF-74AD-EEDA-3664505538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3200400"/>
            <a:ext cx="5660854" cy="26535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58AA58-17A9-5043-BE16-AB2111B0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C493-5F23-781B-5547-B682BCDD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B215-A5D5-CE54-9B02-6270C28D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934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IPC</a:t>
            </a:r>
            <a:r>
              <a:rPr lang="en-US" dirty="0"/>
              <a:t> refers to the mechanisms and methods used by various processes to communicate and synchronize their actions.</a:t>
            </a:r>
          </a:p>
          <a:p>
            <a:r>
              <a:rPr lang="en-US" dirty="0"/>
              <a:t>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Shared Memory</a:t>
            </a:r>
            <a:r>
              <a:rPr lang="en-US" dirty="0"/>
              <a:t>: Processes share a portion of memory for fast data exchange.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Message Passing</a:t>
            </a:r>
            <a:r>
              <a:rPr lang="en-US" dirty="0"/>
              <a:t>: Processes communicate by sending and receiving messages via a shared queue or mailbox.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Pipes and FIFOs</a:t>
            </a:r>
            <a:r>
              <a:rPr lang="en-US" dirty="0"/>
              <a:t>: Unidirectional communication channels between processes.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Sockets</a:t>
            </a:r>
            <a:r>
              <a:rPr lang="en-US" dirty="0"/>
              <a:t>: Communication between processes over a network or locally using IP protocols.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Signals</a:t>
            </a:r>
            <a:r>
              <a:rPr lang="en-US" dirty="0"/>
              <a:t>: Basic form of IPC using signals to notify processes of events or interrupts.</a:t>
            </a:r>
          </a:p>
          <a:p>
            <a:r>
              <a:rPr lang="en-US" dirty="0"/>
              <a:t>Usage Scenarios:</a:t>
            </a:r>
          </a:p>
          <a:p>
            <a:pPr lvl="1"/>
            <a:r>
              <a:rPr lang="en-US" dirty="0"/>
              <a:t>Client-Server Communication: Essential for applications where multiple clients interact with a central server.</a:t>
            </a:r>
          </a:p>
          <a:p>
            <a:pPr lvl="1"/>
            <a:r>
              <a:rPr lang="en-US" dirty="0"/>
              <a:t>Parallel Processing: Allows processes to work concurrently, exchanging data to achieve a common goal.</a:t>
            </a:r>
          </a:p>
          <a:p>
            <a:pPr lvl="1"/>
            <a:r>
              <a:rPr lang="en-US" dirty="0"/>
              <a:t>Real-Time Systems: Critical for systems requiring precise timing and data synchronization.</a:t>
            </a:r>
          </a:p>
          <a:p>
            <a:pPr lvl="1"/>
            <a:r>
              <a:rPr lang="en-US" dirty="0"/>
              <a:t>Distributed Computing: Enables communication between processes running on different machines.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506DC02-D642-F074-A197-FD12F02D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2846-76D0-D774-27CC-DDB5750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C493-5F23-781B-5547-B682BCDD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Message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B215-A5D5-CE54-9B02-6270C28D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93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form of IPC where processes communicate by sending messages to a common queue.</a:t>
            </a:r>
          </a:p>
          <a:p>
            <a:r>
              <a:rPr lang="en-US" dirty="0"/>
              <a:t>Messages are stored in a queue, waiting to be processed, and are deleted after processing.</a:t>
            </a:r>
          </a:p>
          <a:p>
            <a:r>
              <a:rPr lang="en-US" dirty="0"/>
              <a:t>How It Works: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linked list of messages is stored within the kernel, identified by a unique message queue identifier.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Processes can add messages to the end of a queue using </a:t>
            </a:r>
            <a:r>
              <a:rPr lang="en-US" dirty="0" err="1">
                <a:solidFill>
                  <a:srgbClr val="FF0000"/>
                </a:solidFill>
              </a:rPr>
              <a:t>msgsnd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Messages are fetched from the queue using </a:t>
            </a:r>
            <a:r>
              <a:rPr lang="en-US" dirty="0" err="1">
                <a:solidFill>
                  <a:srgbClr val="FF0000"/>
                </a:solidFill>
              </a:rPr>
              <a:t>msgrcv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. </a:t>
            </a:r>
          </a:p>
          <a:p>
            <a:r>
              <a:rPr lang="en-US" dirty="0"/>
              <a:t>System Calls for Message Queues: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ftok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Generates a unique key.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msgget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Creates or opens a message queue.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msgsnd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Adds data to a queue.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msgrcv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Retrieves messages from a queue.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msgctl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Performs operations on a queue (e.g., destroying it)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506DC02-D642-F074-A197-FD12F02D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title image">
            <a:extLst>
              <a:ext uri="{FF2B5EF4-FFF2-40B4-BE49-F238E27FC236}">
                <a16:creationId xmlns:a16="http://schemas.microsoft.com/office/drawing/2014/main" id="{D2915E11-EF31-1D27-0414-91017330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29" y="3899139"/>
            <a:ext cx="4353053" cy="19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A16758-A114-7565-6CC1-262BD053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C493-5F23-781B-5547-B682BCDD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B215-A5D5-CE54-9B02-6270C28D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93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Shared memory</a:t>
            </a:r>
            <a:r>
              <a:rPr lang="en-US" dirty="0"/>
              <a:t> is an IPC mechanism where two or more processes can access a common memory segment.</a:t>
            </a:r>
          </a:p>
          <a:p>
            <a:r>
              <a:rPr lang="en-US" dirty="0"/>
              <a:t>Changes made by one process are visible to other processes sharing the same memory segment.</a:t>
            </a:r>
          </a:p>
          <a:p>
            <a:r>
              <a:rPr lang="en-US" dirty="0"/>
              <a:t>How It Works: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Processes set up a region of their virtual memory for shared memory communication.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process requests the kernel to make this region shared.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Other processes can then read from or write to this shared memory segment.</a:t>
            </a:r>
          </a:p>
          <a:p>
            <a:r>
              <a:rPr lang="en-US" dirty="0"/>
              <a:t>System Calls for Shared Memory: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ftok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Generates a unique key.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shmget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Creates or opens a shared memory segment.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shmat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Attaches a process to the shared memory.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shmdt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Detaches a process from shared memory.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shmctl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 Performs operations on shared memory (e.g., destruction)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506DC02-D642-F074-A197-FD12F02D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960B8-0354-CF1D-6DD1-67B83C9F4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949" y="4161129"/>
            <a:ext cx="3565585" cy="17827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5CA50-A492-3D3E-0FEA-483CEDE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529A-3D7A-26E8-3FA4-DD18F38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D5F1-6862-3497-AA82-062FC8B0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Effective Use of Synchronization Mechanisms.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Tip: Use mutexes and semaphores judiciously to avoid excessive blocking.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Example: Only lock critical sections of code.</a:t>
            </a:r>
          </a:p>
          <a:p>
            <a:r>
              <a:rPr lang="en-US" dirty="0"/>
              <a:t>Avoiding Common Pitfalls.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Deadlocks: Ensure proper order of acquiring locks.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Example: Use a consistent locking order to prevent circular wait.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Race Conditions: Protect shared resources.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Example: Use atomic operations or locks.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Minimize context switching.</a:t>
            </a:r>
          </a:p>
          <a:p>
            <a:pPr lvl="2"/>
            <a:endParaRPr lang="en-US" dirty="0"/>
          </a:p>
          <a:p>
            <a:r>
              <a:rPr lang="en-US" dirty="0"/>
              <a:t>Testing and Debugging Multithreaded Applications.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Tool: Use tools like 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Helgrind</a:t>
            </a:r>
            <a:r>
              <a:rPr lang="en-US" dirty="0"/>
              <a:t>, or </a:t>
            </a:r>
            <a:r>
              <a:rPr lang="en-US" dirty="0" err="1"/>
              <a:t>ThreadSanitizer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Technique: Stress testing with different thread counts and workloads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B8782B5-4CDA-388D-8958-2B5B1E6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A79E-7AEA-4EFF-DA9F-E827211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550E-9496-9162-12A9-B759A41C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0" y="341274"/>
            <a:ext cx="10353763" cy="251183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76CA-6E66-10F8-BD9A-C5B2066C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900" y="3537749"/>
            <a:ext cx="10352199" cy="1140644"/>
          </a:xfrm>
        </p:spPr>
        <p:txBody>
          <a:bodyPr/>
          <a:lstStyle/>
          <a:p>
            <a:pPr algn="l"/>
            <a:r>
              <a:rPr lang="en-US" dirty="0"/>
              <a:t>Do you have any questions?</a:t>
            </a:r>
          </a:p>
          <a:p>
            <a:pPr algn="l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  <a:hlinkClick r:id="rId2"/>
              </a:rPr>
              <a:t>pratikparvati@gmail.com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								</a:t>
            </a:r>
          </a:p>
          <a:p>
            <a:pPr algn="l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  <a:hlinkClick r:id="rId3"/>
              </a:rPr>
              <a:t>https://pratikparvati.com/</a:t>
            </a:r>
            <a:endParaRPr 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E0DE8D74-62A2-F3A5-A6AC-DF84CBEFA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7614" y="3833464"/>
            <a:ext cx="291798" cy="291798"/>
          </a:xfrm>
          <a:prstGeom prst="rect">
            <a:avLst/>
          </a:prstGeom>
        </p:spPr>
      </p:pic>
      <p:pic>
        <p:nvPicPr>
          <p:cNvPr id="19" name="Picture 18">
            <a:hlinkClick r:id="rId7"/>
            <a:extLst>
              <a:ext uri="{FF2B5EF4-FFF2-40B4-BE49-F238E27FC236}">
                <a16:creationId xmlns:a16="http://schemas.microsoft.com/office/drawing/2014/main" id="{5071D57D-731F-8761-BCE7-CDD24B2A921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459639" y="3833464"/>
            <a:ext cx="274607" cy="274607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504667E4-572B-106A-8D98-9501A5AC789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974473" y="3836080"/>
            <a:ext cx="274607" cy="274607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1381838-8204-4F4D-A8BE-97AA302D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DEV Community">
            <a:hlinkClick r:id="rId11"/>
            <a:extLst>
              <a:ext uri="{FF2B5EF4-FFF2-40B4-BE49-F238E27FC236}">
                <a16:creationId xmlns:a16="http://schemas.microsoft.com/office/drawing/2014/main" id="{D3C81C03-AD35-066C-10D4-3B450085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34" y="3833464"/>
            <a:ext cx="274607" cy="2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1EBE-8957-786F-B541-CF7EB7B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0463-25F4-3BC4-FFC5-312E2165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Concepts </a:t>
            </a:r>
          </a:p>
          <a:p>
            <a:r>
              <a:rPr lang="en-US" dirty="0"/>
              <a:t>Thread Management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dirty="0"/>
              <a:t>Synchronization Mechanisms</a:t>
            </a:r>
          </a:p>
          <a:p>
            <a:r>
              <a:rPr lang="en-US" dirty="0"/>
              <a:t>Inter-Process Communication (IPC)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B25C3F64-9DF2-D797-6450-7EF2E4BD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0A2A9-DFF0-268C-75A8-93DF52EC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Process and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Concurrency and multithreading are closely related concepts, often used to optimize performance and responsiveness in applications.</a:t>
            </a:r>
          </a:p>
          <a:p>
            <a:r>
              <a:rPr lang="en-US" dirty="0"/>
              <a:t>What is Process?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process is an instance of a computer program that is </a:t>
            </a:r>
          </a:p>
          <a:p>
            <a:pPr marL="450000" lvl="1" indent="0">
              <a:buNone/>
            </a:pPr>
            <a:r>
              <a:rPr lang="en-US" dirty="0"/>
              <a:t>     getting executed.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Each process operates independently, requiring its</a:t>
            </a:r>
          </a:p>
          <a:p>
            <a:pPr marL="450000" lvl="1" indent="0">
              <a:buNone/>
            </a:pPr>
            <a:r>
              <a:rPr lang="en-US" dirty="0"/>
              <a:t>     own isolated memory space.</a:t>
            </a:r>
          </a:p>
          <a:p>
            <a:r>
              <a:rPr lang="en-US" dirty="0"/>
              <a:t>What is Thread?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Thread is an execution unit that is part of a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Threads share the same address space, code, and resources within the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Each thread has its own program counter, a stack, and a set of registers but shares the overall memory.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C2ED291-7157-819D-D4E8-F752F4E3A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4482" y="1685004"/>
            <a:ext cx="5537439" cy="36916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1C58-4E61-5D43-20A4-CBF43EA2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Concurrency and 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Concurrency</a:t>
            </a:r>
            <a:r>
              <a:rPr lang="en-US" dirty="0"/>
              <a:t> is about dealing with lots of things at once (interleaving)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Including parallelism (using multiple processors).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Interleaved processing (time-slicing on a single processor).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Even distributed processing across multiple machines.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 is a form of concurrency where multiple threads run in parallel on multi-core processors.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allows true parallel execution of tasks.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Data Parallelism:</a:t>
            </a:r>
            <a:r>
              <a:rPr lang="en-US" dirty="0"/>
              <a:t> Same operation on different pieces of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Example: SIMD (Single Instruction, Multiple Data)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Task Parallelism:</a:t>
            </a:r>
            <a:r>
              <a:rPr lang="en-US" dirty="0"/>
              <a:t> Different tasks executed in parallel.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Example: Web server handling multiple client requests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43717B-AC03-09AF-9091-C8C5A01CF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36" y="4451297"/>
            <a:ext cx="3102837" cy="1808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B61C94-FF15-AFFD-3C23-F0B81333E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13" y="2155881"/>
            <a:ext cx="4463842" cy="15495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9C4B-7998-37FC-2D7D-98C9B971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Concurrency v/s 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25" y="1413793"/>
            <a:ext cx="10353762" cy="52179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Practical Use Cases in Embedded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Multithread - High-speed data processing for real-time applications.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Audio and video codecs in embedded multimedia devices.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Concurrency - Allows other tasks to proceed while waiting for I/O operations to complete.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An embedded device reading sensor data while simultaneously updating a display.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marL="8100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F04897-3932-A9E5-4794-CA4DB7D40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95811"/>
              </p:ext>
            </p:extLst>
          </p:nvPr>
        </p:nvGraphicFramePr>
        <p:xfrm>
          <a:off x="1336856" y="1730441"/>
          <a:ext cx="10150561" cy="24536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052370">
                  <a:extLst>
                    <a:ext uri="{9D8B030D-6E8A-4147-A177-3AD203B41FA5}">
                      <a16:colId xmlns:a16="http://schemas.microsoft.com/office/drawing/2014/main" val="3693986712"/>
                    </a:ext>
                  </a:extLst>
                </a:gridCol>
                <a:gridCol w="5098191">
                  <a:extLst>
                    <a:ext uri="{9D8B030D-6E8A-4147-A177-3AD203B41FA5}">
                      <a16:colId xmlns:a16="http://schemas.microsoft.com/office/drawing/2014/main" val="1845650464"/>
                    </a:ext>
                  </a:extLst>
                </a:gridCol>
              </a:tblGrid>
              <a:tr h="45003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D1D5DB"/>
                          </a:solidFill>
                          <a:effectLst/>
                        </a:rPr>
                        <a:t>Concurrency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D1D5DB"/>
                          </a:solidFill>
                          <a:effectLst/>
                        </a:rPr>
                        <a:t>Multithreading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79178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Dealing with lots of things at once (interleaving).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Doing lots of things at once (simultaneous execution).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62911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r>
                        <a:rPr lang="en-US" dirty="0"/>
                        <a:t>Improve the responsiveness and resource utilization of a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the computational speed of tasks.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2755"/>
                  </a:ext>
                </a:extLst>
              </a:tr>
              <a:tr h="450038">
                <a:tc>
                  <a:txBody>
                    <a:bodyPr/>
                    <a:lstStyle/>
                    <a:p>
                      <a:r>
                        <a:rPr lang="en-US" dirty="0"/>
                        <a:t>Single-core processor through context switching.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multiple cores or processors.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958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D043-0B3A-A175-2EDA-7FCA850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Concepts: Process States and Lifecycle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47C5B-40FE-0EFF-BDEC-124B20F07C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125" y="1580050"/>
            <a:ext cx="10070432" cy="4512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Concepts: Deadlock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3F5-7703-1983-FA8D-956D06E6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deadlock</a:t>
            </a:r>
            <a:r>
              <a:rPr lang="en-US" dirty="0"/>
              <a:t> is a situation where a set of processes are blocked, each waiting for resources held by other processes in a circular chain.</a:t>
            </a:r>
          </a:p>
          <a:p>
            <a:r>
              <a:rPr lang="en-US" dirty="0"/>
              <a:t>Causes: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Mutual Exclusion: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Resources cannot be simultaneously used by multiple processes.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For example, if one process holds a resource (like a printer), others must wait.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Hold and Wait: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Processes can hold resources while waiting for additional ones.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 process may request new resources without releasing the ones it already holds.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 Preemption: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Resources cannot be forcibly taken away from a process.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If a process is holding a resource, it won’t be preempted.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Circular Wait: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There exists a circular chain of processes, each waiting for a resource held by the next process in the chain.</a:t>
            </a:r>
          </a:p>
          <a:p>
            <a:pPr marL="4500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0C2F6-3365-5B16-DD2C-4585881FE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57" y="3851803"/>
            <a:ext cx="2913064" cy="16715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BEA-7CC1-0E11-D631-717EF5F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Concepts: Race Condition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3F5-7703-1983-FA8D-956D06E6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race condition </a:t>
            </a:r>
            <a:r>
              <a:rPr lang="en-US" dirty="0"/>
              <a:t>occurs when the outcome of a program depends on the sequence or timing of uncontrollable events.</a:t>
            </a:r>
          </a:p>
          <a:p>
            <a:r>
              <a:rPr lang="en-US" dirty="0"/>
              <a:t>Causes: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Concurrent Execution: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Multiple threads or processes accessing shared data simultaneously.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Lack of coordination can lead to conflicts and data corruption.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Lack of Synchronization: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Absence of mechanisms (e.g., locks, semaphores) to coordinate access to shared resources.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Threads may interfere with each other, causing race conditions.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Uncertain Timing: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Execution order of threads or processes is unpredictable.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Assumptions about sequence can result in unexpected behavior.</a:t>
            </a:r>
          </a:p>
          <a:p>
            <a:r>
              <a:rPr lang="en-US" dirty="0"/>
              <a:t>Impact: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Corruption: Inconsistent or incorrect data due to simultaneous access.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Program Instability: Unpredictable behavior leading to crashes or errors.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Debugging Complexity: Difficult to reproduce and diagnose because outcomes vary with timing.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63E4D-AC43-419C-DB27-EAD658158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48" y="2892848"/>
            <a:ext cx="2807065" cy="25504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AB69-9244-3B4E-E604-CD72EC37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132B-149B-FB7D-BE86-F5CE1B8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8887-1748-8E57-3C7E-EEB698C2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73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Thread management </a:t>
            </a:r>
            <a:r>
              <a:rPr lang="en-US" dirty="0"/>
              <a:t>involves handling multiple threads within a process.</a:t>
            </a:r>
          </a:p>
          <a:p>
            <a:r>
              <a:rPr lang="en-US" dirty="0"/>
              <a:t>Efficient thread management is crucial for optimizing performance and resource utilization in embedded systems.</a:t>
            </a:r>
          </a:p>
          <a:p>
            <a:r>
              <a:rPr lang="en-US" dirty="0"/>
              <a:t>Round-robin Scheduling: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Definition: Each thread is given an equal </a:t>
            </a:r>
          </a:p>
          <a:p>
            <a:pPr marL="450000" lvl="1" indent="0">
              <a:buNone/>
            </a:pPr>
            <a:r>
              <a:rPr lang="en-US" dirty="0"/>
              <a:t>      share of CPU time in a cyclic order.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Usage: Common in non-real-time systems </a:t>
            </a:r>
          </a:p>
          <a:p>
            <a:pPr marL="450000" lvl="1" indent="0">
              <a:buNone/>
            </a:pPr>
            <a:r>
              <a:rPr lang="en-US" dirty="0"/>
              <a:t>      to ensure fairness in task execution.</a:t>
            </a:r>
          </a:p>
          <a:p>
            <a:r>
              <a:rPr lang="en-US" dirty="0"/>
              <a:t>Priority-based Scheduling: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Definition: Threads are assigned priorities, and the scheduler executes higher-priority threads before lower-priority ones.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Usage: Critical for real-time systems where tasks have strict timing requirements.</a:t>
            </a:r>
          </a:p>
          <a:p>
            <a:r>
              <a:rPr lang="en-US" dirty="0"/>
              <a:t>User Space vs. Kernel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User space: Thread management via thread library.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Blocking system calls affect the entire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Kernel space: Only one thread at a time can execute in kernel mode.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D1A8328-3343-6133-43B7-3E904B7C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6C1F-C4F7-3C50-DDE9-9D9BCBE0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26" y="2382609"/>
            <a:ext cx="5486399" cy="1718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3AD8D-C808-C135-E07D-B12D427E9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43" y="4555369"/>
            <a:ext cx="3631721" cy="191444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3B8B96-B075-1A13-3A93-5A595F7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3038</TotalTime>
  <Words>1692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Calisto MT</vt:lpstr>
      <vt:lpstr>Candara</vt:lpstr>
      <vt:lpstr>Google Sans</vt:lpstr>
      <vt:lpstr>Söhne</vt:lpstr>
      <vt:lpstr>Wingdings</vt:lpstr>
      <vt:lpstr>Wingdings 2</vt:lpstr>
      <vt:lpstr>Slate</vt:lpstr>
      <vt:lpstr>Concurrency and Multi-threading in Embedded Systems</vt:lpstr>
      <vt:lpstr>Agenda</vt:lpstr>
      <vt:lpstr>Introduction: Process and Thread</vt:lpstr>
      <vt:lpstr>Introduction: Concurrency and Multithreading</vt:lpstr>
      <vt:lpstr>Introduction: Concurrency v/s Multithreading</vt:lpstr>
      <vt:lpstr>Key Concepts: Process States and Lifecycle </vt:lpstr>
      <vt:lpstr>Key Concepts: Deadlock </vt:lpstr>
      <vt:lpstr>Key Concepts: Race Condition </vt:lpstr>
      <vt:lpstr>Thread Management</vt:lpstr>
      <vt:lpstr>Synchronization Mechanisms</vt:lpstr>
      <vt:lpstr>Synchronization Mechanisms: Mutexes</vt:lpstr>
      <vt:lpstr>Synchronization Mechanisms: Semaphores</vt:lpstr>
      <vt:lpstr>Inter-Process Communication (IPC)</vt:lpstr>
      <vt:lpstr>IPC: Message queue</vt:lpstr>
      <vt:lpstr>IPC: Shared Memory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Programming in C++</dc:title>
  <dc:creator>Pratik Parvati</dc:creator>
  <cp:lastModifiedBy>Pratik Parvati</cp:lastModifiedBy>
  <cp:revision>41</cp:revision>
  <dcterms:created xsi:type="dcterms:W3CDTF">2023-04-09T05:14:23Z</dcterms:created>
  <dcterms:modified xsi:type="dcterms:W3CDTF">2024-07-14T14:51:43Z</dcterms:modified>
</cp:coreProperties>
</file>