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1"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BCFD68-5B00-4AF2-859F-EF13ACCFBA9C}"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27224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BCFD68-5B00-4AF2-859F-EF13ACCFBA9C}"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10559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BCFD68-5B00-4AF2-859F-EF13ACCFBA9C}"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1347844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BCFD68-5B00-4AF2-859F-EF13ACCFBA9C}"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9C402-95D6-4361-BA4F-EC11C3953C6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5647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BCFD68-5B00-4AF2-859F-EF13ACCFBA9C}"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2972494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BCFD68-5B00-4AF2-859F-EF13ACCFBA9C}" type="datetimeFigureOut">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181136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BCFD68-5B00-4AF2-859F-EF13ACCFBA9C}" type="datetimeFigureOut">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197637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CFD68-5B00-4AF2-859F-EF13ACCFBA9C}"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4018243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CFD68-5B00-4AF2-859F-EF13ACCFBA9C}"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314377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CFD68-5B00-4AF2-859F-EF13ACCFBA9C}"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3363563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CFD68-5B00-4AF2-859F-EF13ACCFBA9C}"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58188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CFD68-5B00-4AF2-859F-EF13ACCFBA9C}"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90429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BCFD68-5B00-4AF2-859F-EF13ACCFBA9C}" type="datetimeFigureOut">
              <a:rPr lang="en-US" smtClean="0"/>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352524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CFD68-5B00-4AF2-859F-EF13ACCFBA9C}" type="datetimeFigureOut">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30887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CFD68-5B00-4AF2-859F-EF13ACCFBA9C}" type="datetimeFigureOut">
              <a:rPr lang="en-US" smtClean="0"/>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245591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BCFD68-5B00-4AF2-859F-EF13ACCFBA9C}"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93267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BCFD68-5B00-4AF2-859F-EF13ACCFBA9C}"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F9C402-95D6-4361-BA4F-EC11C3953C6A}" type="slidenum">
              <a:rPr lang="en-US" smtClean="0"/>
              <a:t>‹#›</a:t>
            </a:fld>
            <a:endParaRPr lang="en-US"/>
          </a:p>
        </p:txBody>
      </p:sp>
    </p:spTree>
    <p:extLst>
      <p:ext uri="{BB962C8B-B14F-4D97-AF65-F5344CB8AC3E}">
        <p14:creationId xmlns:p14="http://schemas.microsoft.com/office/powerpoint/2010/main" val="102195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DBCFD68-5B00-4AF2-859F-EF13ACCFBA9C}" type="datetimeFigureOut">
              <a:rPr lang="en-US" smtClean="0"/>
              <a:t>4/9/2023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F9C402-95D6-4361-BA4F-EC11C3953C6A}" type="slidenum">
              <a:rPr lang="en-US" smtClean="0"/>
              <a:t>‹#›</a:t>
            </a:fld>
            <a:endParaRPr lang="en-US"/>
          </a:p>
        </p:txBody>
      </p:sp>
    </p:spTree>
    <p:extLst>
      <p:ext uri="{BB962C8B-B14F-4D97-AF65-F5344CB8AC3E}">
        <p14:creationId xmlns:p14="http://schemas.microsoft.com/office/powerpoint/2010/main" val="1078055781"/>
      </p:ext>
    </p:extLst>
  </p:cSld>
  <p:clrMap bg1="dk1" tx1="lt1" bg2="dk2" tx2="lt2" accent1="accent1" accent2="accent2" accent3="accent3" accent4="accent4" accent5="accent5" accent6="accent6" hlink="hlink" folHlink="folHlink"/>
  <p:sldLayoutIdLst>
    <p:sldLayoutId id="2147484202" r:id="rId1"/>
    <p:sldLayoutId id="2147484203" r:id="rId2"/>
    <p:sldLayoutId id="2147484204" r:id="rId3"/>
    <p:sldLayoutId id="2147484205" r:id="rId4"/>
    <p:sldLayoutId id="2147484206" r:id="rId5"/>
    <p:sldLayoutId id="2147484207" r:id="rId6"/>
    <p:sldLayoutId id="2147484208" r:id="rId7"/>
    <p:sldLayoutId id="2147484209" r:id="rId8"/>
    <p:sldLayoutId id="2147484210" r:id="rId9"/>
    <p:sldLayoutId id="2147484211" r:id="rId10"/>
    <p:sldLayoutId id="2147484212" r:id="rId11"/>
    <p:sldLayoutId id="2147484213" r:id="rId12"/>
    <p:sldLayoutId id="2147484214" r:id="rId13"/>
    <p:sldLayoutId id="2147484215" r:id="rId14"/>
    <p:sldLayoutId id="2147484216" r:id="rId15"/>
    <p:sldLayoutId id="2147484217" r:id="rId16"/>
    <p:sldLayoutId id="214748421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atikparvati.com/index.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atikparvati.com/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atikparvati.com/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atikparvati.com/index.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atikparvati.com/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atikparvati.com/index.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atikparvati.com/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ratikparvati.com/index.html"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atikparvati.com/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pratikparvati.com/index.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atikparvati.com/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atikparvati.com/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atikparvati.com/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atikparvati.com/index.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atikparvati.com/inde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atikparvati.com/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30000">
              <a:schemeClr val="bg1">
                <a:lumMod val="85000"/>
                <a:lumOff val="15000"/>
              </a:schemeClr>
            </a:gs>
            <a:gs pos="100000">
              <a:schemeClr val="bg1"/>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DEDE-03C5-326C-B499-C878C756CB14}"/>
              </a:ext>
            </a:extLst>
          </p:cNvPr>
          <p:cNvSpPr>
            <a:spLocks noGrp="1"/>
          </p:cNvSpPr>
          <p:nvPr>
            <p:ph type="ctrTitle"/>
          </p:nvPr>
        </p:nvSpPr>
        <p:spPr/>
        <p:txBody>
          <a:bodyPr/>
          <a:lstStyle/>
          <a:p>
            <a:r>
              <a:rPr lang="en-US" dirty="0"/>
              <a:t>Meta Programming in C++</a:t>
            </a:r>
          </a:p>
        </p:txBody>
      </p:sp>
      <p:sp>
        <p:nvSpPr>
          <p:cNvPr id="3" name="Subtitle 2">
            <a:extLst>
              <a:ext uri="{FF2B5EF4-FFF2-40B4-BE49-F238E27FC236}">
                <a16:creationId xmlns:a16="http://schemas.microsoft.com/office/drawing/2014/main" id="{37DA5219-8CC0-8902-B79A-F4D4E98EB742}"/>
              </a:ext>
            </a:extLst>
          </p:cNvPr>
          <p:cNvSpPr>
            <a:spLocks noGrp="1"/>
          </p:cNvSpPr>
          <p:nvPr>
            <p:ph type="subTitle" idx="1"/>
          </p:nvPr>
        </p:nvSpPr>
        <p:spPr/>
        <p:txBody>
          <a:bodyPr/>
          <a:lstStyle/>
          <a:p>
            <a:r>
              <a:rPr lang="en-US" b="0" i="0" dirty="0">
                <a:solidFill>
                  <a:srgbClr val="1F1F1F"/>
                </a:solidFill>
                <a:effectLst/>
                <a:latin typeface="Google Sans"/>
              </a:rPr>
              <a:t> </a:t>
            </a:r>
            <a:r>
              <a:rPr lang="en-US" b="0" i="0" dirty="0">
                <a:solidFill>
                  <a:schemeClr val="accent3">
                    <a:lumMod val="60000"/>
                    <a:lumOff val="40000"/>
                  </a:schemeClr>
                </a:solidFill>
                <a:effectLst/>
                <a:latin typeface="Google Sans"/>
              </a:rPr>
              <a:t>Unleashing the Power of C++</a:t>
            </a:r>
            <a:endParaRPr lang="en-US" b="1" dirty="0">
              <a:solidFill>
                <a:schemeClr val="accent3">
                  <a:lumMod val="60000"/>
                  <a:lumOff val="40000"/>
                </a:schemeClr>
              </a:solidFill>
            </a:endParaRPr>
          </a:p>
        </p:txBody>
      </p:sp>
      <p:pic>
        <p:nvPicPr>
          <p:cNvPr id="1028" name="Picture 4">
            <a:hlinkClick r:id="rId2"/>
            <a:extLst>
              <a:ext uri="{FF2B5EF4-FFF2-40B4-BE49-F238E27FC236}">
                <a16:creationId xmlns:a16="http://schemas.microsoft.com/office/drawing/2014/main" id="{CC2A2F73-C88E-107B-4147-332EAC5AD1B6}"/>
              </a:ext>
            </a:extLst>
          </p:cNvPr>
          <p:cNvPicPr>
            <a:picLocks noChangeAspect="1" noChangeArrowheads="1"/>
          </p:cNvPicPr>
          <p:nvPr/>
        </p:nvPicPr>
        <p:blipFill>
          <a:blip r:embed="rId3">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430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2D0F-2884-6A61-E348-32841EE6D32D}"/>
              </a:ext>
            </a:extLst>
          </p:cNvPr>
          <p:cNvSpPr>
            <a:spLocks noGrp="1"/>
          </p:cNvSpPr>
          <p:nvPr>
            <p:ph type="title"/>
          </p:nvPr>
        </p:nvSpPr>
        <p:spPr/>
        <p:txBody>
          <a:bodyPr/>
          <a:lstStyle/>
          <a:p>
            <a:r>
              <a:rPr lang="en-US" dirty="0"/>
              <a:t>Template </a:t>
            </a:r>
            <a:r>
              <a:rPr lang="en-US" dirty="0" err="1"/>
              <a:t>metafunctions</a:t>
            </a:r>
            <a:endParaRPr lang="en-US" dirty="0"/>
          </a:p>
        </p:txBody>
      </p:sp>
      <p:sp>
        <p:nvSpPr>
          <p:cNvPr id="3" name="Content Placeholder 2">
            <a:extLst>
              <a:ext uri="{FF2B5EF4-FFF2-40B4-BE49-F238E27FC236}">
                <a16:creationId xmlns:a16="http://schemas.microsoft.com/office/drawing/2014/main" id="{C670A1D6-3F80-4A5D-71C5-A3797C80A4B7}"/>
              </a:ext>
            </a:extLst>
          </p:cNvPr>
          <p:cNvSpPr>
            <a:spLocks noGrp="1"/>
          </p:cNvSpPr>
          <p:nvPr>
            <p:ph idx="1"/>
          </p:nvPr>
        </p:nvSpPr>
        <p:spPr/>
        <p:txBody>
          <a:bodyPr/>
          <a:lstStyle/>
          <a:p>
            <a:r>
              <a:rPr lang="en-US" dirty="0"/>
              <a:t>Template </a:t>
            </a:r>
            <a:r>
              <a:rPr lang="en-US" dirty="0" err="1"/>
              <a:t>metafunctions</a:t>
            </a:r>
            <a:r>
              <a:rPr lang="en-US" dirty="0"/>
              <a:t> are functions that take types as arguments and return types as results. (Ex 1)</a:t>
            </a:r>
          </a:p>
          <a:p>
            <a:r>
              <a:rPr lang="en-US" dirty="0"/>
              <a:t>A template </a:t>
            </a:r>
            <a:r>
              <a:rPr lang="en-US" dirty="0" err="1"/>
              <a:t>metafunction</a:t>
            </a:r>
            <a:r>
              <a:rPr lang="en-US" dirty="0"/>
              <a:t> can be specialized for certain types to provide custom behavior. (Ex 2)</a:t>
            </a:r>
          </a:p>
          <a:p>
            <a:r>
              <a:rPr lang="en-US" dirty="0"/>
              <a:t>They can also be used for type trait computations, which allow you to query the properties of a type at compile time.</a:t>
            </a:r>
          </a:p>
          <a:p>
            <a:r>
              <a:rPr lang="en-US" dirty="0"/>
              <a:t>Template </a:t>
            </a:r>
            <a:r>
              <a:rPr lang="en-US" dirty="0" err="1"/>
              <a:t>metafunctions</a:t>
            </a:r>
            <a:r>
              <a:rPr lang="en-US" dirty="0"/>
              <a:t> can also be used for template argument deduction, where the compiler automatically deduces the template arguments based on the function arguments. (Ex 3)</a:t>
            </a:r>
          </a:p>
          <a:p>
            <a:r>
              <a:rPr lang="en-US" dirty="0"/>
              <a:t>There are many other advantages – I will let audience to explore.</a:t>
            </a:r>
          </a:p>
          <a:p>
            <a:pPr marL="36900" indent="0">
              <a:buNone/>
            </a:pPr>
            <a:endParaRPr lang="en-US" dirty="0"/>
          </a:p>
        </p:txBody>
      </p:sp>
      <p:pic>
        <p:nvPicPr>
          <p:cNvPr id="5" name="Picture 4">
            <a:hlinkClick r:id="rId2"/>
            <a:extLst>
              <a:ext uri="{FF2B5EF4-FFF2-40B4-BE49-F238E27FC236}">
                <a16:creationId xmlns:a16="http://schemas.microsoft.com/office/drawing/2014/main" id="{2FDA0EA2-C1AD-6A7A-1671-98E055D05C58}"/>
              </a:ext>
            </a:extLst>
          </p:cNvPr>
          <p:cNvPicPr>
            <a:picLocks noChangeAspect="1" noChangeArrowheads="1"/>
          </p:cNvPicPr>
          <p:nvPr/>
        </p:nvPicPr>
        <p:blipFill>
          <a:blip r:embed="rId3">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06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37E3-9A6F-FFCC-1AA4-6DDF70B702F1}"/>
              </a:ext>
            </a:extLst>
          </p:cNvPr>
          <p:cNvSpPr>
            <a:spLocks noGrp="1"/>
          </p:cNvSpPr>
          <p:nvPr>
            <p:ph type="title"/>
          </p:nvPr>
        </p:nvSpPr>
        <p:spPr/>
        <p:txBody>
          <a:bodyPr/>
          <a:lstStyle/>
          <a:p>
            <a:r>
              <a:rPr lang="en-US" dirty="0"/>
              <a:t>Template </a:t>
            </a:r>
            <a:r>
              <a:rPr lang="en-US" dirty="0" err="1"/>
              <a:t>Metaclasses</a:t>
            </a:r>
            <a:endParaRPr lang="en-US" dirty="0"/>
          </a:p>
        </p:txBody>
      </p:sp>
      <p:sp>
        <p:nvSpPr>
          <p:cNvPr id="3" name="Content Placeholder 2">
            <a:extLst>
              <a:ext uri="{FF2B5EF4-FFF2-40B4-BE49-F238E27FC236}">
                <a16:creationId xmlns:a16="http://schemas.microsoft.com/office/drawing/2014/main" id="{15B3EA78-9616-9FBF-4187-284E5290D6B4}"/>
              </a:ext>
            </a:extLst>
          </p:cNvPr>
          <p:cNvSpPr>
            <a:spLocks noGrp="1"/>
          </p:cNvSpPr>
          <p:nvPr>
            <p:ph idx="1"/>
          </p:nvPr>
        </p:nvSpPr>
        <p:spPr/>
        <p:txBody>
          <a:bodyPr/>
          <a:lstStyle/>
          <a:p>
            <a:r>
              <a:rPr lang="en-US" dirty="0"/>
              <a:t>They can be used to generate classes at compile-time, based on template arguments.</a:t>
            </a:r>
          </a:p>
          <a:p>
            <a:r>
              <a:rPr lang="en-US" dirty="0"/>
              <a:t>Template </a:t>
            </a:r>
            <a:r>
              <a:rPr lang="en-US" dirty="0" err="1"/>
              <a:t>metaclasses</a:t>
            </a:r>
            <a:r>
              <a:rPr lang="en-US" dirty="0"/>
              <a:t> can be used for advanced code generation, such as generating code based on user-defined types or other complex conditions</a:t>
            </a:r>
          </a:p>
          <a:p>
            <a:r>
              <a:rPr lang="en-US" dirty="0"/>
              <a:t>This is not introduced in C++ yet (as far as I know), May be they are available in C++20. </a:t>
            </a:r>
          </a:p>
        </p:txBody>
      </p:sp>
      <p:pic>
        <p:nvPicPr>
          <p:cNvPr id="5" name="Picture 4">
            <a:hlinkClick r:id="rId2"/>
            <a:extLst>
              <a:ext uri="{FF2B5EF4-FFF2-40B4-BE49-F238E27FC236}">
                <a16:creationId xmlns:a16="http://schemas.microsoft.com/office/drawing/2014/main" id="{1925C1B4-EC6F-7C9D-FE0F-C9604EE9BCFB}"/>
              </a:ext>
            </a:extLst>
          </p:cNvPr>
          <p:cNvPicPr>
            <a:picLocks noChangeAspect="1" noChangeArrowheads="1"/>
          </p:cNvPicPr>
          <p:nvPr/>
        </p:nvPicPr>
        <p:blipFill>
          <a:blip r:embed="rId3">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02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1425B-E534-BDC6-31C4-D1EE9002D1FC}"/>
              </a:ext>
            </a:extLst>
          </p:cNvPr>
          <p:cNvSpPr>
            <a:spLocks noGrp="1"/>
          </p:cNvSpPr>
          <p:nvPr>
            <p:ph type="title"/>
          </p:nvPr>
        </p:nvSpPr>
        <p:spPr/>
        <p:txBody>
          <a:bodyPr/>
          <a:lstStyle/>
          <a:p>
            <a:r>
              <a:rPr lang="en-US" b="0" i="0" dirty="0">
                <a:solidFill>
                  <a:srgbClr val="D1D5DB"/>
                </a:solidFill>
                <a:effectLst/>
                <a:latin typeface="Söhne"/>
              </a:rPr>
              <a:t>Policy-Based Design</a:t>
            </a:r>
            <a:endParaRPr lang="en-US" dirty="0"/>
          </a:p>
        </p:txBody>
      </p:sp>
      <p:sp>
        <p:nvSpPr>
          <p:cNvPr id="3" name="Content Placeholder 2">
            <a:extLst>
              <a:ext uri="{FF2B5EF4-FFF2-40B4-BE49-F238E27FC236}">
                <a16:creationId xmlns:a16="http://schemas.microsoft.com/office/drawing/2014/main" id="{B1E17A7B-BCF8-50DA-044E-1FA2A3CEF317}"/>
              </a:ext>
            </a:extLst>
          </p:cNvPr>
          <p:cNvSpPr>
            <a:spLocks noGrp="1"/>
          </p:cNvSpPr>
          <p:nvPr>
            <p:ph idx="1"/>
          </p:nvPr>
        </p:nvSpPr>
        <p:spPr/>
        <p:txBody>
          <a:bodyPr/>
          <a:lstStyle/>
          <a:p>
            <a:r>
              <a:rPr lang="en-US" dirty="0"/>
              <a:t>This will be covered in “Creating compile-time data structures and algorithms” topic</a:t>
            </a:r>
          </a:p>
          <a:p>
            <a:endParaRPr lang="en-US" dirty="0"/>
          </a:p>
        </p:txBody>
      </p:sp>
      <p:pic>
        <p:nvPicPr>
          <p:cNvPr id="5" name="Picture 4">
            <a:hlinkClick r:id="rId2"/>
            <a:extLst>
              <a:ext uri="{FF2B5EF4-FFF2-40B4-BE49-F238E27FC236}">
                <a16:creationId xmlns:a16="http://schemas.microsoft.com/office/drawing/2014/main" id="{837CE45B-1AE7-D639-A7A1-FB39C86F94E0}"/>
              </a:ext>
            </a:extLst>
          </p:cNvPr>
          <p:cNvPicPr>
            <a:picLocks noChangeAspect="1" noChangeArrowheads="1"/>
          </p:cNvPicPr>
          <p:nvPr/>
        </p:nvPicPr>
        <p:blipFill>
          <a:blip r:embed="rId3">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764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AE90-1795-42CF-D16F-9B886B4782AC}"/>
              </a:ext>
            </a:extLst>
          </p:cNvPr>
          <p:cNvSpPr>
            <a:spLocks noGrp="1"/>
          </p:cNvSpPr>
          <p:nvPr>
            <p:ph type="title"/>
          </p:nvPr>
        </p:nvSpPr>
        <p:spPr/>
        <p:txBody>
          <a:bodyPr/>
          <a:lstStyle/>
          <a:p>
            <a:r>
              <a:rPr lang="en-US" dirty="0"/>
              <a:t>Compile-time constant expressions</a:t>
            </a:r>
          </a:p>
        </p:txBody>
      </p:sp>
      <p:sp>
        <p:nvSpPr>
          <p:cNvPr id="3" name="Content Placeholder 2">
            <a:extLst>
              <a:ext uri="{FF2B5EF4-FFF2-40B4-BE49-F238E27FC236}">
                <a16:creationId xmlns:a16="http://schemas.microsoft.com/office/drawing/2014/main" id="{0B392166-00F8-9CE9-D78E-035C3F7AE965}"/>
              </a:ext>
            </a:extLst>
          </p:cNvPr>
          <p:cNvSpPr>
            <a:spLocks noGrp="1"/>
          </p:cNvSpPr>
          <p:nvPr>
            <p:ph idx="1"/>
          </p:nvPr>
        </p:nvSpPr>
        <p:spPr/>
        <p:txBody>
          <a:bodyPr/>
          <a:lstStyle/>
          <a:p>
            <a:r>
              <a:rPr lang="en-US" dirty="0"/>
              <a:t>Compile-time constant expressions in C++ are expressions that can be evaluated by the compiler at compile-time instead of run-time.</a:t>
            </a:r>
          </a:p>
          <a:p>
            <a:r>
              <a:rPr lang="en-US" dirty="0"/>
              <a:t>They are used to initialize variables, specify template arguments, and other compile-time operations.</a:t>
            </a:r>
          </a:p>
          <a:p>
            <a:endParaRPr lang="en-US" dirty="0"/>
          </a:p>
          <a:p>
            <a:endParaRPr lang="en-US" dirty="0"/>
          </a:p>
          <a:p>
            <a:r>
              <a:rPr lang="en-US" dirty="0"/>
              <a:t>The </a:t>
            </a:r>
            <a:r>
              <a:rPr lang="en-US" dirty="0" err="1">
                <a:solidFill>
                  <a:srgbClr val="FF0000"/>
                </a:solidFill>
              </a:rPr>
              <a:t>constexpr</a:t>
            </a:r>
            <a:r>
              <a:rPr lang="en-US" dirty="0"/>
              <a:t> keyword is used to indicate that a function or variable can be evaluated at compile-time and can be used in a constant expression</a:t>
            </a:r>
          </a:p>
          <a:p>
            <a:endParaRPr lang="en-US" dirty="0"/>
          </a:p>
        </p:txBody>
      </p:sp>
      <p:graphicFrame>
        <p:nvGraphicFramePr>
          <p:cNvPr id="4" name="Table 4">
            <a:extLst>
              <a:ext uri="{FF2B5EF4-FFF2-40B4-BE49-F238E27FC236}">
                <a16:creationId xmlns:a16="http://schemas.microsoft.com/office/drawing/2014/main" id="{BA4E91CB-BBEE-E71F-7885-3AD0DE47F0EB}"/>
              </a:ext>
            </a:extLst>
          </p:cNvPr>
          <p:cNvGraphicFramePr>
            <a:graphicFrameLocks noGrp="1"/>
          </p:cNvGraphicFramePr>
          <p:nvPr>
            <p:extLst>
              <p:ext uri="{D42A27DB-BD31-4B8C-83A1-F6EECF244321}">
                <p14:modId xmlns:p14="http://schemas.microsoft.com/office/powerpoint/2010/main" val="1558511300"/>
              </p:ext>
            </p:extLst>
          </p:nvPr>
        </p:nvGraphicFramePr>
        <p:xfrm>
          <a:off x="1357745" y="3243580"/>
          <a:ext cx="9651999" cy="457200"/>
        </p:xfrm>
        <a:graphic>
          <a:graphicData uri="http://schemas.openxmlformats.org/drawingml/2006/table">
            <a:tbl>
              <a:tblPr firstRow="1" bandRow="1">
                <a:tableStyleId>{073A0DAA-6AF3-43AB-8588-CEC1D06C72B9}</a:tableStyleId>
              </a:tblPr>
              <a:tblGrid>
                <a:gridCol w="9651999">
                  <a:extLst>
                    <a:ext uri="{9D8B030D-6E8A-4147-A177-3AD203B41FA5}">
                      <a16:colId xmlns:a16="http://schemas.microsoft.com/office/drawing/2014/main" val="357498969"/>
                    </a:ext>
                  </a:extLst>
                </a:gridCol>
              </a:tblGrid>
              <a:tr h="370840">
                <a:tc>
                  <a:txBody>
                    <a:bodyPr/>
                    <a:lstStyle/>
                    <a:p>
                      <a:r>
                        <a:rPr lang="en-US" sz="1200" b="0" dirty="0" err="1">
                          <a:solidFill>
                            <a:srgbClr val="569CD6"/>
                          </a:solidFill>
                          <a:effectLst/>
                          <a:latin typeface="Consolas" panose="020B0609020204030204" pitchFamily="49" charset="0"/>
                        </a:rPr>
                        <a:t>constexpr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x</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5</a:t>
                      </a:r>
                      <a:r>
                        <a:rPr lang="en-US" sz="1200" b="0" dirty="0">
                          <a:solidFill>
                            <a:srgbClr val="D4D4D4"/>
                          </a:solidFill>
                          <a:effectLst/>
                          <a:latin typeface="Consolas" panose="020B0609020204030204" pitchFamily="49" charset="0"/>
                        </a:rPr>
                        <a:t>;</a:t>
                      </a:r>
                      <a:r>
                        <a:rPr lang="en-US" sz="1200" b="0" dirty="0">
                          <a:solidFill>
                            <a:srgbClr val="6A9955"/>
                          </a:solidFill>
                          <a:effectLst/>
                          <a:latin typeface="Consolas" panose="020B0609020204030204" pitchFamily="49" charset="0"/>
                        </a:rPr>
                        <a:t> // x is a compile-time constant expression</a:t>
                      </a:r>
                      <a:endParaRPr lang="en-US" sz="1200" b="0" dirty="0">
                        <a:solidFill>
                          <a:srgbClr val="D4D4D4"/>
                        </a:solidFill>
                        <a:effectLst/>
                        <a:latin typeface="Consolas" panose="020B0609020204030204" pitchFamily="49" charset="0"/>
                      </a:endParaRPr>
                    </a:p>
                    <a:p>
                      <a:r>
                        <a:rPr lang="en-US" sz="1200" b="0" dirty="0" err="1">
                          <a:solidFill>
                            <a:srgbClr val="569CD6"/>
                          </a:solidFill>
                          <a:effectLst/>
                          <a:latin typeface="Consolas" panose="020B0609020204030204" pitchFamily="49" charset="0"/>
                        </a:rPr>
                        <a:t>constexpr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double</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y</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2.5</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x</a:t>
                      </a:r>
                      <a:r>
                        <a:rPr lang="en-US" sz="1200" b="0" dirty="0">
                          <a:solidFill>
                            <a:srgbClr val="D4D4D4"/>
                          </a:solidFill>
                          <a:effectLst/>
                          <a:latin typeface="Consolas" panose="020B0609020204030204" pitchFamily="49" charset="0"/>
                        </a:rPr>
                        <a:t>;</a:t>
                      </a:r>
                      <a:r>
                        <a:rPr lang="en-US" sz="1200" b="0" dirty="0">
                          <a:solidFill>
                            <a:srgbClr val="6A9955"/>
                          </a:solidFill>
                          <a:effectLst/>
                          <a:latin typeface="Consolas" panose="020B0609020204030204" pitchFamily="49" charset="0"/>
                        </a:rPr>
                        <a:t> // y is a compile-time constant expression</a:t>
                      </a:r>
                      <a:endParaRPr lang="en-US" sz="1200" b="0" dirty="0">
                        <a:solidFill>
                          <a:srgbClr val="D4D4D4"/>
                        </a:solidFill>
                        <a:effectLst/>
                        <a:latin typeface="Consolas" panose="020B0609020204030204" pitchFamily="49" charset="0"/>
                      </a:endParaRPr>
                    </a:p>
                  </a:txBody>
                  <a:tcPr/>
                </a:tc>
                <a:extLst>
                  <a:ext uri="{0D108BD9-81ED-4DB2-BD59-A6C34878D82A}">
                    <a16:rowId xmlns:a16="http://schemas.microsoft.com/office/drawing/2014/main" val="2878457800"/>
                  </a:ext>
                </a:extLst>
              </a:tr>
            </a:tbl>
          </a:graphicData>
        </a:graphic>
      </p:graphicFrame>
      <p:graphicFrame>
        <p:nvGraphicFramePr>
          <p:cNvPr id="7" name="Table 7">
            <a:extLst>
              <a:ext uri="{FF2B5EF4-FFF2-40B4-BE49-F238E27FC236}">
                <a16:creationId xmlns:a16="http://schemas.microsoft.com/office/drawing/2014/main" id="{1EA7FE43-7258-CF15-27A9-45469E1AB62B}"/>
              </a:ext>
            </a:extLst>
          </p:cNvPr>
          <p:cNvGraphicFramePr>
            <a:graphicFrameLocks noGrp="1"/>
          </p:cNvGraphicFramePr>
          <p:nvPr>
            <p:extLst>
              <p:ext uri="{D42A27DB-BD31-4B8C-83A1-F6EECF244321}">
                <p14:modId xmlns:p14="http://schemas.microsoft.com/office/powerpoint/2010/main" val="1325817412"/>
              </p:ext>
            </p:extLst>
          </p:nvPr>
        </p:nvGraphicFramePr>
        <p:xfrm>
          <a:off x="1357745" y="4894503"/>
          <a:ext cx="8128000" cy="100584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3246002356"/>
                    </a:ext>
                  </a:extLst>
                </a:gridCol>
              </a:tblGrid>
              <a:tr h="896698">
                <a:tc>
                  <a:txBody>
                    <a:bodyPr/>
                    <a:lstStyle/>
                    <a:p>
                      <a:r>
                        <a:rPr lang="en-US" sz="1200" b="0" dirty="0" err="1">
                          <a:solidFill>
                            <a:srgbClr val="569CD6"/>
                          </a:solidFill>
                          <a:effectLst/>
                          <a:latin typeface="Consolas" panose="020B0609020204030204" pitchFamily="49" charset="0"/>
                        </a:rPr>
                        <a:t>constexpr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add</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b</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b</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err="1">
                          <a:solidFill>
                            <a:srgbClr val="569CD6"/>
                          </a:solidFill>
                          <a:effectLst/>
                          <a:latin typeface="Consolas" panose="020B0609020204030204" pitchFamily="49" charset="0"/>
                        </a:rPr>
                        <a:t>constexpr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sum</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add</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2</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3</a:t>
                      </a:r>
                      <a:r>
                        <a:rPr lang="en-US" sz="1200" b="0" dirty="0">
                          <a:solidFill>
                            <a:srgbClr val="D4D4D4"/>
                          </a:solidFill>
                          <a:effectLst/>
                          <a:latin typeface="Consolas" panose="020B0609020204030204" pitchFamily="49" charset="0"/>
                        </a:rPr>
                        <a:t>);</a:t>
                      </a:r>
                      <a:r>
                        <a:rPr lang="en-US" sz="1200" b="0" dirty="0">
                          <a:solidFill>
                            <a:srgbClr val="6A9955"/>
                          </a:solidFill>
                          <a:effectLst/>
                          <a:latin typeface="Consolas" panose="020B0609020204030204" pitchFamily="49" charset="0"/>
                        </a:rPr>
                        <a:t> // sum is a compile-time constant expression</a:t>
                      </a:r>
                      <a:endParaRPr lang="en-US" sz="1200" b="0" dirty="0">
                        <a:solidFill>
                          <a:srgbClr val="D4D4D4"/>
                        </a:solidFill>
                        <a:effectLst/>
                        <a:latin typeface="Consolas" panose="020B0609020204030204" pitchFamily="49" charset="0"/>
                      </a:endParaRPr>
                    </a:p>
                  </a:txBody>
                  <a:tcPr/>
                </a:tc>
                <a:extLst>
                  <a:ext uri="{0D108BD9-81ED-4DB2-BD59-A6C34878D82A}">
                    <a16:rowId xmlns:a16="http://schemas.microsoft.com/office/drawing/2014/main" val="2288761216"/>
                  </a:ext>
                </a:extLst>
              </a:tr>
            </a:tbl>
          </a:graphicData>
        </a:graphic>
      </p:graphicFrame>
      <p:pic>
        <p:nvPicPr>
          <p:cNvPr id="6" name="Picture 4">
            <a:hlinkClick r:id="rId2"/>
            <a:extLst>
              <a:ext uri="{FF2B5EF4-FFF2-40B4-BE49-F238E27FC236}">
                <a16:creationId xmlns:a16="http://schemas.microsoft.com/office/drawing/2014/main" id="{57814CCF-32C7-2479-499E-9745800CB93B}"/>
              </a:ext>
            </a:extLst>
          </p:cNvPr>
          <p:cNvPicPr>
            <a:picLocks noChangeAspect="1" noChangeArrowheads="1"/>
          </p:cNvPicPr>
          <p:nvPr/>
        </p:nvPicPr>
        <p:blipFill>
          <a:blip r:embed="rId3">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30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BB80-EA03-3DFA-2186-4C50C2E72AE7}"/>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AFC0F9AD-8747-6263-924E-543D2D231755}"/>
              </a:ext>
            </a:extLst>
          </p:cNvPr>
          <p:cNvSpPr>
            <a:spLocks noGrp="1"/>
          </p:cNvSpPr>
          <p:nvPr>
            <p:ph idx="1"/>
          </p:nvPr>
        </p:nvSpPr>
        <p:spPr/>
        <p:txBody>
          <a:bodyPr>
            <a:normAutofit fontScale="92500"/>
          </a:bodyPr>
          <a:lstStyle/>
          <a:p>
            <a:r>
              <a:rPr lang="en-US" dirty="0"/>
              <a:t>Compile-time constant expressions are checked for correctness at compile-time, which can help catch errors early and improve code reliability.</a:t>
            </a:r>
          </a:p>
          <a:p>
            <a:endParaRPr lang="en-US" dirty="0"/>
          </a:p>
          <a:p>
            <a:endParaRPr lang="en-US" dirty="0"/>
          </a:p>
          <a:p>
            <a:endParaRPr lang="en-US" dirty="0"/>
          </a:p>
          <a:p>
            <a:r>
              <a:rPr lang="en-US" dirty="0"/>
              <a:t>The use of compile-time constant expressions can help improve code performance and reduce the memory footprint of the program by eliminating the need for run-time calculations.</a:t>
            </a:r>
          </a:p>
          <a:p>
            <a:endParaRPr lang="en-US" dirty="0"/>
          </a:p>
          <a:p>
            <a:endParaRPr lang="en-US" dirty="0"/>
          </a:p>
          <a:p>
            <a:r>
              <a:rPr lang="en-US" dirty="0"/>
              <a:t>Ex 1</a:t>
            </a:r>
          </a:p>
          <a:p>
            <a:endParaRPr lang="en-US" dirty="0"/>
          </a:p>
          <a:p>
            <a:endParaRPr lang="en-US" dirty="0"/>
          </a:p>
        </p:txBody>
      </p:sp>
      <p:graphicFrame>
        <p:nvGraphicFramePr>
          <p:cNvPr id="4" name="Table 4">
            <a:extLst>
              <a:ext uri="{FF2B5EF4-FFF2-40B4-BE49-F238E27FC236}">
                <a16:creationId xmlns:a16="http://schemas.microsoft.com/office/drawing/2014/main" id="{6E3AC9B8-5F2B-8534-E9BD-B76AAE5054B5}"/>
              </a:ext>
            </a:extLst>
          </p:cNvPr>
          <p:cNvGraphicFramePr>
            <a:graphicFrameLocks noGrp="1"/>
          </p:cNvGraphicFramePr>
          <p:nvPr>
            <p:extLst>
              <p:ext uri="{D42A27DB-BD31-4B8C-83A1-F6EECF244321}">
                <p14:modId xmlns:p14="http://schemas.microsoft.com/office/powerpoint/2010/main" val="3073018101"/>
              </p:ext>
            </p:extLst>
          </p:nvPr>
        </p:nvGraphicFramePr>
        <p:xfrm>
          <a:off x="1293091" y="2520757"/>
          <a:ext cx="8128000" cy="100584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4169610787"/>
                    </a:ext>
                  </a:extLst>
                </a:gridCol>
              </a:tblGrid>
              <a:tr h="370840">
                <a:tc>
                  <a:txBody>
                    <a:bodyPr/>
                    <a:lstStyle/>
                    <a:p>
                      <a:r>
                        <a:rPr lang="en-US" sz="1200" b="0" dirty="0" err="1">
                          <a:solidFill>
                            <a:srgbClr val="569CD6"/>
                          </a:solidFill>
                          <a:effectLst/>
                          <a:latin typeface="Consolas" panose="020B0609020204030204" pitchFamily="49" charset="0"/>
                        </a:rPr>
                        <a:t>constexpr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divide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b</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b</a:t>
                      </a:r>
                      <a:r>
                        <a:rPr lang="en-US" sz="1200" b="0" dirty="0">
                          <a:solidFill>
                            <a:srgbClr val="D4D4D4"/>
                          </a:solidFill>
                          <a:effectLst/>
                          <a:latin typeface="Consolas" panose="020B0609020204030204" pitchFamily="49" charset="0"/>
                        </a:rPr>
                        <a:t>;</a:t>
                      </a:r>
                      <a:r>
                        <a:rPr lang="en-US" sz="1200" b="0" dirty="0">
                          <a:solidFill>
                            <a:srgbClr val="6A9955"/>
                          </a:solidFill>
                          <a:effectLst/>
                          <a:latin typeface="Consolas" panose="020B0609020204030204" pitchFamily="49" charset="0"/>
                        </a:rPr>
                        <a:t> // error: division by zero</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err="1">
                          <a:solidFill>
                            <a:srgbClr val="569CD6"/>
                          </a:solidFill>
                          <a:effectLst/>
                          <a:latin typeface="Consolas" panose="020B0609020204030204" pitchFamily="49" charset="0"/>
                        </a:rPr>
                        <a:t>constexpr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result</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divide</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10</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r>
                        <a:rPr lang="en-US" sz="1200" b="0" dirty="0">
                          <a:solidFill>
                            <a:srgbClr val="6A9955"/>
                          </a:solidFill>
                          <a:effectLst/>
                          <a:latin typeface="Consolas" panose="020B0609020204030204" pitchFamily="49" charset="0"/>
                        </a:rPr>
                        <a:t> // error is caught at compile-time</a:t>
                      </a:r>
                      <a:endParaRPr lang="en-US" sz="1200" b="0" dirty="0">
                        <a:solidFill>
                          <a:srgbClr val="D4D4D4"/>
                        </a:solidFill>
                        <a:effectLst/>
                        <a:latin typeface="Consolas" panose="020B0609020204030204" pitchFamily="49" charset="0"/>
                      </a:endParaRPr>
                    </a:p>
                  </a:txBody>
                  <a:tcPr/>
                </a:tc>
                <a:extLst>
                  <a:ext uri="{0D108BD9-81ED-4DB2-BD59-A6C34878D82A}">
                    <a16:rowId xmlns:a16="http://schemas.microsoft.com/office/drawing/2014/main" val="2653885145"/>
                  </a:ext>
                </a:extLst>
              </a:tr>
            </a:tbl>
          </a:graphicData>
        </a:graphic>
      </p:graphicFrame>
      <p:graphicFrame>
        <p:nvGraphicFramePr>
          <p:cNvPr id="5" name="Table 5">
            <a:extLst>
              <a:ext uri="{FF2B5EF4-FFF2-40B4-BE49-F238E27FC236}">
                <a16:creationId xmlns:a16="http://schemas.microsoft.com/office/drawing/2014/main" id="{98D7CAEE-7609-8193-5287-A00253FD7C52}"/>
              </a:ext>
            </a:extLst>
          </p:cNvPr>
          <p:cNvGraphicFramePr>
            <a:graphicFrameLocks noGrp="1"/>
          </p:cNvGraphicFramePr>
          <p:nvPr>
            <p:extLst>
              <p:ext uri="{D42A27DB-BD31-4B8C-83A1-F6EECF244321}">
                <p14:modId xmlns:p14="http://schemas.microsoft.com/office/powerpoint/2010/main" val="6877218"/>
              </p:ext>
            </p:extLst>
          </p:nvPr>
        </p:nvGraphicFramePr>
        <p:xfrm>
          <a:off x="1293091" y="4404976"/>
          <a:ext cx="8996218" cy="731520"/>
        </p:xfrm>
        <a:graphic>
          <a:graphicData uri="http://schemas.openxmlformats.org/drawingml/2006/table">
            <a:tbl>
              <a:tblPr firstRow="1" bandRow="1">
                <a:tableStyleId>{073A0DAA-6AF3-43AB-8588-CEC1D06C72B9}</a:tableStyleId>
              </a:tblPr>
              <a:tblGrid>
                <a:gridCol w="8996218">
                  <a:extLst>
                    <a:ext uri="{9D8B030D-6E8A-4147-A177-3AD203B41FA5}">
                      <a16:colId xmlns:a16="http://schemas.microsoft.com/office/drawing/2014/main" val="1273493509"/>
                    </a:ext>
                  </a:extLst>
                </a:gridCol>
              </a:tblGrid>
              <a:tr h="370840">
                <a:tc>
                  <a:txBody>
                    <a:bodyPr/>
                    <a:lstStyle/>
                    <a:p>
                      <a:r>
                        <a:rPr lang="en-US" sz="1200" b="0" dirty="0" err="1">
                          <a:solidFill>
                            <a:srgbClr val="569CD6"/>
                          </a:solidFill>
                          <a:effectLst/>
                          <a:latin typeface="Consolas" panose="020B0609020204030204" pitchFamily="49" charset="0"/>
                        </a:rPr>
                        <a:t>constexpr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size</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1000</a:t>
                      </a:r>
                      <a:r>
                        <a:rPr lang="en-US" sz="1200" b="0" dirty="0">
                          <a:solidFill>
                            <a:srgbClr val="D4D4D4"/>
                          </a:solidFill>
                          <a:effectLst/>
                          <a:latin typeface="Consolas" panose="020B0609020204030204" pitchFamily="49" charset="0"/>
                        </a:rPr>
                        <a:t>;</a:t>
                      </a:r>
                    </a:p>
                    <a:p>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arr</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size</a:t>
                      </a:r>
                      <a:r>
                        <a:rPr lang="en-US" sz="1200" b="0" dirty="0">
                          <a:solidFill>
                            <a:srgbClr val="D4D4D4"/>
                          </a:solidFill>
                          <a:effectLst/>
                          <a:latin typeface="Consolas" panose="020B0609020204030204" pitchFamily="49" charset="0"/>
                        </a:rPr>
                        <a:t>];</a:t>
                      </a:r>
                      <a:r>
                        <a:rPr lang="en-US" sz="1200" b="0" dirty="0">
                          <a:solidFill>
                            <a:srgbClr val="6A9955"/>
                          </a:solidFill>
                          <a:effectLst/>
                          <a:latin typeface="Consolas" panose="020B0609020204030204" pitchFamily="49" charset="0"/>
                        </a:rPr>
                        <a:t> // size is known at compile-time and the memory can be allocated at compile-time</a:t>
                      </a:r>
                      <a:endParaRPr lang="en-US" sz="1200"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txBody>
                  <a:tcPr/>
                </a:tc>
                <a:extLst>
                  <a:ext uri="{0D108BD9-81ED-4DB2-BD59-A6C34878D82A}">
                    <a16:rowId xmlns:a16="http://schemas.microsoft.com/office/drawing/2014/main" val="3622320375"/>
                  </a:ext>
                </a:extLst>
              </a:tr>
            </a:tbl>
          </a:graphicData>
        </a:graphic>
      </p:graphicFrame>
      <p:pic>
        <p:nvPicPr>
          <p:cNvPr id="7" name="Picture 4">
            <a:hlinkClick r:id="rId2"/>
            <a:extLst>
              <a:ext uri="{FF2B5EF4-FFF2-40B4-BE49-F238E27FC236}">
                <a16:creationId xmlns:a16="http://schemas.microsoft.com/office/drawing/2014/main" id="{CCA25477-C84F-BD26-B706-1E8F8385F979}"/>
              </a:ext>
            </a:extLst>
          </p:cNvPr>
          <p:cNvPicPr>
            <a:picLocks noChangeAspect="1" noChangeArrowheads="1"/>
          </p:cNvPicPr>
          <p:nvPr/>
        </p:nvPicPr>
        <p:blipFill>
          <a:blip r:embed="rId3">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261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C12F-6AB0-CC54-CC2E-6234AAAAB8A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143BB99-9687-962E-2A42-1035BEED8D70}"/>
              </a:ext>
            </a:extLst>
          </p:cNvPr>
          <p:cNvSpPr>
            <a:spLocks noGrp="1"/>
          </p:cNvSpPr>
          <p:nvPr>
            <p:ph idx="1"/>
          </p:nvPr>
        </p:nvSpPr>
        <p:spPr/>
        <p:txBody>
          <a:bodyPr/>
          <a:lstStyle/>
          <a:p>
            <a:r>
              <a:rPr lang="en-US" dirty="0"/>
              <a:t>Meta programming in C++ allows for highly flexible and efficient code.</a:t>
            </a:r>
          </a:p>
          <a:p>
            <a:r>
              <a:rPr lang="en-US" dirty="0"/>
              <a:t>Templates enable the creation of generic code that can be customized for specific use cases.</a:t>
            </a:r>
          </a:p>
          <a:p>
            <a:r>
              <a:rPr lang="en-US" dirty="0"/>
              <a:t>Type traits allow for the creation of code that can detect and manipulate the characteristics of types at compile-time.</a:t>
            </a:r>
          </a:p>
          <a:p>
            <a:r>
              <a:rPr lang="en-US" dirty="0" err="1">
                <a:solidFill>
                  <a:srgbClr val="FF0000"/>
                </a:solidFill>
              </a:rPr>
              <a:t>constexpr</a:t>
            </a:r>
            <a:r>
              <a:rPr lang="en-US" dirty="0"/>
              <a:t> functions enable the evaluation of expressions at compile-time, improving code performance.</a:t>
            </a:r>
          </a:p>
          <a:p>
            <a:r>
              <a:rPr lang="en-US" dirty="0"/>
              <a:t>Template specialization and partial specialization allow for the creation of specialized implementations of templates for specific types or groups of types.</a:t>
            </a:r>
          </a:p>
          <a:p>
            <a:r>
              <a:rPr lang="en-US" dirty="0"/>
              <a:t>Overall, meta programming in C++ can improve code quality, maintainability, and performance, making it a valuable tool for C++ developers.</a:t>
            </a:r>
          </a:p>
        </p:txBody>
      </p:sp>
      <p:pic>
        <p:nvPicPr>
          <p:cNvPr id="5" name="Picture 4">
            <a:hlinkClick r:id="rId2"/>
            <a:extLst>
              <a:ext uri="{FF2B5EF4-FFF2-40B4-BE49-F238E27FC236}">
                <a16:creationId xmlns:a16="http://schemas.microsoft.com/office/drawing/2014/main" id="{732F97B2-658F-5452-69F1-404DB04B5D0B}"/>
              </a:ext>
            </a:extLst>
          </p:cNvPr>
          <p:cNvPicPr>
            <a:picLocks noChangeAspect="1" noChangeArrowheads="1"/>
          </p:cNvPicPr>
          <p:nvPr/>
        </p:nvPicPr>
        <p:blipFill>
          <a:blip r:embed="rId3">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30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eme: &quot;Any Questions?&quot; - All Templates - Meme-arsenal.com">
            <a:extLst>
              <a:ext uri="{FF2B5EF4-FFF2-40B4-BE49-F238E27FC236}">
                <a16:creationId xmlns:a16="http://schemas.microsoft.com/office/drawing/2014/main" id="{4AF2F523-C7AC-6099-6E6E-22F0A4CC9D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6860" y="1731963"/>
            <a:ext cx="7008754" cy="40592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hlinkClick r:id="rId3"/>
            <a:extLst>
              <a:ext uri="{FF2B5EF4-FFF2-40B4-BE49-F238E27FC236}">
                <a16:creationId xmlns:a16="http://schemas.microsoft.com/office/drawing/2014/main" id="{1304AD0E-05AF-5404-275A-6DB89C77E5EF}"/>
              </a:ext>
            </a:extLst>
          </p:cNvPr>
          <p:cNvPicPr>
            <a:picLocks noChangeAspect="1" noChangeArrowheads="1"/>
          </p:cNvPicPr>
          <p:nvPr/>
        </p:nvPicPr>
        <p:blipFill>
          <a:blip r:embed="rId4">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33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01EBE-8957-786F-B541-CF7EB7BD15C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27D0463-25F4-3BC4-FFC5-312E2165DD90}"/>
              </a:ext>
            </a:extLst>
          </p:cNvPr>
          <p:cNvSpPr>
            <a:spLocks noGrp="1"/>
          </p:cNvSpPr>
          <p:nvPr>
            <p:ph idx="1"/>
          </p:nvPr>
        </p:nvSpPr>
        <p:spPr/>
        <p:txBody>
          <a:bodyPr>
            <a:normAutofit/>
          </a:bodyPr>
          <a:lstStyle/>
          <a:p>
            <a:r>
              <a:rPr lang="en-US" dirty="0"/>
              <a:t>Introduction to metaprogramming and its benefits </a:t>
            </a:r>
            <a:r>
              <a:rPr lang="en-US" sz="2400" b="1" dirty="0">
                <a:solidFill>
                  <a:srgbClr val="00B050"/>
                </a:solidFill>
                <a:sym typeface="Wingdings" panose="05000000000000000000" pitchFamily="2" charset="2"/>
              </a:rPr>
              <a:t></a:t>
            </a:r>
            <a:endParaRPr lang="en-US" sz="2400" b="1" dirty="0">
              <a:solidFill>
                <a:srgbClr val="00B050"/>
              </a:solidFill>
            </a:endParaRPr>
          </a:p>
          <a:p>
            <a:r>
              <a:rPr lang="en-US" dirty="0"/>
              <a:t>Templates and their Role in C++ Metaprogramming</a:t>
            </a:r>
            <a:r>
              <a:rPr lang="en-US" sz="2400" b="1" dirty="0">
                <a:solidFill>
                  <a:srgbClr val="00B050"/>
                </a:solidFill>
                <a:sym typeface="Wingdings" panose="05000000000000000000" pitchFamily="2" charset="2"/>
              </a:rPr>
              <a:t></a:t>
            </a:r>
            <a:endParaRPr lang="en-US" sz="2400" b="1" dirty="0">
              <a:solidFill>
                <a:srgbClr val="00B050"/>
              </a:solidFill>
            </a:endParaRPr>
          </a:p>
          <a:p>
            <a:r>
              <a:rPr lang="en-US" dirty="0"/>
              <a:t>Compile-time constant expressions and their usage in generating code</a:t>
            </a:r>
            <a:r>
              <a:rPr lang="en-US" sz="2400" b="1" dirty="0">
                <a:solidFill>
                  <a:srgbClr val="00B050"/>
                </a:solidFill>
                <a:sym typeface="Wingdings" panose="05000000000000000000" pitchFamily="2" charset="2"/>
              </a:rPr>
              <a:t></a:t>
            </a:r>
            <a:endParaRPr lang="en-US" sz="2400" b="1" dirty="0">
              <a:solidFill>
                <a:srgbClr val="00B050"/>
              </a:solidFill>
            </a:endParaRPr>
          </a:p>
          <a:p>
            <a:r>
              <a:rPr lang="en-US" dirty="0"/>
              <a:t>Conditional compilation and its role in metaprogramming</a:t>
            </a:r>
          </a:p>
          <a:p>
            <a:r>
              <a:rPr lang="en-US" dirty="0"/>
              <a:t>Creating compile-time data structures and algorithms</a:t>
            </a:r>
          </a:p>
          <a:p>
            <a:r>
              <a:rPr lang="en-US" dirty="0"/>
              <a:t>Optimizing code for specific architectures and platforms using metaprogramming</a:t>
            </a:r>
          </a:p>
          <a:p>
            <a:r>
              <a:rPr lang="en-US" dirty="0"/>
              <a:t>Perform complex computations and optimizations with metaprogramming</a:t>
            </a:r>
          </a:p>
        </p:txBody>
      </p:sp>
      <p:pic>
        <p:nvPicPr>
          <p:cNvPr id="6" name="Picture 4">
            <a:hlinkClick r:id="rId2"/>
            <a:extLst>
              <a:ext uri="{FF2B5EF4-FFF2-40B4-BE49-F238E27FC236}">
                <a16:creationId xmlns:a16="http://schemas.microsoft.com/office/drawing/2014/main" id="{B25C3F64-9DF2-D797-6450-7EF2E4BDE538}"/>
              </a:ext>
            </a:extLst>
          </p:cNvPr>
          <p:cNvPicPr>
            <a:picLocks noChangeAspect="1" noChangeArrowheads="1"/>
          </p:cNvPicPr>
          <p:nvPr/>
        </p:nvPicPr>
        <p:blipFill>
          <a:blip r:embed="rId3">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8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D548-9B9D-18F9-BFD6-398A3CFAAD81}"/>
              </a:ext>
            </a:extLst>
          </p:cNvPr>
          <p:cNvSpPr>
            <a:spLocks noGrp="1"/>
          </p:cNvSpPr>
          <p:nvPr>
            <p:ph type="title"/>
          </p:nvPr>
        </p:nvSpPr>
        <p:spPr/>
        <p:txBody>
          <a:bodyPr/>
          <a:lstStyle/>
          <a:p>
            <a:r>
              <a:rPr lang="en-US" b="0" i="0" dirty="0">
                <a:solidFill>
                  <a:srgbClr val="D1D5DB"/>
                </a:solidFill>
                <a:effectLst/>
                <a:latin typeface="Söhne"/>
              </a:rPr>
              <a:t>Template : Art of Generic Programming</a:t>
            </a:r>
            <a:endParaRPr lang="en-US" dirty="0"/>
          </a:p>
        </p:txBody>
      </p:sp>
      <p:sp>
        <p:nvSpPr>
          <p:cNvPr id="3" name="Content Placeholder 2">
            <a:extLst>
              <a:ext uri="{FF2B5EF4-FFF2-40B4-BE49-F238E27FC236}">
                <a16:creationId xmlns:a16="http://schemas.microsoft.com/office/drawing/2014/main" id="{7763B10B-9AEC-DB5F-6B76-6335430D533D}"/>
              </a:ext>
            </a:extLst>
          </p:cNvPr>
          <p:cNvSpPr>
            <a:spLocks noGrp="1"/>
          </p:cNvSpPr>
          <p:nvPr>
            <p:ph idx="1"/>
          </p:nvPr>
        </p:nvSpPr>
        <p:spPr/>
        <p:txBody>
          <a:bodyPr>
            <a:normAutofit lnSpcReduction="10000"/>
          </a:bodyPr>
          <a:lstStyle/>
          <a:p>
            <a:pPr algn="l">
              <a:buFont typeface="Wingdings" panose="05000000000000000000" pitchFamily="2" charset="2"/>
              <a:buChar char="v"/>
            </a:pPr>
            <a:r>
              <a:rPr lang="en-US" b="0" i="0" dirty="0">
                <a:solidFill>
                  <a:srgbClr val="D1D5DB"/>
                </a:solidFill>
                <a:effectLst/>
                <a:latin typeface="Calisto MT" panose="02040603050505030304" pitchFamily="18" charset="0"/>
              </a:rPr>
              <a:t>Generic programming is a technique that allows us to write code that can work with multiple types of data.</a:t>
            </a:r>
          </a:p>
          <a:p>
            <a:pPr algn="l">
              <a:buFont typeface="Wingdings" panose="05000000000000000000" pitchFamily="2" charset="2"/>
              <a:buChar char="v"/>
            </a:pPr>
            <a:r>
              <a:rPr lang="en-US" b="0" i="0" dirty="0">
                <a:solidFill>
                  <a:srgbClr val="D1D5DB"/>
                </a:solidFill>
                <a:effectLst/>
                <a:latin typeface="Calisto MT" panose="02040603050505030304" pitchFamily="18" charset="0"/>
              </a:rPr>
              <a:t>In C++, we use templates to achieve generic programming.</a:t>
            </a:r>
          </a:p>
          <a:p>
            <a:pPr algn="l">
              <a:buFont typeface="Wingdings" panose="05000000000000000000" pitchFamily="2" charset="2"/>
              <a:buChar char="v"/>
            </a:pPr>
            <a:r>
              <a:rPr lang="en-US" b="0" i="0" dirty="0">
                <a:solidFill>
                  <a:srgbClr val="D1D5DB"/>
                </a:solidFill>
                <a:effectLst/>
                <a:latin typeface="Calisto MT" panose="02040603050505030304" pitchFamily="18" charset="0"/>
              </a:rPr>
              <a:t>Templates enforce the C++ compiler to execute algorithms at compilation time, which gives us more flexibility to write generic program to avoid run-time overhead (Ex 1 and Ex 2)</a:t>
            </a:r>
          </a:p>
          <a:p>
            <a:pPr algn="l">
              <a:buFont typeface="Wingdings" panose="05000000000000000000" pitchFamily="2" charset="2"/>
              <a:buChar char="v"/>
            </a:pPr>
            <a:r>
              <a:rPr lang="en-US" b="0" i="0" dirty="0">
                <a:solidFill>
                  <a:srgbClr val="D1D5DB"/>
                </a:solidFill>
                <a:effectLst/>
                <a:latin typeface="Calisto MT" panose="02040603050505030304" pitchFamily="18" charset="0"/>
              </a:rPr>
              <a:t>The keyword </a:t>
            </a:r>
            <a:r>
              <a:rPr lang="en-US" b="0" i="0" dirty="0">
                <a:solidFill>
                  <a:srgbClr val="FF0000"/>
                </a:solidFill>
                <a:effectLst/>
                <a:latin typeface="Calisto MT" panose="02040603050505030304" pitchFamily="18" charset="0"/>
              </a:rPr>
              <a:t>template</a:t>
            </a:r>
            <a:r>
              <a:rPr lang="en-US" b="0" i="0" dirty="0">
                <a:solidFill>
                  <a:srgbClr val="D1D5DB"/>
                </a:solidFill>
                <a:effectLst/>
                <a:latin typeface="Calisto MT" panose="02040603050505030304" pitchFamily="18" charset="0"/>
              </a:rPr>
              <a:t> always begins a definition and declaration of a function template and class template. The </a:t>
            </a:r>
            <a:r>
              <a:rPr lang="en-US" b="0" i="0" dirty="0">
                <a:solidFill>
                  <a:srgbClr val="FF0000"/>
                </a:solidFill>
                <a:effectLst/>
                <a:latin typeface="Calisto MT" panose="02040603050505030304" pitchFamily="18" charset="0"/>
              </a:rPr>
              <a:t>&lt;&gt;</a:t>
            </a:r>
            <a:r>
              <a:rPr lang="en-US" b="0" i="0" dirty="0">
                <a:solidFill>
                  <a:srgbClr val="D1D5DB"/>
                </a:solidFill>
                <a:effectLst/>
                <a:latin typeface="Calisto MT" panose="02040603050505030304" pitchFamily="18" charset="0"/>
              </a:rPr>
              <a:t> brackets contain a list of template parameters.</a:t>
            </a:r>
          </a:p>
          <a:p>
            <a:pPr algn="l">
              <a:buFont typeface="Wingdings" panose="05000000000000000000" pitchFamily="2" charset="2"/>
              <a:buChar char="v"/>
            </a:pPr>
            <a:r>
              <a:rPr lang="en-US" b="0" i="0" dirty="0">
                <a:solidFill>
                  <a:srgbClr val="D1D5DB"/>
                </a:solidFill>
                <a:effectLst/>
                <a:latin typeface="Calisto MT" panose="02040603050505030304" pitchFamily="18" charset="0"/>
              </a:rPr>
              <a:t>The keyword </a:t>
            </a:r>
            <a:r>
              <a:rPr lang="en-US" b="0" i="0" dirty="0" err="1">
                <a:solidFill>
                  <a:srgbClr val="FF0000"/>
                </a:solidFill>
                <a:effectLst/>
                <a:latin typeface="Calisto MT" panose="02040603050505030304" pitchFamily="18" charset="0"/>
              </a:rPr>
              <a:t>typename</a:t>
            </a:r>
            <a:r>
              <a:rPr lang="en-US" b="0" i="0" dirty="0">
                <a:solidFill>
                  <a:srgbClr val="D1D5DB"/>
                </a:solidFill>
                <a:effectLst/>
                <a:latin typeface="Calisto MT" panose="02040603050505030304" pitchFamily="18" charset="0"/>
              </a:rPr>
              <a:t> (or </a:t>
            </a:r>
            <a:r>
              <a:rPr lang="en-US" b="0" i="0" dirty="0">
                <a:solidFill>
                  <a:srgbClr val="FF0000"/>
                </a:solidFill>
                <a:effectLst/>
                <a:latin typeface="Calisto MT" panose="02040603050505030304" pitchFamily="18" charset="0"/>
              </a:rPr>
              <a:t>class</a:t>
            </a:r>
            <a:r>
              <a:rPr lang="en-US" b="0" i="0" dirty="0">
                <a:solidFill>
                  <a:srgbClr val="D1D5DB"/>
                </a:solidFill>
                <a:effectLst/>
                <a:latin typeface="Calisto MT" panose="02040603050505030304" pitchFamily="18" charset="0"/>
              </a:rPr>
              <a:t>) tells the compiler that what follows is the name of a type</a:t>
            </a:r>
          </a:p>
          <a:p>
            <a:pPr algn="l">
              <a:buFont typeface="Wingdings" panose="05000000000000000000" pitchFamily="2" charset="2"/>
              <a:buChar char="v"/>
            </a:pPr>
            <a:r>
              <a:rPr lang="en-US" dirty="0">
                <a:solidFill>
                  <a:srgbClr val="D1D5DB"/>
                </a:solidFill>
                <a:effectLst/>
                <a:latin typeface="Calisto MT" panose="02040603050505030304" pitchFamily="18" charset="0"/>
              </a:rPr>
              <a:t>Function template and class template with Example.</a:t>
            </a:r>
          </a:p>
          <a:p>
            <a:pPr algn="l">
              <a:buFont typeface="Wingdings" panose="05000000000000000000" pitchFamily="2" charset="2"/>
              <a:buChar char="v"/>
            </a:pPr>
            <a:r>
              <a:rPr lang="en-US" b="0" i="0" dirty="0">
                <a:solidFill>
                  <a:srgbClr val="D1D5DB"/>
                </a:solidFill>
                <a:effectLst/>
                <a:latin typeface="Calisto MT" panose="02040603050505030304" pitchFamily="18" charset="0"/>
              </a:rPr>
              <a:t>type parameter vs non-type parameter (Ex 3</a:t>
            </a:r>
            <a:r>
              <a:rPr lang="en-US" b="0" i="0" dirty="0">
                <a:solidFill>
                  <a:srgbClr val="D1D5DB"/>
                </a:solidFill>
                <a:effectLst/>
                <a:latin typeface="Söhne"/>
              </a:rPr>
              <a:t>)</a:t>
            </a:r>
          </a:p>
          <a:p>
            <a:endParaRPr lang="en-US" dirty="0"/>
          </a:p>
        </p:txBody>
      </p:sp>
      <p:pic>
        <p:nvPicPr>
          <p:cNvPr id="4" name="Picture 2" descr="template function overloading">
            <a:extLst>
              <a:ext uri="{FF2B5EF4-FFF2-40B4-BE49-F238E27FC236}">
                <a16:creationId xmlns:a16="http://schemas.microsoft.com/office/drawing/2014/main" id="{ADE6A487-E4C0-48FF-9FF8-DBEA762DF08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
                    </a14:imgEffect>
                  </a14:imgLayer>
                </a14:imgProps>
              </a:ext>
              <a:ext uri="{28A0092B-C50C-407E-A947-70E740481C1C}">
                <a14:useLocalDpi xmlns:a14="http://schemas.microsoft.com/office/drawing/2010/main" val="0"/>
              </a:ext>
            </a:extLst>
          </a:blip>
          <a:srcRect/>
          <a:stretch>
            <a:fillRect/>
          </a:stretch>
        </p:blipFill>
        <p:spPr bwMode="auto">
          <a:xfrm>
            <a:off x="7229230" y="4440658"/>
            <a:ext cx="4962770" cy="2417342"/>
          </a:xfrm>
          <a:prstGeom prst="rect">
            <a:avLst/>
          </a:prstGeom>
          <a:noFill/>
          <a:effectLst>
            <a:outerShdw blurRad="25400" dir="17880000">
              <a:schemeClr val="tx1">
                <a:lumMod val="95000"/>
                <a:alpha val="79000"/>
              </a:schemeClr>
            </a:outerShdw>
          </a:effectLst>
        </p:spPr>
      </p:pic>
      <p:pic>
        <p:nvPicPr>
          <p:cNvPr id="6" name="Picture 4">
            <a:hlinkClick r:id="rId4"/>
            <a:extLst>
              <a:ext uri="{FF2B5EF4-FFF2-40B4-BE49-F238E27FC236}">
                <a16:creationId xmlns:a16="http://schemas.microsoft.com/office/drawing/2014/main" id="{5D6E37D1-6174-DAC2-D3E5-CC11C216F137}"/>
              </a:ext>
            </a:extLst>
          </p:cNvPr>
          <p:cNvPicPr>
            <a:picLocks noChangeAspect="1" noChangeArrowheads="1"/>
          </p:cNvPicPr>
          <p:nvPr/>
        </p:nvPicPr>
        <p:blipFill>
          <a:blip r:embed="rId5">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788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9123-8E86-359B-FB28-81A2C0AA5894}"/>
              </a:ext>
            </a:extLst>
          </p:cNvPr>
          <p:cNvSpPr>
            <a:spLocks noGrp="1"/>
          </p:cNvSpPr>
          <p:nvPr>
            <p:ph type="title"/>
          </p:nvPr>
        </p:nvSpPr>
        <p:spPr/>
        <p:txBody>
          <a:bodyPr/>
          <a:lstStyle/>
          <a:p>
            <a:r>
              <a:rPr lang="en-US" dirty="0"/>
              <a:t>Template Specialization</a:t>
            </a:r>
          </a:p>
        </p:txBody>
      </p:sp>
      <p:sp>
        <p:nvSpPr>
          <p:cNvPr id="4" name="Content Placeholder 3">
            <a:extLst>
              <a:ext uri="{FF2B5EF4-FFF2-40B4-BE49-F238E27FC236}">
                <a16:creationId xmlns:a16="http://schemas.microsoft.com/office/drawing/2014/main" id="{2F49DBD0-0B82-C6FE-54A0-894B7D8E454E}"/>
              </a:ext>
            </a:extLst>
          </p:cNvPr>
          <p:cNvSpPr>
            <a:spLocks noGrp="1"/>
          </p:cNvSpPr>
          <p:nvPr>
            <p:ph idx="1"/>
          </p:nvPr>
        </p:nvSpPr>
        <p:spPr/>
        <p:txBody>
          <a:bodyPr/>
          <a:lstStyle/>
          <a:p>
            <a:r>
              <a:rPr lang="en-US" dirty="0"/>
              <a:t>Template specialization allows us to define specific implementations of a template for particular types.</a:t>
            </a:r>
          </a:p>
          <a:p>
            <a:r>
              <a:rPr lang="en-US" b="1" dirty="0"/>
              <a:t>Explicit specialization (aka Full specialization) </a:t>
            </a:r>
            <a:r>
              <a:rPr lang="en-US" dirty="0"/>
              <a:t>- where a unique version of the template is defined for a specific type. (Ex1 and Ex 2)</a:t>
            </a:r>
          </a:p>
          <a:p>
            <a:r>
              <a:rPr lang="en-US" b="1" dirty="0"/>
              <a:t>Partial specialization </a:t>
            </a:r>
            <a:r>
              <a:rPr lang="en-US" dirty="0"/>
              <a:t>- where a template is defined that acts on a qualified range of types. (Ex 3)</a:t>
            </a:r>
          </a:p>
        </p:txBody>
      </p:sp>
      <p:pic>
        <p:nvPicPr>
          <p:cNvPr id="5" name="Picture 4">
            <a:hlinkClick r:id="rId2"/>
            <a:extLst>
              <a:ext uri="{FF2B5EF4-FFF2-40B4-BE49-F238E27FC236}">
                <a16:creationId xmlns:a16="http://schemas.microsoft.com/office/drawing/2014/main" id="{AF4BFC43-361E-55FF-7DF8-F0883EAB4257}"/>
              </a:ext>
            </a:extLst>
          </p:cNvPr>
          <p:cNvPicPr>
            <a:picLocks noChangeAspect="1" noChangeArrowheads="1"/>
          </p:cNvPicPr>
          <p:nvPr/>
        </p:nvPicPr>
        <p:blipFill>
          <a:blip r:embed="rId3">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52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132B-149B-FB7D-BE86-F5CE1B8F0652}"/>
              </a:ext>
            </a:extLst>
          </p:cNvPr>
          <p:cNvSpPr>
            <a:spLocks noGrp="1"/>
          </p:cNvSpPr>
          <p:nvPr>
            <p:ph type="title"/>
          </p:nvPr>
        </p:nvSpPr>
        <p:spPr/>
        <p:txBody>
          <a:bodyPr/>
          <a:lstStyle/>
          <a:p>
            <a:r>
              <a:rPr lang="en-US" dirty="0"/>
              <a:t>Advanced Templates</a:t>
            </a:r>
          </a:p>
        </p:txBody>
      </p:sp>
      <p:sp>
        <p:nvSpPr>
          <p:cNvPr id="3" name="Content Placeholder 2">
            <a:extLst>
              <a:ext uri="{FF2B5EF4-FFF2-40B4-BE49-F238E27FC236}">
                <a16:creationId xmlns:a16="http://schemas.microsoft.com/office/drawing/2014/main" id="{1E3A8887-1748-8E57-3C7E-EEB698C2E94F}"/>
              </a:ext>
            </a:extLst>
          </p:cNvPr>
          <p:cNvSpPr>
            <a:spLocks noGrp="1"/>
          </p:cNvSpPr>
          <p:nvPr>
            <p:ph idx="1"/>
          </p:nvPr>
        </p:nvSpPr>
        <p:spPr>
          <a:xfrm>
            <a:off x="913795" y="1732449"/>
            <a:ext cx="10353762" cy="4737362"/>
          </a:xfrm>
        </p:spPr>
        <p:txBody>
          <a:bodyPr>
            <a:normAutofit fontScale="85000" lnSpcReduction="10000"/>
          </a:bodyPr>
          <a:lstStyle/>
          <a:p>
            <a:r>
              <a:rPr lang="en-US" b="1" dirty="0"/>
              <a:t>Dependent Names: </a:t>
            </a:r>
            <a:r>
              <a:rPr lang="en-US" dirty="0"/>
              <a:t>A Dependent Name is any name within a template definition that depends on one or more of the template parameters (Ex 1)</a:t>
            </a:r>
          </a:p>
          <a:p>
            <a:pPr lvl="1"/>
            <a:r>
              <a:rPr lang="en-US" dirty="0"/>
              <a:t>By checking dependent names at compile time, you can catch errors early in the development process, before they cause problems at runtime (Ex 2)</a:t>
            </a:r>
          </a:p>
          <a:p>
            <a:r>
              <a:rPr lang="en-US" b="1" dirty="0"/>
              <a:t>Template </a:t>
            </a:r>
            <a:r>
              <a:rPr lang="en-US" b="1" dirty="0" err="1"/>
              <a:t>Template</a:t>
            </a:r>
            <a:r>
              <a:rPr lang="en-US" b="1" dirty="0"/>
              <a:t> Parameter: </a:t>
            </a:r>
            <a:r>
              <a:rPr lang="en-US" dirty="0"/>
              <a:t>A template </a:t>
            </a:r>
            <a:r>
              <a:rPr lang="en-US" dirty="0" err="1"/>
              <a:t>template</a:t>
            </a:r>
            <a:r>
              <a:rPr lang="en-US" dirty="0"/>
              <a:t> parameter is a template parameter that accepts a template as its argument. (Ex 3)</a:t>
            </a:r>
          </a:p>
          <a:p>
            <a:pPr lvl="1"/>
            <a:r>
              <a:rPr lang="en-US" dirty="0"/>
              <a:t>instead of passing a type or value as an argument to a template, we can pass another template.</a:t>
            </a:r>
          </a:p>
          <a:p>
            <a:r>
              <a:rPr lang="en-US" b="1" dirty="0"/>
              <a:t>Parameter Packs : </a:t>
            </a:r>
            <a:r>
              <a:rPr lang="en-US" dirty="0"/>
              <a:t>Allow a function or class template to accept an arbitrary number of template arguments.</a:t>
            </a:r>
          </a:p>
          <a:p>
            <a:pPr lvl="1"/>
            <a:r>
              <a:rPr lang="en-US" dirty="0"/>
              <a:t>Parameter packs are defined using the ellipsis </a:t>
            </a:r>
            <a:r>
              <a:rPr lang="en-US" dirty="0">
                <a:solidFill>
                  <a:srgbClr val="FF0000"/>
                </a:solidFill>
              </a:rPr>
              <a:t>‘…’ </a:t>
            </a:r>
            <a:r>
              <a:rPr lang="en-US" dirty="0">
                <a:solidFill>
                  <a:schemeClr val="tx1"/>
                </a:solidFill>
              </a:rPr>
              <a:t>syntax.</a:t>
            </a:r>
          </a:p>
          <a:p>
            <a:pPr lvl="1"/>
            <a:r>
              <a:rPr lang="en-US" dirty="0">
                <a:solidFill>
                  <a:schemeClr val="tx1"/>
                </a:solidFill>
              </a:rPr>
              <a:t>The </a:t>
            </a:r>
            <a:r>
              <a:rPr lang="en-US" dirty="0" err="1">
                <a:solidFill>
                  <a:srgbClr val="FF0000"/>
                </a:solidFill>
              </a:rPr>
              <a:t>typename</a:t>
            </a:r>
            <a:r>
              <a:rPr lang="en-US" dirty="0">
                <a:solidFill>
                  <a:srgbClr val="FF0000"/>
                </a:solidFill>
              </a:rPr>
              <a:t>… </a:t>
            </a:r>
            <a:r>
              <a:rPr lang="en-US" dirty="0" err="1">
                <a:solidFill>
                  <a:srgbClr val="FF0000"/>
                </a:solidFill>
              </a:rPr>
              <a:t>T_values</a:t>
            </a:r>
            <a:r>
              <a:rPr lang="en-US" dirty="0">
                <a:solidFill>
                  <a:srgbClr val="FF0000"/>
                </a:solidFill>
              </a:rPr>
              <a:t> </a:t>
            </a:r>
            <a:r>
              <a:rPr lang="en-US" dirty="0">
                <a:solidFill>
                  <a:schemeClr val="tx1"/>
                </a:solidFill>
              </a:rPr>
              <a:t>is called template parameter pack</a:t>
            </a:r>
            <a:endParaRPr lang="en-US" b="1" dirty="0"/>
          </a:p>
          <a:p>
            <a:r>
              <a:rPr lang="en-US" b="1" dirty="0"/>
              <a:t>Variable Templates : </a:t>
            </a:r>
            <a:r>
              <a:rPr lang="en-US" dirty="0"/>
              <a:t>Variadic templates in C++ allow you to create functions and classes that can take a variable number of arguments of different types using Parameter pack.</a:t>
            </a:r>
          </a:p>
          <a:p>
            <a:pPr lvl="1"/>
            <a:r>
              <a:rPr lang="en-US" dirty="0"/>
              <a:t>Syntax </a:t>
            </a:r>
            <a:r>
              <a:rPr lang="en-US" b="0" dirty="0">
                <a:solidFill>
                  <a:srgbClr val="569CD6"/>
                </a:solidFill>
                <a:effectLst/>
                <a:latin typeface="Consolas" panose="020B0609020204030204" pitchFamily="49" charset="0"/>
              </a:rPr>
              <a:t>template</a:t>
            </a:r>
            <a:r>
              <a:rPr lang="en-US" b="0" dirty="0">
                <a:solidFill>
                  <a:srgbClr val="D4D4D4"/>
                </a:solidFill>
                <a:effectLst/>
                <a:latin typeface="Consolas" panose="020B0609020204030204" pitchFamily="49" charset="0"/>
              </a:rPr>
              <a:t>&lt;</a:t>
            </a:r>
            <a:r>
              <a:rPr lang="en-US" b="0" dirty="0" err="1">
                <a:solidFill>
                  <a:srgbClr val="569CD6"/>
                </a:solidFill>
                <a:effectLst/>
                <a:latin typeface="Consolas" panose="020B0609020204030204" pitchFamily="49" charset="0"/>
              </a:rPr>
              <a:t>typename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Ts</a:t>
            </a:r>
            <a:r>
              <a:rPr lang="en-US" b="0" dirty="0">
                <a:solidFill>
                  <a:srgbClr val="D4D4D4"/>
                </a:solidFill>
                <a:effectLst/>
                <a:latin typeface="Consolas" panose="020B0609020204030204" pitchFamily="49" charset="0"/>
              </a:rPr>
              <a:t>&gt;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ClassName</a:t>
            </a:r>
            <a:r>
              <a:rPr lang="en-US" b="0" dirty="0">
                <a:solidFill>
                  <a:srgbClr val="D4D4D4"/>
                </a:solidFill>
                <a:effectLst/>
                <a:latin typeface="Consolas" panose="020B0609020204030204" pitchFamily="49" charset="0"/>
              </a:rPr>
              <a:t> {};</a:t>
            </a:r>
          </a:p>
          <a:p>
            <a:pPr lvl="1"/>
            <a:r>
              <a:rPr lang="en-US" dirty="0"/>
              <a:t> Variadic function template (Ex 4)</a:t>
            </a:r>
          </a:p>
          <a:p>
            <a:pPr lvl="1"/>
            <a:r>
              <a:rPr lang="en-US" dirty="0"/>
              <a:t>Variadic class template (Ex 5)</a:t>
            </a:r>
          </a:p>
        </p:txBody>
      </p:sp>
      <p:graphicFrame>
        <p:nvGraphicFramePr>
          <p:cNvPr id="7" name="Table 7">
            <a:extLst>
              <a:ext uri="{FF2B5EF4-FFF2-40B4-BE49-F238E27FC236}">
                <a16:creationId xmlns:a16="http://schemas.microsoft.com/office/drawing/2014/main" id="{F12DDF0F-F0E4-BE28-CE10-90A24B1FF151}"/>
              </a:ext>
            </a:extLst>
          </p:cNvPr>
          <p:cNvGraphicFramePr>
            <a:graphicFrameLocks noGrp="1"/>
          </p:cNvGraphicFramePr>
          <p:nvPr>
            <p:extLst>
              <p:ext uri="{D42A27DB-BD31-4B8C-83A1-F6EECF244321}">
                <p14:modId xmlns:p14="http://schemas.microsoft.com/office/powerpoint/2010/main" val="587030863"/>
              </p:ext>
            </p:extLst>
          </p:nvPr>
        </p:nvGraphicFramePr>
        <p:xfrm>
          <a:off x="6866625" y="4101130"/>
          <a:ext cx="4123427" cy="762000"/>
        </p:xfrm>
        <a:graphic>
          <a:graphicData uri="http://schemas.openxmlformats.org/drawingml/2006/table">
            <a:tbl>
              <a:tblPr firstRow="1" bandRow="1">
                <a:tableStyleId>{073A0DAA-6AF3-43AB-8588-CEC1D06C72B9}</a:tableStyleId>
              </a:tblPr>
              <a:tblGrid>
                <a:gridCol w="4123427">
                  <a:extLst>
                    <a:ext uri="{9D8B030D-6E8A-4147-A177-3AD203B41FA5}">
                      <a16:colId xmlns:a16="http://schemas.microsoft.com/office/drawing/2014/main" val="3104002575"/>
                    </a:ext>
                  </a:extLst>
                </a:gridCol>
              </a:tblGrid>
              <a:tr h="353595">
                <a:tc>
                  <a:txBody>
                    <a:bodyPr/>
                    <a:lstStyle/>
                    <a:p>
                      <a:r>
                        <a:rPr lang="en-US" sz="1100" b="0" dirty="0">
                          <a:solidFill>
                            <a:srgbClr val="569CD6"/>
                          </a:solidFill>
                          <a:effectLst/>
                          <a:latin typeface="Consolas" panose="020B0609020204030204" pitchFamily="49" charset="0"/>
                        </a:rPr>
                        <a:t>template</a:t>
                      </a:r>
                      <a:r>
                        <a:rPr lang="en-US" sz="1100" b="0" dirty="0">
                          <a:solidFill>
                            <a:srgbClr val="D4D4D4"/>
                          </a:solidFill>
                          <a:effectLst/>
                          <a:latin typeface="Consolas" panose="020B0609020204030204" pitchFamily="49" charset="0"/>
                        </a:rPr>
                        <a:t>&lt;</a:t>
                      </a:r>
                      <a:r>
                        <a:rPr lang="en-US" sz="1100" b="0" dirty="0" err="1">
                          <a:solidFill>
                            <a:srgbClr val="569CD6"/>
                          </a:solidFill>
                          <a:effectLst/>
                          <a:latin typeface="Consolas" panose="020B0609020204030204" pitchFamily="49" charset="0"/>
                        </a:rPr>
                        <a:t>typename</a:t>
                      </a:r>
                      <a:r>
                        <a:rPr lang="en-US" sz="1100" b="0" dirty="0">
                          <a:solidFill>
                            <a:srgbClr val="D4D4D4"/>
                          </a:solidFill>
                          <a:effectLst/>
                          <a:latin typeface="Consolas" panose="020B0609020204030204" pitchFamily="49" charset="0"/>
                        </a:rPr>
                        <a:t>... </a:t>
                      </a:r>
                      <a:r>
                        <a:rPr lang="en-US" sz="1100" b="0" dirty="0" err="1">
                          <a:solidFill>
                            <a:srgbClr val="4EC9B0"/>
                          </a:solidFill>
                          <a:effectLst/>
                          <a:latin typeface="Consolas" panose="020B0609020204030204" pitchFamily="49" charset="0"/>
                        </a:rPr>
                        <a:t>Args</a:t>
                      </a:r>
                      <a:r>
                        <a:rPr lang="en-US" sz="1100" b="0" dirty="0">
                          <a:solidFill>
                            <a:srgbClr val="D4D4D4"/>
                          </a:solidFill>
                          <a:effectLst/>
                          <a:latin typeface="Consolas" panose="020B0609020204030204" pitchFamily="49" charset="0"/>
                        </a:rPr>
                        <a:t>&gt;</a:t>
                      </a:r>
                    </a:p>
                    <a:p>
                      <a:r>
                        <a:rPr lang="en-US" sz="1100" b="0" dirty="0">
                          <a:solidFill>
                            <a:srgbClr val="569CD6"/>
                          </a:solidFill>
                          <a:effectLst/>
                          <a:latin typeface="Consolas" panose="020B0609020204030204" pitchFamily="49" charset="0"/>
                        </a:rPr>
                        <a:t>void</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myFunction</a:t>
                      </a:r>
                      <a:r>
                        <a:rPr lang="en-US" sz="1100" b="0" dirty="0">
                          <a:solidFill>
                            <a:srgbClr val="D4D4D4"/>
                          </a:solidFill>
                          <a:effectLst/>
                          <a:latin typeface="Consolas" panose="020B0609020204030204" pitchFamily="49" charset="0"/>
                        </a:rPr>
                        <a:t>(</a:t>
                      </a:r>
                      <a:r>
                        <a:rPr lang="en-US" sz="1100" b="0" dirty="0" err="1">
                          <a:solidFill>
                            <a:srgbClr val="4EC9B0"/>
                          </a:solidFill>
                          <a:effectLst/>
                          <a:latin typeface="Consolas" panose="020B0609020204030204" pitchFamily="49" charset="0"/>
                        </a:rPr>
                        <a:t>Args</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args</a:t>
                      </a:r>
                      <a:r>
                        <a:rPr lang="en-US" sz="1100" b="0" dirty="0">
                          <a:solidFill>
                            <a:srgbClr val="D4D4D4"/>
                          </a:solidFill>
                          <a:effectLst/>
                          <a:latin typeface="Consolas" panose="020B0609020204030204" pitchFamily="49" charset="0"/>
                        </a:rPr>
                        <a:t>) {</a:t>
                      </a:r>
                    </a:p>
                    <a:p>
                      <a:r>
                        <a:rPr lang="en-US" sz="1100" b="0" dirty="0">
                          <a:solidFill>
                            <a:srgbClr val="6A9955"/>
                          </a:solidFill>
                          <a:effectLst/>
                          <a:latin typeface="Consolas" panose="020B0609020204030204" pitchFamily="49" charset="0"/>
                        </a:rPr>
                        <a:t>    // Do something with each argument...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a:t>
                      </a:r>
                    </a:p>
                  </a:txBody>
                  <a:tcPr/>
                </a:tc>
                <a:extLst>
                  <a:ext uri="{0D108BD9-81ED-4DB2-BD59-A6C34878D82A}">
                    <a16:rowId xmlns:a16="http://schemas.microsoft.com/office/drawing/2014/main" val="1946346807"/>
                  </a:ext>
                </a:extLst>
              </a:tr>
            </a:tbl>
          </a:graphicData>
        </a:graphic>
      </p:graphicFrame>
      <p:pic>
        <p:nvPicPr>
          <p:cNvPr id="5" name="Picture 4">
            <a:hlinkClick r:id="rId2"/>
            <a:extLst>
              <a:ext uri="{FF2B5EF4-FFF2-40B4-BE49-F238E27FC236}">
                <a16:creationId xmlns:a16="http://schemas.microsoft.com/office/drawing/2014/main" id="{CD1A8328-3343-6133-43B7-3E904B7C5052}"/>
              </a:ext>
            </a:extLst>
          </p:cNvPr>
          <p:cNvPicPr>
            <a:picLocks noChangeAspect="1" noChangeArrowheads="1"/>
          </p:cNvPicPr>
          <p:nvPr/>
        </p:nvPicPr>
        <p:blipFill>
          <a:blip r:embed="rId3">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18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AA80-EB6A-C374-ED9A-96573FCA8EDD}"/>
              </a:ext>
            </a:extLst>
          </p:cNvPr>
          <p:cNvSpPr>
            <a:spLocks noGrp="1"/>
          </p:cNvSpPr>
          <p:nvPr>
            <p:ph type="title"/>
          </p:nvPr>
        </p:nvSpPr>
        <p:spPr/>
        <p:txBody>
          <a:bodyPr/>
          <a:lstStyle/>
          <a:p>
            <a:r>
              <a:rPr lang="en-US" dirty="0"/>
              <a:t>Advantages of using Templates</a:t>
            </a:r>
          </a:p>
        </p:txBody>
      </p:sp>
      <p:sp>
        <p:nvSpPr>
          <p:cNvPr id="3" name="Content Placeholder 2">
            <a:extLst>
              <a:ext uri="{FF2B5EF4-FFF2-40B4-BE49-F238E27FC236}">
                <a16:creationId xmlns:a16="http://schemas.microsoft.com/office/drawing/2014/main" id="{AE23C20A-BA0D-067B-047B-3D5C0952ABA6}"/>
              </a:ext>
            </a:extLst>
          </p:cNvPr>
          <p:cNvSpPr>
            <a:spLocks noGrp="1"/>
          </p:cNvSpPr>
          <p:nvPr>
            <p:ph idx="1"/>
          </p:nvPr>
        </p:nvSpPr>
        <p:spPr/>
        <p:txBody>
          <a:bodyPr>
            <a:normAutofit fontScale="85000" lnSpcReduction="10000"/>
          </a:bodyPr>
          <a:lstStyle/>
          <a:p>
            <a:pPr algn="l">
              <a:buFont typeface="+mj-lt"/>
              <a:buAutoNum type="arabicPeriod"/>
            </a:pPr>
            <a:r>
              <a:rPr lang="en-US" b="1" i="0" dirty="0">
                <a:solidFill>
                  <a:srgbClr val="D1D5DB"/>
                </a:solidFill>
                <a:effectLst/>
                <a:latin typeface="Calisto MT" panose="02040603050505030304" pitchFamily="18" charset="0"/>
              </a:rPr>
              <a:t>Code reusability</a:t>
            </a:r>
            <a:r>
              <a:rPr lang="en-US" b="0" i="0" dirty="0">
                <a:solidFill>
                  <a:srgbClr val="D1D5DB"/>
                </a:solidFill>
                <a:effectLst/>
                <a:latin typeface="Calisto MT" panose="02040603050505030304" pitchFamily="18" charset="0"/>
              </a:rPr>
              <a:t>: Templates allow us to write generic algorithms or data structures that can work with different types, without having to rewrite the code for each type. </a:t>
            </a:r>
          </a:p>
          <a:p>
            <a:pPr algn="l">
              <a:buFont typeface="+mj-lt"/>
              <a:buAutoNum type="arabicPeriod"/>
            </a:pPr>
            <a:r>
              <a:rPr lang="en-US" b="1" i="0" dirty="0">
                <a:solidFill>
                  <a:srgbClr val="D1D5DB"/>
                </a:solidFill>
                <a:effectLst/>
                <a:latin typeface="Calisto MT" panose="02040603050505030304" pitchFamily="18" charset="0"/>
              </a:rPr>
              <a:t>Type safety</a:t>
            </a:r>
            <a:r>
              <a:rPr lang="en-US" b="0" i="0" dirty="0">
                <a:solidFill>
                  <a:srgbClr val="D1D5DB"/>
                </a:solidFill>
                <a:effectLst/>
                <a:latin typeface="Calisto MT" panose="02040603050505030304" pitchFamily="18" charset="0"/>
              </a:rPr>
              <a:t>: Templates ensure that the code is type-safe by performing type checking at compile-time. This helps to catch errors early in the development process, before the code is executed.</a:t>
            </a:r>
          </a:p>
          <a:p>
            <a:pPr algn="l">
              <a:buFont typeface="+mj-lt"/>
              <a:buAutoNum type="arabicPeriod"/>
            </a:pPr>
            <a:r>
              <a:rPr lang="en-US" b="1" i="0" dirty="0">
                <a:solidFill>
                  <a:srgbClr val="D1D5DB"/>
                </a:solidFill>
                <a:effectLst/>
                <a:latin typeface="Calisto MT" panose="02040603050505030304" pitchFamily="18" charset="0"/>
              </a:rPr>
              <a:t>Performance</a:t>
            </a:r>
            <a:r>
              <a:rPr lang="en-US" b="0" i="0" dirty="0">
                <a:solidFill>
                  <a:srgbClr val="D1D5DB"/>
                </a:solidFill>
                <a:effectLst/>
                <a:latin typeface="Calisto MT" panose="02040603050505030304" pitchFamily="18" charset="0"/>
              </a:rPr>
              <a:t>: Templates can be used to generate specialized code for each type, which can result in faster code execution compared to using a generic algorithm.</a:t>
            </a:r>
          </a:p>
          <a:p>
            <a:pPr algn="l">
              <a:buFont typeface="+mj-lt"/>
              <a:buAutoNum type="arabicPeriod"/>
            </a:pPr>
            <a:r>
              <a:rPr lang="en-US" b="1" i="0" dirty="0">
                <a:solidFill>
                  <a:srgbClr val="D1D5DB"/>
                </a:solidFill>
                <a:effectLst/>
                <a:latin typeface="Calisto MT" panose="02040603050505030304" pitchFamily="18" charset="0"/>
              </a:rPr>
              <a:t>Flexibility</a:t>
            </a:r>
            <a:r>
              <a:rPr lang="en-US" b="0" i="0" dirty="0">
                <a:solidFill>
                  <a:srgbClr val="D1D5DB"/>
                </a:solidFill>
                <a:effectLst/>
                <a:latin typeface="Calisto MT" panose="02040603050505030304" pitchFamily="18" charset="0"/>
              </a:rPr>
              <a:t>: Templates provide flexibility to the programmer to customize the behavior of a function or class for different types, without having to write separate code for each type.</a:t>
            </a:r>
          </a:p>
          <a:p>
            <a:pPr algn="l">
              <a:buFont typeface="+mj-lt"/>
              <a:buAutoNum type="arabicPeriod"/>
            </a:pPr>
            <a:r>
              <a:rPr lang="en-US" b="1" i="0" dirty="0">
                <a:solidFill>
                  <a:srgbClr val="D1D5DB"/>
                </a:solidFill>
                <a:effectLst/>
                <a:latin typeface="Calisto MT" panose="02040603050505030304" pitchFamily="18" charset="0"/>
              </a:rPr>
              <a:t>Standardization</a:t>
            </a:r>
            <a:r>
              <a:rPr lang="en-US" b="0" i="0" dirty="0">
                <a:solidFill>
                  <a:srgbClr val="D1D5DB"/>
                </a:solidFill>
                <a:effectLst/>
                <a:latin typeface="Calisto MT" panose="02040603050505030304" pitchFamily="18" charset="0"/>
              </a:rPr>
              <a:t>: Templates are part of the C++ standard library, and many common algorithms and data structures are already implemented as templates. This makes it easy for programmers to use these standard templates in their code and ensures consistency across different projects.</a:t>
            </a:r>
          </a:p>
          <a:p>
            <a:pPr algn="l">
              <a:buFont typeface="+mj-lt"/>
              <a:buAutoNum type="arabicPeriod"/>
            </a:pPr>
            <a:r>
              <a:rPr lang="en-US" b="1" i="0" dirty="0">
                <a:solidFill>
                  <a:srgbClr val="D1D5DB"/>
                </a:solidFill>
                <a:effectLst/>
                <a:latin typeface="Calisto MT" panose="02040603050505030304" pitchFamily="18" charset="0"/>
              </a:rPr>
              <a:t>Better code quality</a:t>
            </a:r>
            <a:r>
              <a:rPr lang="en-US" b="0" i="0" dirty="0">
                <a:solidFill>
                  <a:srgbClr val="D1D5DB"/>
                </a:solidFill>
                <a:effectLst/>
                <a:latin typeface="Calisto MT" panose="02040603050505030304" pitchFamily="18" charset="0"/>
              </a:rPr>
              <a:t>: Templates encourage better coding practices, such as separation of concerns, code reuse, and maintainability, which can lead to higher quality and more reliable code.</a:t>
            </a:r>
          </a:p>
          <a:p>
            <a:endParaRPr lang="en-US" dirty="0"/>
          </a:p>
        </p:txBody>
      </p:sp>
      <p:pic>
        <p:nvPicPr>
          <p:cNvPr id="5" name="Picture 4">
            <a:hlinkClick r:id="rId2"/>
            <a:extLst>
              <a:ext uri="{FF2B5EF4-FFF2-40B4-BE49-F238E27FC236}">
                <a16:creationId xmlns:a16="http://schemas.microsoft.com/office/drawing/2014/main" id="{6BB235E4-2A39-919A-55FE-CC49E32575B0}"/>
              </a:ext>
            </a:extLst>
          </p:cNvPr>
          <p:cNvPicPr>
            <a:picLocks noChangeAspect="1" noChangeArrowheads="1"/>
          </p:cNvPicPr>
          <p:nvPr/>
        </p:nvPicPr>
        <p:blipFill>
          <a:blip r:embed="rId3">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77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C493-5F23-781B-5547-B682BCDD8E62}"/>
              </a:ext>
            </a:extLst>
          </p:cNvPr>
          <p:cNvSpPr>
            <a:spLocks noGrp="1"/>
          </p:cNvSpPr>
          <p:nvPr>
            <p:ph type="title"/>
          </p:nvPr>
        </p:nvSpPr>
        <p:spPr/>
        <p:txBody>
          <a:bodyPr/>
          <a:lstStyle/>
          <a:p>
            <a:r>
              <a:rPr lang="en-US" dirty="0"/>
              <a:t>Meta-Programming using Templates</a:t>
            </a:r>
          </a:p>
        </p:txBody>
      </p:sp>
      <p:sp>
        <p:nvSpPr>
          <p:cNvPr id="3" name="Content Placeholder 2">
            <a:extLst>
              <a:ext uri="{FF2B5EF4-FFF2-40B4-BE49-F238E27FC236}">
                <a16:creationId xmlns:a16="http://schemas.microsoft.com/office/drawing/2014/main" id="{693AB215-A5D5-CE54-9B02-6270C28D5022}"/>
              </a:ext>
            </a:extLst>
          </p:cNvPr>
          <p:cNvSpPr>
            <a:spLocks noGrp="1"/>
          </p:cNvSpPr>
          <p:nvPr>
            <p:ph idx="1"/>
          </p:nvPr>
        </p:nvSpPr>
        <p:spPr/>
        <p:txBody>
          <a:bodyPr/>
          <a:lstStyle/>
          <a:p>
            <a:r>
              <a:rPr lang="en-US" dirty="0"/>
              <a:t>Intro to Meta-Programming</a:t>
            </a:r>
          </a:p>
          <a:p>
            <a:pPr lvl="1"/>
            <a:r>
              <a:rPr lang="en-US" dirty="0"/>
              <a:t>Meta-programming in C++ is the process of using templates to write programs that generate other programs at compile-time.</a:t>
            </a:r>
          </a:p>
          <a:p>
            <a:pPr lvl="1"/>
            <a:r>
              <a:rPr lang="en-US" dirty="0"/>
              <a:t>Template metaprogramming in C++ is based on the concept of template specialization.</a:t>
            </a:r>
          </a:p>
          <a:p>
            <a:pPr lvl="1"/>
            <a:r>
              <a:rPr lang="en-US" dirty="0"/>
              <a:t>Metaprogramming in C++ can be used to implement complex algorithms at compile-time, such as sorting, searching, and mathematical calculations.</a:t>
            </a:r>
          </a:p>
          <a:p>
            <a:pPr lvl="1"/>
            <a:r>
              <a:rPr lang="en-US" dirty="0"/>
              <a:t>Common applications of metaprogramming in C++ include generating serialization/deserialization code, implementing static assertions, and performing compile-time optimizations.</a:t>
            </a:r>
          </a:p>
          <a:p>
            <a:pPr lvl="1"/>
            <a:r>
              <a:rPr lang="en-US" dirty="0"/>
              <a:t>Metaprogramming can be used to improve the performance of C++ programs, by moving calculations and code generation from runtime to compile-time.</a:t>
            </a:r>
          </a:p>
          <a:p>
            <a:pPr marL="450000" lvl="1" indent="0">
              <a:buNone/>
            </a:pPr>
            <a:endParaRPr lang="en-US" dirty="0"/>
          </a:p>
        </p:txBody>
      </p:sp>
      <p:pic>
        <p:nvPicPr>
          <p:cNvPr id="5" name="Picture 4">
            <a:hlinkClick r:id="rId2"/>
            <a:extLst>
              <a:ext uri="{FF2B5EF4-FFF2-40B4-BE49-F238E27FC236}">
                <a16:creationId xmlns:a16="http://schemas.microsoft.com/office/drawing/2014/main" id="{9506DC02-D642-F074-A197-FD12F02D0F7D}"/>
              </a:ext>
            </a:extLst>
          </p:cNvPr>
          <p:cNvPicPr>
            <a:picLocks noChangeAspect="1" noChangeArrowheads="1"/>
          </p:cNvPicPr>
          <p:nvPr/>
        </p:nvPicPr>
        <p:blipFill>
          <a:blip r:embed="rId3">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43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529A-3D7A-26E8-3FA4-DD18F38923D9}"/>
              </a:ext>
            </a:extLst>
          </p:cNvPr>
          <p:cNvSpPr>
            <a:spLocks noGrp="1"/>
          </p:cNvSpPr>
          <p:nvPr>
            <p:ph type="title"/>
          </p:nvPr>
        </p:nvSpPr>
        <p:spPr/>
        <p:txBody>
          <a:bodyPr/>
          <a:lstStyle/>
          <a:p>
            <a:r>
              <a:rPr lang="en-US" dirty="0"/>
              <a:t>Recursion in Meta-Programming</a:t>
            </a:r>
          </a:p>
        </p:txBody>
      </p:sp>
      <p:sp>
        <p:nvSpPr>
          <p:cNvPr id="3" name="Content Placeholder 2">
            <a:extLst>
              <a:ext uri="{FF2B5EF4-FFF2-40B4-BE49-F238E27FC236}">
                <a16:creationId xmlns:a16="http://schemas.microsoft.com/office/drawing/2014/main" id="{A2E0D5F1-6862-3497-AA82-062FC8B03A97}"/>
              </a:ext>
            </a:extLst>
          </p:cNvPr>
          <p:cNvSpPr>
            <a:spLocks noGrp="1"/>
          </p:cNvSpPr>
          <p:nvPr>
            <p:ph idx="1"/>
          </p:nvPr>
        </p:nvSpPr>
        <p:spPr/>
        <p:txBody>
          <a:bodyPr/>
          <a:lstStyle/>
          <a:p>
            <a:r>
              <a:rPr lang="en-US" dirty="0"/>
              <a:t>Recursion in metaprogramming refers to calling a template function or class repeatedly with different parameters </a:t>
            </a:r>
            <a:r>
              <a:rPr lang="en-US"/>
              <a:t>during call</a:t>
            </a:r>
            <a:endParaRPr lang="en-US" dirty="0"/>
          </a:p>
          <a:p>
            <a:r>
              <a:rPr lang="en-US" dirty="0"/>
              <a:t>It is a fundamental technique used for complex operations such as calculating factorials or traversing data structures at compile-time </a:t>
            </a:r>
            <a:r>
              <a:rPr lang="en-US" dirty="0" err="1"/>
              <a:t>compile-time</a:t>
            </a:r>
            <a:r>
              <a:rPr lang="en-US" dirty="0"/>
              <a:t>.</a:t>
            </a:r>
          </a:p>
          <a:p>
            <a:r>
              <a:rPr lang="en-US" dirty="0"/>
              <a:t>Recursion is implemented using template specialization, with one or more base cases that stop the recursion.</a:t>
            </a:r>
          </a:p>
          <a:p>
            <a:r>
              <a:rPr lang="en-US" dirty="0"/>
              <a:t>Excessive use of recursion can make code difficult to understand and maintain, and may introduce errors.</a:t>
            </a:r>
          </a:p>
          <a:p>
            <a:r>
              <a:rPr lang="en-US" dirty="0"/>
              <a:t>Ex 1</a:t>
            </a:r>
          </a:p>
        </p:txBody>
      </p:sp>
      <p:pic>
        <p:nvPicPr>
          <p:cNvPr id="5" name="Picture 4">
            <a:hlinkClick r:id="rId2"/>
            <a:extLst>
              <a:ext uri="{FF2B5EF4-FFF2-40B4-BE49-F238E27FC236}">
                <a16:creationId xmlns:a16="http://schemas.microsoft.com/office/drawing/2014/main" id="{DB8782B5-4CDA-388D-8958-2B5B1E683E9B}"/>
              </a:ext>
            </a:extLst>
          </p:cNvPr>
          <p:cNvPicPr>
            <a:picLocks noChangeAspect="1" noChangeArrowheads="1"/>
          </p:cNvPicPr>
          <p:nvPr/>
        </p:nvPicPr>
        <p:blipFill>
          <a:blip r:embed="rId3">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348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9073-2C91-20E5-D810-08FB6F159B5A}"/>
              </a:ext>
            </a:extLst>
          </p:cNvPr>
          <p:cNvSpPr>
            <a:spLocks noGrp="1"/>
          </p:cNvSpPr>
          <p:nvPr>
            <p:ph type="title"/>
          </p:nvPr>
        </p:nvSpPr>
        <p:spPr/>
        <p:txBody>
          <a:bodyPr/>
          <a:lstStyle/>
          <a:p>
            <a:r>
              <a:rPr lang="en-US" dirty="0"/>
              <a:t>Type Traits in Meta-Programming</a:t>
            </a:r>
          </a:p>
        </p:txBody>
      </p:sp>
      <p:sp>
        <p:nvSpPr>
          <p:cNvPr id="3" name="Content Placeholder 2">
            <a:extLst>
              <a:ext uri="{FF2B5EF4-FFF2-40B4-BE49-F238E27FC236}">
                <a16:creationId xmlns:a16="http://schemas.microsoft.com/office/drawing/2014/main" id="{C7BE1130-7DB7-14E4-B0CF-CC610F744C08}"/>
              </a:ext>
            </a:extLst>
          </p:cNvPr>
          <p:cNvSpPr>
            <a:spLocks noGrp="1"/>
          </p:cNvSpPr>
          <p:nvPr>
            <p:ph idx="1"/>
          </p:nvPr>
        </p:nvSpPr>
        <p:spPr/>
        <p:txBody>
          <a:bodyPr/>
          <a:lstStyle/>
          <a:p>
            <a:r>
              <a:rPr lang="en-US" dirty="0"/>
              <a:t>Type traits are templates that provide information about types at compile-time.</a:t>
            </a:r>
          </a:p>
          <a:p>
            <a:r>
              <a:rPr lang="en-US" dirty="0"/>
              <a:t>They can be used to check type properties such as whether a type is a pointer, whether it has a specific member function, or whether it is a class or a fundamental type.</a:t>
            </a:r>
          </a:p>
          <a:p>
            <a:r>
              <a:rPr lang="en-US" dirty="0"/>
              <a:t>The </a:t>
            </a:r>
            <a:r>
              <a:rPr lang="en-US" dirty="0">
                <a:solidFill>
                  <a:srgbClr val="FF0000"/>
                </a:solidFill>
              </a:rPr>
              <a:t>&lt;</a:t>
            </a:r>
            <a:r>
              <a:rPr lang="en-US" dirty="0" err="1">
                <a:solidFill>
                  <a:srgbClr val="FF0000"/>
                </a:solidFill>
              </a:rPr>
              <a:t>type_traits</a:t>
            </a:r>
            <a:r>
              <a:rPr lang="en-US" dirty="0">
                <a:solidFill>
                  <a:srgbClr val="FF0000"/>
                </a:solidFill>
              </a:rPr>
              <a:t>&gt; </a:t>
            </a:r>
            <a:r>
              <a:rPr lang="en-US" dirty="0"/>
              <a:t>header in the C++ standard library provides a collection of commonly used type traits, such as </a:t>
            </a:r>
            <a:r>
              <a:rPr lang="en-US" dirty="0" err="1">
                <a:solidFill>
                  <a:srgbClr val="FF0000"/>
                </a:solidFill>
              </a:rPr>
              <a:t>is_integral</a:t>
            </a:r>
            <a:r>
              <a:rPr lang="en-US" dirty="0"/>
              <a:t>, </a:t>
            </a:r>
            <a:r>
              <a:rPr lang="en-US" dirty="0" err="1">
                <a:solidFill>
                  <a:srgbClr val="FF0000"/>
                </a:solidFill>
              </a:rPr>
              <a:t>is_floating_point</a:t>
            </a:r>
            <a:r>
              <a:rPr lang="en-US" dirty="0"/>
              <a:t>, </a:t>
            </a:r>
            <a:r>
              <a:rPr lang="en-US" dirty="0" err="1">
                <a:solidFill>
                  <a:srgbClr val="FF0000"/>
                </a:solidFill>
              </a:rPr>
              <a:t>is_pointer</a:t>
            </a:r>
            <a:r>
              <a:rPr lang="en-US" dirty="0"/>
              <a:t>, </a:t>
            </a:r>
            <a:r>
              <a:rPr lang="en-US" dirty="0" err="1">
                <a:solidFill>
                  <a:srgbClr val="FF0000"/>
                </a:solidFill>
              </a:rPr>
              <a:t>is_reference</a:t>
            </a:r>
            <a:r>
              <a:rPr lang="en-US" dirty="0"/>
              <a:t>, </a:t>
            </a:r>
            <a:r>
              <a:rPr lang="en-US" dirty="0" err="1">
                <a:solidFill>
                  <a:srgbClr val="FF0000"/>
                </a:solidFill>
              </a:rPr>
              <a:t>is_array</a:t>
            </a:r>
            <a:r>
              <a:rPr lang="en-US" dirty="0"/>
              <a:t>, </a:t>
            </a:r>
            <a:r>
              <a:rPr lang="en-US" dirty="0" err="1">
                <a:solidFill>
                  <a:srgbClr val="FF0000"/>
                </a:solidFill>
              </a:rPr>
              <a:t>is_same</a:t>
            </a:r>
            <a:r>
              <a:rPr lang="en-US" dirty="0"/>
              <a:t>, and many others. (Ex 1)</a:t>
            </a:r>
          </a:p>
          <a:p>
            <a:r>
              <a:rPr lang="en-US" dirty="0"/>
              <a:t>Type traits can be used to enable or disable certain template specializations based on the properties of the type arguments. (Ex 2)</a:t>
            </a:r>
          </a:p>
        </p:txBody>
      </p:sp>
      <p:pic>
        <p:nvPicPr>
          <p:cNvPr id="5" name="Picture 4">
            <a:hlinkClick r:id="rId2"/>
            <a:extLst>
              <a:ext uri="{FF2B5EF4-FFF2-40B4-BE49-F238E27FC236}">
                <a16:creationId xmlns:a16="http://schemas.microsoft.com/office/drawing/2014/main" id="{F32CA8DB-AC4C-DA65-EA76-743362F531FA}"/>
              </a:ext>
            </a:extLst>
          </p:cNvPr>
          <p:cNvPicPr>
            <a:picLocks noChangeAspect="1" noChangeArrowheads="1"/>
          </p:cNvPicPr>
          <p:nvPr/>
        </p:nvPicPr>
        <p:blipFill>
          <a:blip r:embed="rId3">
            <a:alphaModFix amt="41000"/>
            <a:extLst>
              <a:ext uri="{28A0092B-C50C-407E-A947-70E740481C1C}">
                <a14:useLocalDpi xmlns:a14="http://schemas.microsoft.com/office/drawing/2010/main" val="0"/>
              </a:ext>
            </a:extLst>
          </a:blip>
          <a:srcRect/>
          <a:stretch>
            <a:fillRect/>
          </a:stretch>
        </p:blipFill>
        <p:spPr bwMode="auto">
          <a:xfrm>
            <a:off x="100157" y="24423"/>
            <a:ext cx="815031" cy="57594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39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1257</TotalTime>
  <Words>1561</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Calisto MT</vt:lpstr>
      <vt:lpstr>Consolas</vt:lpstr>
      <vt:lpstr>Google Sans</vt:lpstr>
      <vt:lpstr>Söhne</vt:lpstr>
      <vt:lpstr>Wingdings</vt:lpstr>
      <vt:lpstr>Wingdings 2</vt:lpstr>
      <vt:lpstr>Slate</vt:lpstr>
      <vt:lpstr>Meta Programming in C++</vt:lpstr>
      <vt:lpstr>Agenda</vt:lpstr>
      <vt:lpstr>Template : Art of Generic Programming</vt:lpstr>
      <vt:lpstr>Template Specialization</vt:lpstr>
      <vt:lpstr>Advanced Templates</vt:lpstr>
      <vt:lpstr>Advantages of using Templates</vt:lpstr>
      <vt:lpstr>Meta-Programming using Templates</vt:lpstr>
      <vt:lpstr>Recursion in Meta-Programming</vt:lpstr>
      <vt:lpstr>Type Traits in Meta-Programming</vt:lpstr>
      <vt:lpstr>Template metafunctions</vt:lpstr>
      <vt:lpstr>Template Metaclasses</vt:lpstr>
      <vt:lpstr>Policy-Based Design</vt:lpstr>
      <vt:lpstr>Compile-time constant expressions</vt:lpstr>
      <vt:lpstr>Contd…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 Programming in C++</dc:title>
  <dc:creator>Pratik Parvati</dc:creator>
  <cp:lastModifiedBy>Pratik Parvati</cp:lastModifiedBy>
  <cp:revision>28</cp:revision>
  <dcterms:created xsi:type="dcterms:W3CDTF">2023-04-09T05:14:23Z</dcterms:created>
  <dcterms:modified xsi:type="dcterms:W3CDTF">2023-04-10T02:17:05Z</dcterms:modified>
</cp:coreProperties>
</file>