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67" r:id="rId5"/>
    <p:sldId id="265" r:id="rId6"/>
    <p:sldId id="268" r:id="rId7"/>
    <p:sldId id="256" r:id="rId8"/>
    <p:sldId id="257" r:id="rId9"/>
    <p:sldId id="259"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E5B1-3B05-46BD-80E4-0CE380326F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3B4DFE-032B-93F9-C43A-9D3769D50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9D6F63-D3C2-F511-44AC-B604A5FB04D2}"/>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5" name="Footer Placeholder 4">
            <a:extLst>
              <a:ext uri="{FF2B5EF4-FFF2-40B4-BE49-F238E27FC236}">
                <a16:creationId xmlns:a16="http://schemas.microsoft.com/office/drawing/2014/main" id="{8FF7D6E6-10E3-DB79-A420-791DDBCAA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2311D-58F3-88BF-D077-ECF9561C889F}"/>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380545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05BB-F573-F42B-6551-870D20BE3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6AF3DE-A0B2-42A6-6356-74BC6A0216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D11AC-1561-68E8-E6C1-9B966388BCF5}"/>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5" name="Footer Placeholder 4">
            <a:extLst>
              <a:ext uri="{FF2B5EF4-FFF2-40B4-BE49-F238E27FC236}">
                <a16:creationId xmlns:a16="http://schemas.microsoft.com/office/drawing/2014/main" id="{1AEC8CC4-37D1-92D5-647B-1294549C7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38675-30B6-083E-7DB5-040D4526DC02}"/>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22720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EEFA-21A6-D2DC-8F9C-A3C6F978CF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DED7D5-7883-BAB9-4785-919CDA68B3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AEE9F-503D-B4BA-BD15-1CE5770BC57A}"/>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5" name="Footer Placeholder 4">
            <a:extLst>
              <a:ext uri="{FF2B5EF4-FFF2-40B4-BE49-F238E27FC236}">
                <a16:creationId xmlns:a16="http://schemas.microsoft.com/office/drawing/2014/main" id="{364535BC-A939-EC75-F252-33FA2C2C3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7B615-5BFA-DC3D-5B9B-79A5D5003347}"/>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88112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D99C-F304-67F8-262D-B02F6B4A9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CEB69-39A4-1CFC-6CF0-1FA131840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2D736-6B72-0344-E18C-8882DA9C2FF5}"/>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5" name="Footer Placeholder 4">
            <a:extLst>
              <a:ext uri="{FF2B5EF4-FFF2-40B4-BE49-F238E27FC236}">
                <a16:creationId xmlns:a16="http://schemas.microsoft.com/office/drawing/2014/main" id="{D9347EC1-F3FF-816B-9AA4-4CFD4F3BF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6864B-60CB-9327-93BA-87F799931330}"/>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343153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73AB-904B-BFD6-67F0-963871DB9C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925756-56FF-B2B0-321C-481FBB209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9696B9-F959-8CA0-517D-73225383F7D6}"/>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5" name="Footer Placeholder 4">
            <a:extLst>
              <a:ext uri="{FF2B5EF4-FFF2-40B4-BE49-F238E27FC236}">
                <a16:creationId xmlns:a16="http://schemas.microsoft.com/office/drawing/2014/main" id="{27974F2A-67E3-F510-14BB-D88B6E24A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ED18E-7C6E-0C54-778B-AFD48BD37932}"/>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58579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0C68-E448-F2DA-BDCF-A618F1FE0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6FF2BF-3657-9F27-BB54-D7CA248D3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65252F-41D6-7511-E476-EC97CBBDD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6675D7-077D-7DE0-0C2F-01CC06E63870}"/>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6" name="Footer Placeholder 5">
            <a:extLst>
              <a:ext uri="{FF2B5EF4-FFF2-40B4-BE49-F238E27FC236}">
                <a16:creationId xmlns:a16="http://schemas.microsoft.com/office/drawing/2014/main" id="{6431FF3C-4969-1007-2143-1260AA923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EF7BB-036D-3E35-014B-B0E0A4550342}"/>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221288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5892-7D1F-88A6-5754-D05C3FFD09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C6690C-6E86-E5DE-3071-869BD1C9F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5FEE4-D827-862F-A416-69BDE807A3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457E54-0B41-FD8C-755B-931F47693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A5F9C-9084-52FB-3DF9-C6E1DA9647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97D6EB-843E-1967-D3D7-F87A7CDB1D0E}"/>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8" name="Footer Placeholder 7">
            <a:extLst>
              <a:ext uri="{FF2B5EF4-FFF2-40B4-BE49-F238E27FC236}">
                <a16:creationId xmlns:a16="http://schemas.microsoft.com/office/drawing/2014/main" id="{9997D4E2-EEE8-1153-1CC3-18FA37795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6037F5-93E5-717C-BE52-B0D2412D1189}"/>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35166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95F4-FAB2-1D3C-37FE-F5AABC02CB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75871-A35F-C92A-DF9C-3D4428D6C1F4}"/>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4" name="Footer Placeholder 3">
            <a:extLst>
              <a:ext uri="{FF2B5EF4-FFF2-40B4-BE49-F238E27FC236}">
                <a16:creationId xmlns:a16="http://schemas.microsoft.com/office/drawing/2014/main" id="{42E8FAB2-7426-4E87-740F-F3C8ACECF1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9FFA09-8729-70CF-4AA4-F48A7C3AD40B}"/>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241356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47D2F-5A6E-AC3B-8DC8-BFAFA2C84D67}"/>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3" name="Footer Placeholder 2">
            <a:extLst>
              <a:ext uri="{FF2B5EF4-FFF2-40B4-BE49-F238E27FC236}">
                <a16:creationId xmlns:a16="http://schemas.microsoft.com/office/drawing/2014/main" id="{8A3E69E0-8E5F-29FE-0A2D-F13D6E7160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B4301-6036-DA10-FAB1-F7BE64DDD937}"/>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368393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D7BC-3E13-A055-D9A8-901B0C286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FAAC6B-1E7A-0B65-4873-92BE6CAD7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E1BF34-A6C7-E323-C19A-343D1EDB1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81CF44-9381-8B7D-9942-9524AA384CCB}"/>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6" name="Footer Placeholder 5">
            <a:extLst>
              <a:ext uri="{FF2B5EF4-FFF2-40B4-BE49-F238E27FC236}">
                <a16:creationId xmlns:a16="http://schemas.microsoft.com/office/drawing/2014/main" id="{B5198D9F-805F-70F0-4A92-6BE92E76A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12DCA-600B-A56D-29FD-B09CCD6FB266}"/>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185389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FFED-65DF-7E65-A9C7-B0C91CBCD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C8E66-F4AC-AE6C-E401-D0033ED3F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AE3E04-44E0-515B-2462-9C57B6A4A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CAB19-4F7E-F1E2-7496-87D45E2D01DD}"/>
              </a:ext>
            </a:extLst>
          </p:cNvPr>
          <p:cNvSpPr>
            <a:spLocks noGrp="1"/>
          </p:cNvSpPr>
          <p:nvPr>
            <p:ph type="dt" sz="half" idx="10"/>
          </p:nvPr>
        </p:nvSpPr>
        <p:spPr/>
        <p:txBody>
          <a:bodyPr/>
          <a:lstStyle/>
          <a:p>
            <a:fld id="{2A051EC1-E56A-4160-8BA7-7C47D3737C8E}" type="datetimeFigureOut">
              <a:rPr lang="en-US" smtClean="0"/>
              <a:t>6/7/2023</a:t>
            </a:fld>
            <a:endParaRPr lang="en-US"/>
          </a:p>
        </p:txBody>
      </p:sp>
      <p:sp>
        <p:nvSpPr>
          <p:cNvPr id="6" name="Footer Placeholder 5">
            <a:extLst>
              <a:ext uri="{FF2B5EF4-FFF2-40B4-BE49-F238E27FC236}">
                <a16:creationId xmlns:a16="http://schemas.microsoft.com/office/drawing/2014/main" id="{46383E1F-E771-9216-69CB-B7CD262D3F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1BBD9-416A-1FE8-9214-54DA75A16699}"/>
              </a:ext>
            </a:extLst>
          </p:cNvPr>
          <p:cNvSpPr>
            <a:spLocks noGrp="1"/>
          </p:cNvSpPr>
          <p:nvPr>
            <p:ph type="sldNum" sz="quarter" idx="12"/>
          </p:nvPr>
        </p:nvSpPr>
        <p:spPr/>
        <p:txBody>
          <a:bodyPr/>
          <a:lstStyle/>
          <a:p>
            <a:fld id="{377CB31A-B543-4935-AB0E-B5DA5143CE8A}" type="slidenum">
              <a:rPr lang="en-US" smtClean="0"/>
              <a:t>‹#›</a:t>
            </a:fld>
            <a:endParaRPr lang="en-US"/>
          </a:p>
        </p:txBody>
      </p:sp>
    </p:spTree>
    <p:extLst>
      <p:ext uri="{BB962C8B-B14F-4D97-AF65-F5344CB8AC3E}">
        <p14:creationId xmlns:p14="http://schemas.microsoft.com/office/powerpoint/2010/main" val="212978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F0790-7550-69F3-D45D-08808068B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B5D5D9-84A4-97BB-9BB8-2BBD48850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049DD-2085-B52F-D37A-D183B692D8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51EC1-E56A-4160-8BA7-7C47D3737C8E}" type="datetimeFigureOut">
              <a:rPr lang="en-US" smtClean="0"/>
              <a:t>6/7/2023</a:t>
            </a:fld>
            <a:endParaRPr lang="en-US"/>
          </a:p>
        </p:txBody>
      </p:sp>
      <p:sp>
        <p:nvSpPr>
          <p:cNvPr id="5" name="Footer Placeholder 4">
            <a:extLst>
              <a:ext uri="{FF2B5EF4-FFF2-40B4-BE49-F238E27FC236}">
                <a16:creationId xmlns:a16="http://schemas.microsoft.com/office/drawing/2014/main" id="{321B65E8-57D9-D9D6-AD0B-21E1B82B5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BFBD94-C5A5-E1FF-2F64-74A8D33C7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CB31A-B543-4935-AB0E-B5DA5143CE8A}" type="slidenum">
              <a:rPr lang="en-US" smtClean="0"/>
              <a:t>‹#›</a:t>
            </a:fld>
            <a:endParaRPr lang="en-US"/>
          </a:p>
        </p:txBody>
      </p:sp>
    </p:spTree>
    <p:extLst>
      <p:ext uri="{BB962C8B-B14F-4D97-AF65-F5344CB8AC3E}">
        <p14:creationId xmlns:p14="http://schemas.microsoft.com/office/powerpoint/2010/main" val="2226147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about:blank"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5021E-1519-4BF6-AACF-5A63A291C698}"/>
              </a:ext>
            </a:extLst>
          </p:cNvPr>
          <p:cNvSpPr>
            <a:spLocks noGrp="1"/>
          </p:cNvSpPr>
          <p:nvPr>
            <p:ph type="title"/>
          </p:nvPr>
        </p:nvSpPr>
        <p:spPr>
          <a:xfrm>
            <a:off x="838201" y="365125"/>
            <a:ext cx="5251316" cy="1807305"/>
          </a:xfrm>
        </p:spPr>
        <p:txBody>
          <a:bodyPr>
            <a:normAutofit/>
          </a:bodyPr>
          <a:lstStyle/>
          <a:p>
            <a:r>
              <a:rPr lang="en-US" b="1" dirty="0"/>
              <a:t>Smart Dumpster :</a:t>
            </a:r>
          </a:p>
        </p:txBody>
      </p:sp>
      <p:sp>
        <p:nvSpPr>
          <p:cNvPr id="3" name="Content Placeholder 2">
            <a:extLst>
              <a:ext uri="{FF2B5EF4-FFF2-40B4-BE49-F238E27FC236}">
                <a16:creationId xmlns:a16="http://schemas.microsoft.com/office/drawing/2014/main" id="{E43C906A-E940-45B7-8DE6-C8A65106357C}"/>
              </a:ext>
            </a:extLst>
          </p:cNvPr>
          <p:cNvSpPr>
            <a:spLocks noGrp="1"/>
          </p:cNvSpPr>
          <p:nvPr>
            <p:ph idx="1"/>
          </p:nvPr>
        </p:nvSpPr>
        <p:spPr>
          <a:xfrm>
            <a:off x="698503" y="1913572"/>
            <a:ext cx="5251315" cy="4159578"/>
          </a:xfrm>
        </p:spPr>
        <p:txBody>
          <a:bodyPr>
            <a:normAutofit lnSpcReduction="10000"/>
          </a:bodyPr>
          <a:lstStyle/>
          <a:p>
            <a:r>
              <a:rPr lang="en-US" sz="2000" dirty="0"/>
              <a:t>A smart city is a technologically modern urban area that uses different types of electronic methods and sensors to collect specific data and make it available on cloud. </a:t>
            </a:r>
          </a:p>
          <a:p>
            <a:r>
              <a:rPr lang="en-US" sz="2000" dirty="0"/>
              <a:t>Information gained from that data is used to manage assets, resources and services efficiently; in return, that data is used to improve operations across the city. It makes cities more Secure, Livable and Sustainable.</a:t>
            </a:r>
          </a:p>
          <a:p>
            <a:r>
              <a:rPr lang="en-US" sz="2000" dirty="0"/>
              <a:t>Sensors, IOT Devices, Cloud based solutions helps Communities to improve energy distribution, streamline trash collection, decrease traffic congestion, and improve air quality etc.</a:t>
            </a:r>
          </a:p>
        </p:txBody>
      </p:sp>
      <p:pic>
        <p:nvPicPr>
          <p:cNvPr id="12" name="Picture 4" descr="Women in matching clothes">
            <a:extLst>
              <a:ext uri="{FF2B5EF4-FFF2-40B4-BE49-F238E27FC236}">
                <a16:creationId xmlns:a16="http://schemas.microsoft.com/office/drawing/2014/main" id="{6D01CD08-D95F-8331-6D32-F4261A2D2A6E}"/>
              </a:ext>
            </a:extLst>
          </p:cNvPr>
          <p:cNvPicPr>
            <a:picLocks noChangeAspect="1"/>
          </p:cNvPicPr>
          <p:nvPr/>
        </p:nvPicPr>
        <p:blipFill rotWithShape="1">
          <a:blip r:embed="rId2"/>
          <a:srcRect l="24160" r="1389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41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7D916A5-797B-CA59-C166-D5BDB901A818}"/>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a:solidFill>
                  <a:schemeClr val="tx1"/>
                </a:solidFill>
                <a:latin typeface="+mj-lt"/>
                <a:ea typeface="+mj-ea"/>
                <a:cs typeface="+mj-cs"/>
              </a:rPr>
              <a:t>AWS Lambda</a:t>
            </a:r>
          </a:p>
        </p:txBody>
      </p:sp>
      <p:sp>
        <p:nvSpPr>
          <p:cNvPr id="2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388002-A5B6-9E82-1674-440B5ADCDA42}"/>
              </a:ext>
            </a:extLst>
          </p:cNvPr>
          <p:cNvSpPr txBox="1"/>
          <p:nvPr/>
        </p:nvSpPr>
        <p:spPr>
          <a:xfrm>
            <a:off x="4824983" y="251460"/>
            <a:ext cx="6894576" cy="3177540"/>
          </a:xfrm>
          <a:prstGeom prst="rect">
            <a:avLst/>
          </a:prstGeom>
        </p:spPr>
        <p:txBody>
          <a:bodyPr vert="horz" lIns="91440" tIns="45720" rIns="91440" bIns="45720" rtlCol="0" anchor="ctr">
            <a:normAutofit lnSpcReduction="10000"/>
          </a:bodyPr>
          <a:lstStyle/>
          <a:p>
            <a:pPr marL="285750" indent="-228600">
              <a:lnSpc>
                <a:spcPct val="90000"/>
              </a:lnSpc>
              <a:spcAft>
                <a:spcPts val="600"/>
              </a:spcAft>
              <a:buFont typeface="Arial" panose="020B0604020202020204" pitchFamily="34" charset="0"/>
              <a:buChar char="•"/>
            </a:pPr>
            <a:r>
              <a:rPr lang="en-US" sz="1600" b="1" dirty="0"/>
              <a:t>AWS Lambda </a:t>
            </a:r>
            <a:r>
              <a:rPr lang="en-US" sz="1600" dirty="0"/>
              <a:t>is a serverless, event-driven compute service that lets you run code for virtually any type of application or backend service without provisioning or managing servers. </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You can trigger Lambda from over 200 AWS services and software as a service (SaaS) applications and only pay for what you use.</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b="0" i="0" dirty="0">
                <a:effectLst/>
              </a:rPr>
              <a:t>AWS </a:t>
            </a:r>
            <a:r>
              <a:rPr lang="en-US" sz="1600" dirty="0"/>
              <a:t>Lambda automatically runs code in response to multiple events, such as HTTP requests via </a:t>
            </a:r>
            <a:r>
              <a:rPr lang="en-US" sz="1600" b="1" dirty="0"/>
              <a:t>Amazon API Gateway</a:t>
            </a:r>
            <a:r>
              <a:rPr lang="en-US" sz="1600" dirty="0"/>
              <a:t>.</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b="1" dirty="0"/>
              <a:t>Amazon Dy</a:t>
            </a:r>
            <a:r>
              <a:rPr lang="en-US" sz="1600" dirty="0"/>
              <a:t>namoDB is a key-value NoSQL database that is used to store real-time sensor data.</a:t>
            </a:r>
          </a:p>
        </p:txBody>
      </p:sp>
      <p:pic>
        <p:nvPicPr>
          <p:cNvPr id="9" name="Picture 8">
            <a:extLst>
              <a:ext uri="{FF2B5EF4-FFF2-40B4-BE49-F238E27FC236}">
                <a16:creationId xmlns:a16="http://schemas.microsoft.com/office/drawing/2014/main" id="{2E83A670-3DE2-751C-0A72-4230644F5C3B}"/>
              </a:ext>
            </a:extLst>
          </p:cNvPr>
          <p:cNvPicPr>
            <a:picLocks noChangeAspect="1"/>
          </p:cNvPicPr>
          <p:nvPr/>
        </p:nvPicPr>
        <p:blipFill>
          <a:blip r:embed="rId2"/>
          <a:stretch>
            <a:fillRect/>
          </a:stretch>
        </p:blipFill>
        <p:spPr>
          <a:xfrm>
            <a:off x="1325731" y="3340586"/>
            <a:ext cx="8993948" cy="3102910"/>
          </a:xfrm>
          <a:prstGeom prst="rect">
            <a:avLst/>
          </a:prstGeom>
        </p:spPr>
      </p:pic>
    </p:spTree>
    <p:extLst>
      <p:ext uri="{BB962C8B-B14F-4D97-AF65-F5344CB8AC3E}">
        <p14:creationId xmlns:p14="http://schemas.microsoft.com/office/powerpoint/2010/main" val="306113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5021E-1519-4BF6-AACF-5A63A291C698}"/>
              </a:ext>
            </a:extLst>
          </p:cNvPr>
          <p:cNvSpPr>
            <a:spLocks noGrp="1"/>
          </p:cNvSpPr>
          <p:nvPr>
            <p:ph type="title"/>
          </p:nvPr>
        </p:nvSpPr>
        <p:spPr>
          <a:xfrm>
            <a:off x="6513788" y="365125"/>
            <a:ext cx="4840010" cy="1807305"/>
          </a:xfrm>
        </p:spPr>
        <p:txBody>
          <a:bodyPr>
            <a:normAutofit/>
          </a:bodyPr>
          <a:lstStyle/>
          <a:p>
            <a:r>
              <a:rPr lang="en-US" b="1"/>
              <a:t>Problem Statement : </a:t>
            </a:r>
            <a:endParaRPr lang="en-US" b="1" dirty="0"/>
          </a:p>
        </p:txBody>
      </p:sp>
      <p:pic>
        <p:nvPicPr>
          <p:cNvPr id="14" name="Picture 4" descr="Throwing empty plastic bottle into the rubbish">
            <a:extLst>
              <a:ext uri="{FF2B5EF4-FFF2-40B4-BE49-F238E27FC236}">
                <a16:creationId xmlns:a16="http://schemas.microsoft.com/office/drawing/2014/main" id="{8D1C4690-05F0-8238-9B63-EC943CBD4438}"/>
              </a:ext>
            </a:extLst>
          </p:cNvPr>
          <p:cNvPicPr>
            <a:picLocks noChangeAspect="1"/>
          </p:cNvPicPr>
          <p:nvPr/>
        </p:nvPicPr>
        <p:blipFill rotWithShape="1">
          <a:blip r:embed="rId2"/>
          <a:srcRect l="15328" r="2513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5" name="Content Placeholder 2">
            <a:extLst>
              <a:ext uri="{FF2B5EF4-FFF2-40B4-BE49-F238E27FC236}">
                <a16:creationId xmlns:a16="http://schemas.microsoft.com/office/drawing/2014/main" id="{E43C906A-E940-45B7-8DE6-C8A65106357C}"/>
              </a:ext>
            </a:extLst>
          </p:cNvPr>
          <p:cNvSpPr>
            <a:spLocks noGrp="1"/>
          </p:cNvSpPr>
          <p:nvPr>
            <p:ph idx="1"/>
          </p:nvPr>
        </p:nvSpPr>
        <p:spPr>
          <a:xfrm>
            <a:off x="6513788" y="2008682"/>
            <a:ext cx="4840010" cy="4631961"/>
          </a:xfrm>
        </p:spPr>
        <p:txBody>
          <a:bodyPr>
            <a:normAutofit lnSpcReduction="10000"/>
          </a:bodyPr>
          <a:lstStyle/>
          <a:p>
            <a:r>
              <a:rPr lang="en-US" sz="1800" dirty="0"/>
              <a:t>In cities/ Smart Cities, trash is collected on a regular basis by community wise dedicated trash collector companies or service providers. Usually, they follow a routine to collect trash.</a:t>
            </a:r>
          </a:p>
          <a:p>
            <a:r>
              <a:rPr lang="en-US" sz="1800" dirty="0"/>
              <a:t>Let's consider a county that has 100 communities and around 1000 dumpsters. Trash is collected every other day and had to travel a total of 1000 miles to collect it and dump it in the dump yard. </a:t>
            </a:r>
          </a:p>
          <a:p>
            <a:r>
              <a:rPr lang="en-US" sz="1800" dirty="0"/>
              <a:t>This costs around 3000$ every other day and around 45,500$ monthly only for the Gas. Operational costs such as vehicle maintenance, and labor changes will make it a huge amount for a small county. </a:t>
            </a:r>
          </a:p>
          <a:p>
            <a:r>
              <a:rPr lang="en-US" sz="1800" dirty="0"/>
              <a:t>If the dumpster is empty then this travel will be a waste for the trash collector and if it’s too full for so many days, it causes a huge inconvenience for the residents. </a:t>
            </a:r>
          </a:p>
        </p:txBody>
      </p:sp>
    </p:spTree>
    <p:extLst>
      <p:ext uri="{BB962C8B-B14F-4D97-AF65-F5344CB8AC3E}">
        <p14:creationId xmlns:p14="http://schemas.microsoft.com/office/powerpoint/2010/main" val="4805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5021E-1519-4BF6-AACF-5A63A291C698}"/>
              </a:ext>
            </a:extLst>
          </p:cNvPr>
          <p:cNvSpPr>
            <a:spLocks noGrp="1"/>
          </p:cNvSpPr>
          <p:nvPr>
            <p:ph type="title"/>
          </p:nvPr>
        </p:nvSpPr>
        <p:spPr>
          <a:xfrm>
            <a:off x="4553734" y="0"/>
            <a:ext cx="6798541" cy="1675623"/>
          </a:xfrm>
        </p:spPr>
        <p:txBody>
          <a:bodyPr anchor="b">
            <a:normAutofit/>
          </a:bodyPr>
          <a:lstStyle/>
          <a:p>
            <a:r>
              <a:rPr lang="en-US" sz="4000" b="1" dirty="0"/>
              <a:t>Problem Resolution : </a:t>
            </a:r>
          </a:p>
        </p:txBody>
      </p:sp>
      <p:pic>
        <p:nvPicPr>
          <p:cNvPr id="5" name="Picture 4" descr="Light bulb on yellow background with sketched light beams and cord">
            <a:extLst>
              <a:ext uri="{FF2B5EF4-FFF2-40B4-BE49-F238E27FC236}">
                <a16:creationId xmlns:a16="http://schemas.microsoft.com/office/drawing/2014/main" id="{3614D32A-2C69-030D-6974-031818B456D4}"/>
              </a:ext>
            </a:extLst>
          </p:cNvPr>
          <p:cNvPicPr>
            <a:picLocks noChangeAspect="1"/>
          </p:cNvPicPr>
          <p:nvPr/>
        </p:nvPicPr>
        <p:blipFill rotWithShape="1">
          <a:blip r:embed="rId2"/>
          <a:srcRect l="53313" r="905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E43C906A-E940-45B7-8DE6-C8A65106357C}"/>
              </a:ext>
            </a:extLst>
          </p:cNvPr>
          <p:cNvSpPr>
            <a:spLocks noGrp="1"/>
          </p:cNvSpPr>
          <p:nvPr>
            <p:ph idx="1"/>
          </p:nvPr>
        </p:nvSpPr>
        <p:spPr>
          <a:xfrm>
            <a:off x="4553734" y="1933732"/>
            <a:ext cx="6798539" cy="4181316"/>
          </a:xfrm>
        </p:spPr>
        <p:txBody>
          <a:bodyPr>
            <a:normAutofit/>
          </a:bodyPr>
          <a:lstStyle/>
          <a:p>
            <a:r>
              <a:rPr lang="en-US" sz="1800" dirty="0"/>
              <a:t>To avoid all this mess, a simple solution will be to monitor the dumpster data, provide that information to the trash collectors and keep our communities clean.</a:t>
            </a:r>
          </a:p>
          <a:p>
            <a:r>
              <a:rPr lang="en-US" sz="1800" dirty="0"/>
              <a:t>But with the help of </a:t>
            </a:r>
            <a:r>
              <a:rPr lang="en-US" sz="1800" b="1" dirty="0"/>
              <a:t>Sensors, IoT devices, cloud services, AI, and blockchain technology</a:t>
            </a:r>
            <a:r>
              <a:rPr lang="en-US" sz="1800" dirty="0"/>
              <a:t>, we can make convert this simple solution into a revolutionary, transparent, and efficient solution. </a:t>
            </a:r>
          </a:p>
          <a:p>
            <a:r>
              <a:rPr lang="en-US" sz="1800" dirty="0"/>
              <a:t>This can be achieved through our project “</a:t>
            </a:r>
            <a:r>
              <a:rPr lang="en-US" sz="1800" b="1" dirty="0"/>
              <a:t>Smart Dumpster</a:t>
            </a:r>
            <a:r>
              <a:rPr lang="en-US" sz="1800" dirty="0"/>
              <a:t>”. </a:t>
            </a:r>
          </a:p>
          <a:p>
            <a:r>
              <a:rPr lang="en-US" sz="1800" dirty="0"/>
              <a:t>To achieve this, we have divided our projects into 4 parts. </a:t>
            </a:r>
            <a:r>
              <a:rPr lang="en-US" sz="1800" b="1" dirty="0"/>
              <a:t>Smart Dumpster with sensors and IoT devices, Serverless and secure cloud services </a:t>
            </a:r>
            <a:r>
              <a:rPr lang="en-US" sz="1800" dirty="0"/>
              <a:t>to collect dumpster data</a:t>
            </a:r>
            <a:r>
              <a:rPr lang="en-US" sz="1800" b="1" dirty="0"/>
              <a:t>, </a:t>
            </a:r>
            <a:r>
              <a:rPr lang="en-US" sz="1800" b="1" dirty="0" err="1"/>
              <a:t>Chainlink</a:t>
            </a:r>
            <a:r>
              <a:rPr lang="en-US" sz="1800" b="1" dirty="0"/>
              <a:t> functions </a:t>
            </a:r>
            <a:r>
              <a:rPr lang="en-US" sz="1800" dirty="0"/>
              <a:t>to collect Any API data and provide it to the </a:t>
            </a:r>
            <a:r>
              <a:rPr lang="en-US" sz="1800" b="1" dirty="0"/>
              <a:t>decentralized oracle network </a:t>
            </a:r>
            <a:r>
              <a:rPr lang="en-US" sz="1800" dirty="0"/>
              <a:t>and Finally send this data on the </a:t>
            </a:r>
            <a:r>
              <a:rPr lang="en-US" sz="1800" b="1" dirty="0"/>
              <a:t>blockchain </a:t>
            </a:r>
            <a:r>
              <a:rPr lang="en-US" sz="1800" dirty="0"/>
              <a:t>and make it </a:t>
            </a:r>
            <a:r>
              <a:rPr lang="en-US" sz="1800" b="1" dirty="0"/>
              <a:t>transparent </a:t>
            </a:r>
            <a:r>
              <a:rPr lang="en-US" sz="1800" dirty="0"/>
              <a:t>so that various companies can bid for the trash collection.</a:t>
            </a:r>
          </a:p>
          <a:p>
            <a:pPr marL="0" indent="0">
              <a:buNone/>
            </a:pPr>
            <a:endParaRPr lang="en-US" sz="1800" dirty="0"/>
          </a:p>
        </p:txBody>
      </p:sp>
    </p:spTree>
    <p:extLst>
      <p:ext uri="{BB962C8B-B14F-4D97-AF65-F5344CB8AC3E}">
        <p14:creationId xmlns:p14="http://schemas.microsoft.com/office/powerpoint/2010/main" val="257292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021E-1519-4BF6-AACF-5A63A291C698}"/>
              </a:ext>
            </a:extLst>
          </p:cNvPr>
          <p:cNvSpPr>
            <a:spLocks noGrp="1"/>
          </p:cNvSpPr>
          <p:nvPr>
            <p:ph type="title"/>
          </p:nvPr>
        </p:nvSpPr>
        <p:spPr>
          <a:xfrm>
            <a:off x="4553732" y="113749"/>
            <a:ext cx="6798541" cy="1675623"/>
          </a:xfrm>
        </p:spPr>
        <p:txBody>
          <a:bodyPr anchor="b">
            <a:normAutofit/>
          </a:bodyPr>
          <a:lstStyle/>
          <a:p>
            <a:r>
              <a:rPr lang="en-US" sz="4000" b="1"/>
              <a:t>Problem Resolution </a:t>
            </a:r>
            <a:r>
              <a:rPr lang="en-US" sz="2400" b="1"/>
              <a:t>contd..</a:t>
            </a:r>
            <a:endParaRPr lang="en-US" sz="4000" b="1" dirty="0"/>
          </a:p>
        </p:txBody>
      </p:sp>
      <p:pic>
        <p:nvPicPr>
          <p:cNvPr id="5" name="Picture 4" descr="Light bulb on yellow background with sketched light beams and cord">
            <a:extLst>
              <a:ext uri="{FF2B5EF4-FFF2-40B4-BE49-F238E27FC236}">
                <a16:creationId xmlns:a16="http://schemas.microsoft.com/office/drawing/2014/main" id="{3614D32A-2C69-030D-6974-031818B456D4}"/>
              </a:ext>
            </a:extLst>
          </p:cNvPr>
          <p:cNvPicPr>
            <a:picLocks noChangeAspect="1"/>
          </p:cNvPicPr>
          <p:nvPr/>
        </p:nvPicPr>
        <p:blipFill rotWithShape="1">
          <a:blip r:embed="rId2"/>
          <a:srcRect l="53313" r="905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E43C906A-E940-45B7-8DE6-C8A65106357C}"/>
              </a:ext>
            </a:extLst>
          </p:cNvPr>
          <p:cNvSpPr>
            <a:spLocks noGrp="1"/>
          </p:cNvSpPr>
          <p:nvPr>
            <p:ph idx="1"/>
          </p:nvPr>
        </p:nvSpPr>
        <p:spPr>
          <a:xfrm>
            <a:off x="4596235" y="2088792"/>
            <a:ext cx="6798539" cy="4325675"/>
          </a:xfrm>
        </p:spPr>
        <p:txBody>
          <a:bodyPr>
            <a:normAutofit fontScale="92500" lnSpcReduction="10000"/>
          </a:bodyPr>
          <a:lstStyle/>
          <a:p>
            <a:r>
              <a:rPr lang="en-US" sz="1800" dirty="0"/>
              <a:t>By this Solution, IOT sensors will provide accurate dumpster data, so if the dumpster is empty, the collector can cancel that trip, Which will save gas and labor costs.</a:t>
            </a:r>
          </a:p>
          <a:p>
            <a:r>
              <a:rPr lang="en-US" sz="1800" dirty="0"/>
              <a:t>IOT sensors will also provide real-time data so if the dumpster is full, the collector will be able to travel immediately, keeping our communities clean and avoiding inconvenience to the residents.  </a:t>
            </a:r>
          </a:p>
          <a:p>
            <a:r>
              <a:rPr lang="en-US" sz="1800" dirty="0"/>
              <a:t>Once dumpster status is available, city councils will be able to conduct online-transparent bidding so that various trash collector companies will have equal opportunities to participate. </a:t>
            </a:r>
          </a:p>
          <a:p>
            <a:r>
              <a:rPr lang="en-US" sz="1800" dirty="0"/>
              <a:t>Bidding winner trash collector will now have all the data available. He will be able to see the Locations of the full dumpsters, we can provide an optimum travel route to collect the trash which will save the gas fees and time. </a:t>
            </a:r>
          </a:p>
          <a:p>
            <a:r>
              <a:rPr lang="en-US" sz="1800" dirty="0"/>
              <a:t>Once the collected trash is reached to dump yard, the city council will have the data of the total trash collected and be able to conduct further bidding to the recycling companies. So councils will be able to make money while collecting trash as well as by recycling. With</a:t>
            </a:r>
          </a:p>
        </p:txBody>
      </p:sp>
    </p:spTree>
    <p:extLst>
      <p:ext uri="{BB962C8B-B14F-4D97-AF65-F5344CB8AC3E}">
        <p14:creationId xmlns:p14="http://schemas.microsoft.com/office/powerpoint/2010/main" val="96659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5021E-1519-4BF6-AACF-5A63A291C698}"/>
              </a:ext>
            </a:extLst>
          </p:cNvPr>
          <p:cNvSpPr>
            <a:spLocks noGrp="1"/>
          </p:cNvSpPr>
          <p:nvPr>
            <p:ph type="title"/>
          </p:nvPr>
        </p:nvSpPr>
        <p:spPr>
          <a:xfrm>
            <a:off x="6732755" y="224852"/>
            <a:ext cx="4840010" cy="1427408"/>
          </a:xfrm>
        </p:spPr>
        <p:txBody>
          <a:bodyPr>
            <a:normAutofit/>
          </a:bodyPr>
          <a:lstStyle/>
          <a:p>
            <a:r>
              <a:rPr lang="en-US" b="1" dirty="0"/>
              <a:t>Technologies Used </a:t>
            </a:r>
          </a:p>
        </p:txBody>
      </p:sp>
      <p:pic>
        <p:nvPicPr>
          <p:cNvPr id="5" name="Picture 4" descr="CPU with binary numbers and blueprint">
            <a:extLst>
              <a:ext uri="{FF2B5EF4-FFF2-40B4-BE49-F238E27FC236}">
                <a16:creationId xmlns:a16="http://schemas.microsoft.com/office/drawing/2014/main" id="{70DF147C-AA3C-A99A-9F6A-8EC964EC3249}"/>
              </a:ext>
            </a:extLst>
          </p:cNvPr>
          <p:cNvPicPr>
            <a:picLocks noChangeAspect="1"/>
          </p:cNvPicPr>
          <p:nvPr/>
        </p:nvPicPr>
        <p:blipFill rotWithShape="1">
          <a:blip r:embed="rId2"/>
          <a:srcRect l="27385" r="2244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43C906A-E940-45B7-8DE6-C8A65106357C}"/>
              </a:ext>
            </a:extLst>
          </p:cNvPr>
          <p:cNvSpPr>
            <a:spLocks noGrp="1"/>
          </p:cNvSpPr>
          <p:nvPr>
            <p:ph idx="1"/>
          </p:nvPr>
        </p:nvSpPr>
        <p:spPr>
          <a:xfrm>
            <a:off x="6513787" y="1652260"/>
            <a:ext cx="5463353" cy="4748540"/>
          </a:xfrm>
        </p:spPr>
        <p:txBody>
          <a:bodyPr>
            <a:normAutofit/>
          </a:bodyPr>
          <a:lstStyle/>
          <a:p>
            <a:r>
              <a:rPr lang="en-US" sz="1600" dirty="0"/>
              <a:t>IOT devices will have internet connectivity, either by </a:t>
            </a:r>
            <a:r>
              <a:rPr lang="en-US" sz="1600" b="1" dirty="0" err="1"/>
              <a:t>WiFi</a:t>
            </a:r>
            <a:r>
              <a:rPr lang="en-US" sz="1600" dirty="0"/>
              <a:t> (ESP32), </a:t>
            </a:r>
            <a:r>
              <a:rPr lang="en-US" sz="1600" b="1" dirty="0"/>
              <a:t>Amazon </a:t>
            </a:r>
            <a:r>
              <a:rPr lang="en-US" sz="1600" b="1" dirty="0" err="1"/>
              <a:t>SideWalk</a:t>
            </a:r>
            <a:r>
              <a:rPr lang="en-US" sz="1600" dirty="0"/>
              <a:t> – LORA (</a:t>
            </a:r>
            <a:r>
              <a:rPr lang="en-US" sz="1600" dirty="0" err="1"/>
              <a:t>Semtech</a:t>
            </a:r>
            <a:r>
              <a:rPr lang="en-US" sz="1600" dirty="0"/>
              <a:t>/ </a:t>
            </a:r>
            <a:r>
              <a:rPr lang="en-US" sz="1600" dirty="0" err="1"/>
              <a:t>quectel</a:t>
            </a:r>
            <a:r>
              <a:rPr lang="en-US" sz="1600" dirty="0"/>
              <a:t> modules) or </a:t>
            </a:r>
            <a:r>
              <a:rPr lang="en-US" sz="1600" b="1" dirty="0" err="1"/>
              <a:t>NbIot</a:t>
            </a:r>
            <a:r>
              <a:rPr lang="en-US" sz="1600" b="1" dirty="0"/>
              <a:t> devices </a:t>
            </a:r>
            <a:r>
              <a:rPr lang="en-US" sz="1600" dirty="0"/>
              <a:t>(</a:t>
            </a:r>
            <a:r>
              <a:rPr lang="en-US" sz="1600" dirty="0" err="1"/>
              <a:t>Tmobile</a:t>
            </a:r>
            <a:r>
              <a:rPr lang="en-US" sz="1600" dirty="0"/>
              <a:t> Dev Kit or Nordic NRF91). </a:t>
            </a:r>
          </a:p>
          <a:p>
            <a:r>
              <a:rPr lang="en-US" sz="1600" dirty="0"/>
              <a:t>It will be equipped with various sensors. </a:t>
            </a:r>
            <a:r>
              <a:rPr lang="en-US" sz="1600" b="1" dirty="0"/>
              <a:t>Camera, Infrared and ultrasonic sensors </a:t>
            </a:r>
            <a:r>
              <a:rPr lang="en-US" sz="1600" dirty="0"/>
              <a:t>will be used to calculate dumpster status (Full/Empty). </a:t>
            </a:r>
            <a:r>
              <a:rPr lang="en-US" sz="1600" b="1" dirty="0"/>
              <a:t>Temperature sensors </a:t>
            </a:r>
            <a:r>
              <a:rPr lang="en-US" sz="1600" dirty="0"/>
              <a:t>can be used to measure temperature so that if any inflammable material catches fire, the IOT device will be able to inform immediately that corrective actions can be taken. This makes it very </a:t>
            </a:r>
            <a:r>
              <a:rPr lang="en-US" sz="1600" b="1" dirty="0"/>
              <a:t>Secure</a:t>
            </a:r>
            <a:r>
              <a:rPr lang="en-US" sz="1600" dirty="0"/>
              <a:t> for residents. </a:t>
            </a:r>
          </a:p>
          <a:p>
            <a:r>
              <a:rPr lang="en-US" sz="1600" dirty="0"/>
              <a:t>Once Data is available, the IOT device will send HTTP Post command to the Amazon AWS cloud service. On cloud service, we have API gateway to provide HTTP Get and HTTP POST API. These APIs will be connected to Amazon Lambda which will be running a serverless computing service. It will save or retrieve data from Amazon DynamoDB.</a:t>
            </a:r>
          </a:p>
          <a:p>
            <a:r>
              <a:rPr lang="en-US" sz="1600" dirty="0"/>
              <a:t>Interface between AWS services and IOT data will be </a:t>
            </a:r>
            <a:r>
              <a:rPr lang="en-US" sz="1600" b="1" dirty="0"/>
              <a:t>HTTP POST</a:t>
            </a:r>
            <a:r>
              <a:rPr lang="en-US" sz="1600" dirty="0"/>
              <a:t>.</a:t>
            </a:r>
          </a:p>
        </p:txBody>
      </p:sp>
    </p:spTree>
    <p:extLst>
      <p:ext uri="{BB962C8B-B14F-4D97-AF65-F5344CB8AC3E}">
        <p14:creationId xmlns:p14="http://schemas.microsoft.com/office/powerpoint/2010/main" val="171182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021E-1519-4BF6-AACF-5A63A291C698}"/>
              </a:ext>
            </a:extLst>
          </p:cNvPr>
          <p:cNvSpPr>
            <a:spLocks noGrp="1"/>
          </p:cNvSpPr>
          <p:nvPr>
            <p:ph type="title"/>
          </p:nvPr>
        </p:nvSpPr>
        <p:spPr>
          <a:xfrm>
            <a:off x="6732755" y="224852"/>
            <a:ext cx="4840010" cy="1427408"/>
          </a:xfrm>
        </p:spPr>
        <p:txBody>
          <a:bodyPr>
            <a:normAutofit/>
          </a:bodyPr>
          <a:lstStyle/>
          <a:p>
            <a:r>
              <a:rPr lang="en-US" b="1" dirty="0"/>
              <a:t>Technologies Used contd..</a:t>
            </a:r>
          </a:p>
        </p:txBody>
      </p:sp>
      <p:pic>
        <p:nvPicPr>
          <p:cNvPr id="5" name="Picture 4" descr="CPU with binary numbers and blueprint">
            <a:extLst>
              <a:ext uri="{FF2B5EF4-FFF2-40B4-BE49-F238E27FC236}">
                <a16:creationId xmlns:a16="http://schemas.microsoft.com/office/drawing/2014/main" id="{70DF147C-AA3C-A99A-9F6A-8EC964EC3249}"/>
              </a:ext>
            </a:extLst>
          </p:cNvPr>
          <p:cNvPicPr>
            <a:picLocks noChangeAspect="1"/>
          </p:cNvPicPr>
          <p:nvPr/>
        </p:nvPicPr>
        <p:blipFill rotWithShape="1">
          <a:blip r:embed="rId2"/>
          <a:srcRect l="27385" r="2244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43C906A-E940-45B7-8DE6-C8A65106357C}"/>
              </a:ext>
            </a:extLst>
          </p:cNvPr>
          <p:cNvSpPr>
            <a:spLocks noGrp="1"/>
          </p:cNvSpPr>
          <p:nvPr>
            <p:ph idx="1"/>
          </p:nvPr>
        </p:nvSpPr>
        <p:spPr>
          <a:xfrm>
            <a:off x="6513787" y="1652260"/>
            <a:ext cx="5463353" cy="4748540"/>
          </a:xfrm>
        </p:spPr>
        <p:txBody>
          <a:bodyPr>
            <a:normAutofit/>
          </a:bodyPr>
          <a:lstStyle/>
          <a:p>
            <a:r>
              <a:rPr lang="en-US" sz="2000" dirty="0"/>
              <a:t>Once Data is available on </a:t>
            </a:r>
            <a:r>
              <a:rPr lang="en-US" sz="2000" b="1" dirty="0"/>
              <a:t>AWS</a:t>
            </a:r>
            <a:r>
              <a:rPr lang="en-US" sz="2000" dirty="0"/>
              <a:t> cloud services, we will be using </a:t>
            </a:r>
            <a:r>
              <a:rPr lang="en-US" sz="2000" dirty="0" err="1"/>
              <a:t>Chainlink</a:t>
            </a:r>
            <a:r>
              <a:rPr lang="en-US" sz="2000" dirty="0"/>
              <a:t> functions to send this data to </a:t>
            </a:r>
            <a:r>
              <a:rPr lang="en-US" sz="2000" b="1" dirty="0"/>
              <a:t>Decentralized Oracle Network (DON).</a:t>
            </a:r>
            <a:r>
              <a:rPr lang="en-US" sz="2000" dirty="0"/>
              <a:t> Using </a:t>
            </a:r>
            <a:r>
              <a:rPr lang="en-US" sz="2000" dirty="0" err="1"/>
              <a:t>ChainLink</a:t>
            </a:r>
            <a:r>
              <a:rPr lang="en-US" sz="2000" dirty="0"/>
              <a:t> Functions Hardhat Starter Kit, we will be sending </a:t>
            </a:r>
            <a:r>
              <a:rPr lang="en-US" sz="2000" b="1" dirty="0"/>
              <a:t>HTTP GET</a:t>
            </a:r>
            <a:r>
              <a:rPr lang="en-US" sz="2000" dirty="0"/>
              <a:t> requests to AWS. Retrieved AWS data will be sent on Oracle networks and eventually on the Blockchain.</a:t>
            </a:r>
          </a:p>
        </p:txBody>
      </p:sp>
    </p:spTree>
    <p:extLst>
      <p:ext uri="{BB962C8B-B14F-4D97-AF65-F5344CB8AC3E}">
        <p14:creationId xmlns:p14="http://schemas.microsoft.com/office/powerpoint/2010/main" val="17962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16" name="TextBox 15">
            <a:extLst>
              <a:ext uri="{FF2B5EF4-FFF2-40B4-BE49-F238E27FC236}">
                <a16:creationId xmlns:a16="http://schemas.microsoft.com/office/drawing/2014/main" id="{E7D916A5-797B-CA59-C166-D5BDB901A818}"/>
              </a:ext>
            </a:extLst>
          </p:cNvPr>
          <p:cNvSpPr txBox="1"/>
          <p:nvPr/>
        </p:nvSpPr>
        <p:spPr>
          <a:xfrm>
            <a:off x="838200" y="365125"/>
            <a:ext cx="10515600" cy="9302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Technologies: Architecture</a:t>
            </a:r>
          </a:p>
        </p:txBody>
      </p:sp>
      <p:pic>
        <p:nvPicPr>
          <p:cNvPr id="7" name="Picture 6">
            <a:extLst>
              <a:ext uri="{FF2B5EF4-FFF2-40B4-BE49-F238E27FC236}">
                <a16:creationId xmlns:a16="http://schemas.microsoft.com/office/drawing/2014/main" id="{26636A0B-8203-4472-F537-CE134B2C2D86}"/>
              </a:ext>
            </a:extLst>
          </p:cNvPr>
          <p:cNvPicPr>
            <a:picLocks noChangeAspect="1"/>
          </p:cNvPicPr>
          <p:nvPr/>
        </p:nvPicPr>
        <p:blipFill>
          <a:blip r:embed="rId2"/>
          <a:stretch>
            <a:fillRect/>
          </a:stretch>
        </p:blipFill>
        <p:spPr>
          <a:xfrm>
            <a:off x="5435307" y="3518386"/>
            <a:ext cx="5992298" cy="3265095"/>
          </a:xfrm>
          <a:prstGeom prst="rect">
            <a:avLst/>
          </a:prstGeom>
        </p:spPr>
      </p:pic>
      <p:pic>
        <p:nvPicPr>
          <p:cNvPr id="9" name="Picture 8">
            <a:extLst>
              <a:ext uri="{FF2B5EF4-FFF2-40B4-BE49-F238E27FC236}">
                <a16:creationId xmlns:a16="http://schemas.microsoft.com/office/drawing/2014/main" id="{2E83A670-3DE2-751C-0A72-4230644F5C3B}"/>
              </a:ext>
            </a:extLst>
          </p:cNvPr>
          <p:cNvPicPr>
            <a:picLocks noChangeAspect="1"/>
          </p:cNvPicPr>
          <p:nvPr/>
        </p:nvPicPr>
        <p:blipFill>
          <a:blip r:embed="rId3"/>
          <a:stretch>
            <a:fillRect/>
          </a:stretch>
        </p:blipFill>
        <p:spPr>
          <a:xfrm>
            <a:off x="3936387" y="1440847"/>
            <a:ext cx="5603524" cy="1929634"/>
          </a:xfrm>
          <a:prstGeom prst="rect">
            <a:avLst/>
          </a:prstGeom>
        </p:spPr>
      </p:pic>
      <p:pic>
        <p:nvPicPr>
          <p:cNvPr id="11" name="Picture 10" descr="A close-up of a circuit board&#10;&#10;Description automatically generated with medium confidence">
            <a:extLst>
              <a:ext uri="{FF2B5EF4-FFF2-40B4-BE49-F238E27FC236}">
                <a16:creationId xmlns:a16="http://schemas.microsoft.com/office/drawing/2014/main" id="{5336D6BA-5610-36B9-54C5-DD024C23D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0526" y="4944927"/>
            <a:ext cx="2111047" cy="1187670"/>
          </a:xfrm>
          <a:prstGeom prst="rect">
            <a:avLst/>
          </a:prstGeom>
        </p:spPr>
      </p:pic>
      <p:sp>
        <p:nvSpPr>
          <p:cNvPr id="12" name="TextBox 11">
            <a:extLst>
              <a:ext uri="{FF2B5EF4-FFF2-40B4-BE49-F238E27FC236}">
                <a16:creationId xmlns:a16="http://schemas.microsoft.com/office/drawing/2014/main" id="{654C31E5-D570-2485-AD1D-08681BF8E612}"/>
              </a:ext>
            </a:extLst>
          </p:cNvPr>
          <p:cNvSpPr txBox="1"/>
          <p:nvPr/>
        </p:nvSpPr>
        <p:spPr>
          <a:xfrm>
            <a:off x="2886110" y="5923760"/>
            <a:ext cx="1050277" cy="277897"/>
          </a:xfrm>
          <a:prstGeom prst="rect">
            <a:avLst/>
          </a:prstGeom>
          <a:noFill/>
        </p:spPr>
        <p:txBody>
          <a:bodyPr wrap="square" rtlCol="0">
            <a:spAutoFit/>
          </a:bodyPr>
          <a:lstStyle/>
          <a:p>
            <a:pPr defTabSz="612648">
              <a:spcAft>
                <a:spcPts val="600"/>
              </a:spcAft>
            </a:pPr>
            <a:r>
              <a:rPr lang="en-US" sz="1206" kern="1200">
                <a:solidFill>
                  <a:schemeClr val="tx1"/>
                </a:solidFill>
                <a:latin typeface="+mn-lt"/>
                <a:ea typeface="+mn-ea"/>
                <a:cs typeface="+mn-cs"/>
              </a:rPr>
              <a:t>IoT Device</a:t>
            </a:r>
            <a:endParaRPr lang="en-US"/>
          </a:p>
        </p:txBody>
      </p:sp>
      <p:sp>
        <p:nvSpPr>
          <p:cNvPr id="14" name="TextBox 13">
            <a:extLst>
              <a:ext uri="{FF2B5EF4-FFF2-40B4-BE49-F238E27FC236}">
                <a16:creationId xmlns:a16="http://schemas.microsoft.com/office/drawing/2014/main" id="{86D2816E-58BB-DC6C-2DF8-A7B874D9DE68}"/>
              </a:ext>
            </a:extLst>
          </p:cNvPr>
          <p:cNvSpPr txBox="1"/>
          <p:nvPr/>
        </p:nvSpPr>
        <p:spPr>
          <a:xfrm>
            <a:off x="2617480" y="3698047"/>
            <a:ext cx="1103040" cy="277897"/>
          </a:xfrm>
          <a:prstGeom prst="rect">
            <a:avLst/>
          </a:prstGeom>
          <a:noFill/>
        </p:spPr>
        <p:txBody>
          <a:bodyPr wrap="square" rtlCol="0">
            <a:spAutoFit/>
          </a:bodyPr>
          <a:lstStyle/>
          <a:p>
            <a:pPr defTabSz="612648">
              <a:spcAft>
                <a:spcPts val="600"/>
              </a:spcAft>
            </a:pPr>
            <a:r>
              <a:rPr lang="en-US" sz="1206" kern="1200" dirty="0">
                <a:solidFill>
                  <a:schemeClr val="tx1"/>
                </a:solidFill>
                <a:latin typeface="+mn-lt"/>
                <a:ea typeface="+mn-ea"/>
                <a:cs typeface="+mn-cs"/>
              </a:rPr>
              <a:t>HTTP POST</a:t>
            </a:r>
            <a:endParaRPr lang="en-US" dirty="0"/>
          </a:p>
        </p:txBody>
      </p:sp>
      <p:cxnSp>
        <p:nvCxnSpPr>
          <p:cNvPr id="20" name="Connector: Elbow 19">
            <a:extLst>
              <a:ext uri="{FF2B5EF4-FFF2-40B4-BE49-F238E27FC236}">
                <a16:creationId xmlns:a16="http://schemas.microsoft.com/office/drawing/2014/main" id="{08948EFA-2DB0-0919-6D9B-E71410D68C58}"/>
              </a:ext>
            </a:extLst>
          </p:cNvPr>
          <p:cNvCxnSpPr>
            <a:cxnSpLocks/>
            <a:stCxn id="9" idx="1"/>
          </p:cNvCxnSpPr>
          <p:nvPr/>
        </p:nvCxnSpPr>
        <p:spPr>
          <a:xfrm rot="10800000" flipV="1">
            <a:off x="3504655" y="2405664"/>
            <a:ext cx="431732" cy="2331228"/>
          </a:xfrm>
          <a:prstGeom prst="bentConnector2">
            <a:avLst/>
          </a:prstGeom>
          <a:ln w="698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ADBC72A-DFA5-0653-514A-886964D70D06}"/>
              </a:ext>
            </a:extLst>
          </p:cNvPr>
          <p:cNvCxnSpPr>
            <a:cxnSpLocks/>
          </p:cNvCxnSpPr>
          <p:nvPr/>
        </p:nvCxnSpPr>
        <p:spPr>
          <a:xfrm rot="16200000" flipH="1">
            <a:off x="4047845" y="3493035"/>
            <a:ext cx="1593322" cy="894395"/>
          </a:xfrm>
          <a:prstGeom prst="bentConnector3">
            <a:avLst>
              <a:gd name="adj1" fmla="val 97041"/>
            </a:avLst>
          </a:prstGeom>
          <a:ln w="69850">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A03DDAB-4AF2-799A-E1A0-7B3D9A814DA4}"/>
              </a:ext>
            </a:extLst>
          </p:cNvPr>
          <p:cNvSpPr txBox="1"/>
          <p:nvPr/>
        </p:nvSpPr>
        <p:spPr>
          <a:xfrm>
            <a:off x="4451527" y="3698048"/>
            <a:ext cx="1003483" cy="277897"/>
          </a:xfrm>
          <a:prstGeom prst="rect">
            <a:avLst/>
          </a:prstGeom>
          <a:noFill/>
        </p:spPr>
        <p:txBody>
          <a:bodyPr wrap="square" rtlCol="0">
            <a:spAutoFit/>
          </a:bodyPr>
          <a:lstStyle/>
          <a:p>
            <a:pPr defTabSz="612648">
              <a:spcAft>
                <a:spcPts val="600"/>
              </a:spcAft>
            </a:pPr>
            <a:r>
              <a:rPr lang="en-US" sz="1206" kern="1200" dirty="0">
                <a:solidFill>
                  <a:schemeClr val="tx1"/>
                </a:solidFill>
                <a:latin typeface="+mn-lt"/>
                <a:ea typeface="+mn-ea"/>
                <a:cs typeface="+mn-cs"/>
              </a:rPr>
              <a:t>HTTP GET</a:t>
            </a:r>
            <a:endParaRPr lang="en-US" dirty="0"/>
          </a:p>
        </p:txBody>
      </p:sp>
    </p:spTree>
    <p:extLst>
      <p:ext uri="{BB962C8B-B14F-4D97-AF65-F5344CB8AC3E}">
        <p14:creationId xmlns:p14="http://schemas.microsoft.com/office/powerpoint/2010/main" val="421603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a:extLst>
              <a:ext uri="{FF2B5EF4-FFF2-40B4-BE49-F238E27FC236}">
                <a16:creationId xmlns:a16="http://schemas.microsoft.com/office/drawing/2014/main" id="{E7D916A5-797B-CA59-C166-D5BDB901A818}"/>
              </a:ext>
            </a:extLst>
          </p:cNvPr>
          <p:cNvSpPr txBox="1"/>
          <p:nvPr/>
        </p:nvSpPr>
        <p:spPr>
          <a:xfrm>
            <a:off x="289866" y="107951"/>
            <a:ext cx="4572000"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err="1">
                <a:solidFill>
                  <a:schemeClr val="tx1"/>
                </a:solidFill>
                <a:latin typeface="+mj-lt"/>
                <a:ea typeface="+mj-ea"/>
                <a:cs typeface="+mj-cs"/>
              </a:rPr>
              <a:t>Chainlink</a:t>
            </a:r>
            <a:r>
              <a:rPr lang="en-US" sz="4400" b="1" kern="1200" dirty="0">
                <a:solidFill>
                  <a:schemeClr val="tx1"/>
                </a:solidFill>
                <a:latin typeface="+mj-lt"/>
                <a:ea typeface="+mj-ea"/>
                <a:cs typeface="+mj-cs"/>
              </a:rPr>
              <a:t> Function</a:t>
            </a:r>
          </a:p>
        </p:txBody>
      </p:sp>
      <p:sp>
        <p:nvSpPr>
          <p:cNvPr id="2" name="TextBox 1">
            <a:extLst>
              <a:ext uri="{FF2B5EF4-FFF2-40B4-BE49-F238E27FC236}">
                <a16:creationId xmlns:a16="http://schemas.microsoft.com/office/drawing/2014/main" id="{9372C2F4-9150-6EDB-056F-E5A870C9E419}"/>
              </a:ext>
            </a:extLst>
          </p:cNvPr>
          <p:cNvSpPr txBox="1"/>
          <p:nvPr/>
        </p:nvSpPr>
        <p:spPr>
          <a:xfrm>
            <a:off x="289866" y="1438789"/>
            <a:ext cx="4162213" cy="5311259"/>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600" b="0" i="0" dirty="0" err="1">
                <a:effectLst/>
              </a:rPr>
              <a:t>Chainlink</a:t>
            </a:r>
            <a:r>
              <a:rPr lang="en-US" sz="1600" b="0" i="0" dirty="0">
                <a:effectLst/>
              </a:rPr>
              <a:t> Functions provides your smart contracts with access to a trust-minimized compute infrastructure.</a:t>
            </a:r>
          </a:p>
          <a:p>
            <a:pPr indent="-228600">
              <a:lnSpc>
                <a:spcPct val="90000"/>
              </a:lnSpc>
              <a:spcAft>
                <a:spcPts val="600"/>
              </a:spcAft>
              <a:buFont typeface="Arial" panose="020B0604020202020204" pitchFamily="34" charset="0"/>
              <a:buChar char="•"/>
            </a:pPr>
            <a:endParaRPr lang="en-US" sz="1600" b="0" i="0" dirty="0">
              <a:effectLst/>
            </a:endParaRPr>
          </a:p>
          <a:p>
            <a:pPr marL="285750" indent="-228600">
              <a:lnSpc>
                <a:spcPct val="90000"/>
              </a:lnSpc>
              <a:spcAft>
                <a:spcPts val="600"/>
              </a:spcAft>
              <a:buFont typeface="Arial" panose="020B0604020202020204" pitchFamily="34" charset="0"/>
              <a:buChar char="•"/>
            </a:pPr>
            <a:r>
              <a:rPr lang="en-US" sz="1600" b="0" i="0" dirty="0">
                <a:effectLst/>
              </a:rPr>
              <a:t>Your smart contract sends your code to a </a:t>
            </a:r>
            <a:r>
              <a:rPr lang="en-US" sz="1600" b="0" i="0" u="none" strike="noStrike" dirty="0">
                <a:effectLst/>
                <a:hlinkClick r:id="rId2">
                  <a:extLst>
                    <a:ext uri="{A12FA001-AC4F-418D-AE19-62706E023703}">
                      <ahyp:hlinkClr xmlns:ahyp="http://schemas.microsoft.com/office/drawing/2018/hyperlinkcolor" val="tx"/>
                    </a:ext>
                  </a:extLst>
                </a:hlinkClick>
              </a:rPr>
              <a:t>Decentralized Oracle Network (DON)</a:t>
            </a:r>
            <a:r>
              <a:rPr lang="en-US" sz="1600" b="0" i="0" dirty="0">
                <a:effectLst/>
              </a:rPr>
              <a:t>, and each DON's oracle runs the same code in a serverless environment</a:t>
            </a:r>
          </a:p>
          <a:p>
            <a:pPr marL="285750" indent="-228600">
              <a:lnSpc>
                <a:spcPct val="90000"/>
              </a:lnSpc>
              <a:spcAft>
                <a:spcPts val="600"/>
              </a:spcAft>
              <a:buFont typeface="Arial" panose="020B0604020202020204" pitchFamily="34" charset="0"/>
              <a:buChar char="•"/>
            </a:pPr>
            <a:endParaRPr lang="en-US" sz="1600" b="0" i="0" dirty="0">
              <a:effectLst/>
            </a:endParaRPr>
          </a:p>
          <a:p>
            <a:pPr marL="285750" indent="-228600">
              <a:lnSpc>
                <a:spcPct val="90000"/>
              </a:lnSpc>
              <a:spcAft>
                <a:spcPts val="600"/>
              </a:spcAft>
              <a:buFont typeface="Arial" panose="020B0604020202020204" pitchFamily="34" charset="0"/>
              <a:buChar char="•"/>
            </a:pPr>
            <a:r>
              <a:rPr lang="en-US" sz="1600" b="0" i="0" dirty="0" err="1">
                <a:effectLst/>
              </a:rPr>
              <a:t>Chainlink</a:t>
            </a:r>
            <a:r>
              <a:rPr lang="en-US" sz="1600" b="0" i="0" dirty="0">
                <a:effectLst/>
              </a:rPr>
              <a:t> Functions provides access to off-chain computation without running and configuring your own </a:t>
            </a:r>
            <a:r>
              <a:rPr lang="en-US" sz="1600" b="0" i="0" dirty="0" err="1">
                <a:effectLst/>
              </a:rPr>
              <a:t>Chainlink</a:t>
            </a:r>
            <a:r>
              <a:rPr lang="en-US" sz="1600" b="0" i="0" dirty="0">
                <a:effectLst/>
              </a:rPr>
              <a:t> Node. To pay for requests, you fund a subscription account with LINK. Your subscription is billed only when the DON fulfills your request.</a:t>
            </a:r>
          </a:p>
          <a:p>
            <a:pPr marL="285750" indent="-228600">
              <a:lnSpc>
                <a:spcPct val="90000"/>
              </a:lnSpc>
              <a:spcAft>
                <a:spcPts val="600"/>
              </a:spcAft>
              <a:buFont typeface="Arial" panose="020B0604020202020204" pitchFamily="34" charset="0"/>
              <a:buChar char="•"/>
            </a:pPr>
            <a:endParaRPr lang="en-US" sz="1600" b="0" i="0" dirty="0">
              <a:effectLst/>
            </a:endParaRPr>
          </a:p>
          <a:p>
            <a:pPr marL="285750" indent="-228600">
              <a:lnSpc>
                <a:spcPct val="90000"/>
              </a:lnSpc>
              <a:spcAft>
                <a:spcPts val="600"/>
              </a:spcAft>
              <a:buFont typeface="Arial" panose="020B0604020202020204" pitchFamily="34" charset="0"/>
              <a:buChar char="•"/>
            </a:pPr>
            <a:r>
              <a:rPr lang="en-US" sz="1600" dirty="0" err="1"/>
              <a:t>Chainlink</a:t>
            </a:r>
            <a:r>
              <a:rPr lang="en-US" sz="1600" dirty="0"/>
              <a:t> Functions Fetch data from almost any Web2 system such as AWS</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 </a:t>
            </a:r>
            <a:r>
              <a:rPr lang="en-US" sz="1600" dirty="0" err="1"/>
              <a:t>Chainlink</a:t>
            </a:r>
            <a:r>
              <a:rPr lang="en-US" sz="1600" dirty="0"/>
              <a:t> function is configured for HTTP query parameters to request different sensor values</a:t>
            </a:r>
          </a:p>
        </p:txBody>
      </p:sp>
      <p:pic>
        <p:nvPicPr>
          <p:cNvPr id="7" name="Picture 6">
            <a:extLst>
              <a:ext uri="{FF2B5EF4-FFF2-40B4-BE49-F238E27FC236}">
                <a16:creationId xmlns:a16="http://schemas.microsoft.com/office/drawing/2014/main" id="{26636A0B-8203-4472-F537-CE134B2C2D86}"/>
              </a:ext>
            </a:extLst>
          </p:cNvPr>
          <p:cNvPicPr>
            <a:picLocks noChangeAspect="1"/>
          </p:cNvPicPr>
          <p:nvPr/>
        </p:nvPicPr>
        <p:blipFill>
          <a:blip r:embed="rId3"/>
          <a:stretch>
            <a:fillRect/>
          </a:stretch>
        </p:blipFill>
        <p:spPr>
          <a:xfrm>
            <a:off x="5445457" y="1763595"/>
            <a:ext cx="6155141" cy="3354551"/>
          </a:xfrm>
          <a:prstGeom prst="rect">
            <a:avLst/>
          </a:prstGeom>
        </p:spPr>
      </p:pic>
    </p:spTree>
    <p:extLst>
      <p:ext uri="{BB962C8B-B14F-4D97-AF65-F5344CB8AC3E}">
        <p14:creationId xmlns:p14="http://schemas.microsoft.com/office/powerpoint/2010/main" val="393624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6" name="TextBox 15">
            <a:extLst>
              <a:ext uri="{FF2B5EF4-FFF2-40B4-BE49-F238E27FC236}">
                <a16:creationId xmlns:a16="http://schemas.microsoft.com/office/drawing/2014/main" id="{E7D916A5-797B-CA59-C166-D5BDB901A818}"/>
              </a:ext>
            </a:extLst>
          </p:cNvPr>
          <p:cNvSpPr txBox="1"/>
          <p:nvPr/>
        </p:nvSpPr>
        <p:spPr>
          <a:xfrm>
            <a:off x="5991225" y="279400"/>
            <a:ext cx="5362576" cy="18923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IOT Device’s :</a:t>
            </a:r>
          </a:p>
        </p:txBody>
      </p:sp>
      <p:sp>
        <p:nvSpPr>
          <p:cNvPr id="2" name="TextBox 1">
            <a:extLst>
              <a:ext uri="{FF2B5EF4-FFF2-40B4-BE49-F238E27FC236}">
                <a16:creationId xmlns:a16="http://schemas.microsoft.com/office/drawing/2014/main" id="{BB4A2376-72CF-EB91-BA2E-C323DAA468D2}"/>
              </a:ext>
            </a:extLst>
          </p:cNvPr>
          <p:cNvSpPr txBox="1"/>
          <p:nvPr/>
        </p:nvSpPr>
        <p:spPr>
          <a:xfrm>
            <a:off x="309445" y="937846"/>
            <a:ext cx="4598523" cy="7355860"/>
          </a:xfrm>
          <a:prstGeom prst="rect">
            <a:avLst/>
          </a:prstGeom>
          <a:noFill/>
        </p:spPr>
        <p:txBody>
          <a:bodyPr wrap="square" rtlCol="0">
            <a:spAutoFit/>
          </a:bodyPr>
          <a:lstStyle/>
          <a:p>
            <a:pPr marL="202883" indent="-202883" defTabSz="649224">
              <a:spcAft>
                <a:spcPts val="600"/>
              </a:spcAft>
              <a:buFont typeface="Arial" panose="020B0604020202020204" pitchFamily="34" charset="0"/>
              <a:buChar char="•"/>
            </a:pPr>
            <a:r>
              <a:rPr lang="en-US" sz="1400" b="1" kern="1200" dirty="0">
                <a:solidFill>
                  <a:schemeClr val="tx1"/>
                </a:solidFill>
                <a:latin typeface="+mn-lt"/>
                <a:ea typeface="+mn-ea"/>
                <a:cs typeface="+mn-cs"/>
              </a:rPr>
              <a:t>ESP32 </a:t>
            </a:r>
            <a:r>
              <a:rPr lang="en-US" sz="1400" kern="1200" dirty="0">
                <a:solidFill>
                  <a:schemeClr val="tx1"/>
                </a:solidFill>
                <a:latin typeface="+mn-lt"/>
                <a:ea typeface="+mn-ea"/>
                <a:cs typeface="+mn-cs"/>
              </a:rPr>
              <a:t>is used here as an embedded IOT device to send the sensor data seamlessly to AWS lambda and to blockchain using </a:t>
            </a:r>
            <a:r>
              <a:rPr lang="en-US" sz="1400" kern="1200" dirty="0" err="1">
                <a:solidFill>
                  <a:schemeClr val="tx1"/>
                </a:solidFill>
                <a:latin typeface="+mn-lt"/>
                <a:ea typeface="+mn-ea"/>
                <a:cs typeface="+mn-cs"/>
              </a:rPr>
              <a:t>Chainlink</a:t>
            </a:r>
            <a:r>
              <a:rPr lang="en-US" sz="1400" kern="1200" dirty="0">
                <a:solidFill>
                  <a:schemeClr val="tx1"/>
                </a:solidFill>
                <a:latin typeface="+mn-lt"/>
                <a:ea typeface="+mn-ea"/>
                <a:cs typeface="+mn-cs"/>
              </a:rPr>
              <a:t> Functions.</a:t>
            </a:r>
          </a:p>
          <a:p>
            <a:pPr marL="202883" indent="-202883" defTabSz="649224">
              <a:spcAft>
                <a:spcPts val="600"/>
              </a:spcAft>
              <a:buFont typeface="Arial" panose="020B0604020202020204" pitchFamily="34" charset="0"/>
              <a:buChar char="•"/>
            </a:pPr>
            <a:r>
              <a:rPr lang="en-US" sz="1400" kern="1200" dirty="0">
                <a:solidFill>
                  <a:schemeClr val="tx1"/>
                </a:solidFill>
                <a:latin typeface="+mn-lt"/>
                <a:ea typeface="+mn-ea"/>
                <a:cs typeface="+mn-cs"/>
              </a:rPr>
              <a:t>It uses near by </a:t>
            </a:r>
            <a:r>
              <a:rPr lang="en-US" sz="1400" kern="1200" dirty="0" err="1">
                <a:solidFill>
                  <a:schemeClr val="tx1"/>
                </a:solidFill>
                <a:latin typeface="+mn-lt"/>
                <a:ea typeface="+mn-ea"/>
                <a:cs typeface="+mn-cs"/>
              </a:rPr>
              <a:t>Wifi</a:t>
            </a:r>
            <a:r>
              <a:rPr lang="en-US" sz="1400" kern="1200" dirty="0">
                <a:solidFill>
                  <a:schemeClr val="tx1"/>
                </a:solidFill>
                <a:latin typeface="+mn-lt"/>
                <a:ea typeface="+mn-ea"/>
                <a:cs typeface="+mn-cs"/>
              </a:rPr>
              <a:t> to connect to the internet. Sensors like Camera, Ultrasonic sensor, InfraRed LED, Temperature, humidity,  Weight </a:t>
            </a:r>
            <a:r>
              <a:rPr lang="en-US" sz="1400" kern="1200" dirty="0" err="1">
                <a:solidFill>
                  <a:schemeClr val="tx1"/>
                </a:solidFill>
                <a:latin typeface="+mn-lt"/>
                <a:ea typeface="+mn-ea"/>
                <a:cs typeface="+mn-cs"/>
              </a:rPr>
              <a:t>etc</a:t>
            </a:r>
            <a:r>
              <a:rPr lang="en-US" sz="1400" kern="1200" dirty="0">
                <a:solidFill>
                  <a:schemeClr val="tx1"/>
                </a:solidFill>
                <a:latin typeface="+mn-lt"/>
                <a:ea typeface="+mn-ea"/>
                <a:cs typeface="+mn-cs"/>
              </a:rPr>
              <a:t> can be easily integrated with this device to measure and send data on blockchain.</a:t>
            </a:r>
          </a:p>
          <a:p>
            <a:pPr marL="202883" indent="-202883" defTabSz="649224">
              <a:spcAft>
                <a:spcPts val="600"/>
              </a:spcAft>
              <a:buFont typeface="Arial" panose="020B0604020202020204" pitchFamily="34" charset="0"/>
              <a:buChar char="•"/>
            </a:pPr>
            <a:r>
              <a:rPr lang="en-US" sz="1400" kern="1200" dirty="0">
                <a:solidFill>
                  <a:schemeClr val="tx1"/>
                </a:solidFill>
                <a:latin typeface="+mn-lt"/>
                <a:ea typeface="+mn-ea"/>
                <a:cs typeface="+mn-cs"/>
              </a:rPr>
              <a:t>Incase of nearby </a:t>
            </a:r>
            <a:r>
              <a:rPr lang="en-US" sz="1400" kern="1200" dirty="0" err="1">
                <a:solidFill>
                  <a:schemeClr val="tx1"/>
                </a:solidFill>
                <a:latin typeface="+mn-lt"/>
                <a:ea typeface="+mn-ea"/>
                <a:cs typeface="+mn-cs"/>
              </a:rPr>
              <a:t>WiFi</a:t>
            </a:r>
            <a:r>
              <a:rPr lang="en-US" sz="1400" kern="1200" dirty="0">
                <a:solidFill>
                  <a:schemeClr val="tx1"/>
                </a:solidFill>
                <a:latin typeface="+mn-lt"/>
                <a:ea typeface="+mn-ea"/>
                <a:cs typeface="+mn-cs"/>
              </a:rPr>
              <a:t> is not available then </a:t>
            </a:r>
            <a:r>
              <a:rPr lang="en-US" sz="1400" b="1" kern="1200" dirty="0">
                <a:solidFill>
                  <a:schemeClr val="tx1"/>
                </a:solidFill>
                <a:latin typeface="+mn-lt"/>
                <a:ea typeface="+mn-ea"/>
                <a:cs typeface="+mn-cs"/>
              </a:rPr>
              <a:t>Amazon Sidewalk </a:t>
            </a:r>
            <a:r>
              <a:rPr lang="en-US" sz="1400" kern="1200" dirty="0">
                <a:solidFill>
                  <a:schemeClr val="tx1"/>
                </a:solidFill>
                <a:latin typeface="+mn-lt"/>
                <a:ea typeface="+mn-ea"/>
                <a:cs typeface="+mn-cs"/>
              </a:rPr>
              <a:t>Devices will be the great option. </a:t>
            </a:r>
          </a:p>
          <a:p>
            <a:pPr marL="202883" indent="-202883" defTabSz="649224">
              <a:spcAft>
                <a:spcPts val="600"/>
              </a:spcAft>
              <a:buFont typeface="Arial" panose="020B0604020202020204" pitchFamily="34" charset="0"/>
              <a:buChar char="•"/>
            </a:pPr>
            <a:r>
              <a:rPr lang="en-US" sz="1400" kern="1200" dirty="0">
                <a:solidFill>
                  <a:schemeClr val="tx1"/>
                </a:solidFill>
                <a:latin typeface="+mn-lt"/>
                <a:ea typeface="+mn-ea"/>
                <a:cs typeface="+mn-cs"/>
              </a:rPr>
              <a:t>Amazon Sidewalk is a secure and free-to-connect community network which connects to </a:t>
            </a:r>
            <a:r>
              <a:rPr lang="en-US" sz="1400" b="1" kern="1200" dirty="0" err="1">
                <a:solidFill>
                  <a:schemeClr val="tx1"/>
                </a:solidFill>
                <a:latin typeface="+mn-lt"/>
                <a:ea typeface="+mn-ea"/>
                <a:cs typeface="+mn-cs"/>
              </a:rPr>
              <a:t>SideWalk</a:t>
            </a:r>
            <a:r>
              <a:rPr lang="en-US" sz="1400" b="1" kern="1200" dirty="0">
                <a:solidFill>
                  <a:schemeClr val="tx1"/>
                </a:solidFill>
                <a:latin typeface="+mn-lt"/>
                <a:ea typeface="+mn-ea"/>
                <a:cs typeface="+mn-cs"/>
              </a:rPr>
              <a:t> Bridges </a:t>
            </a:r>
            <a:r>
              <a:rPr lang="en-US" sz="1400" kern="1200" dirty="0">
                <a:solidFill>
                  <a:schemeClr val="tx1"/>
                </a:solidFill>
                <a:latin typeface="+mn-lt"/>
                <a:ea typeface="+mn-ea"/>
                <a:cs typeface="+mn-cs"/>
              </a:rPr>
              <a:t>such as  Echo and Ring devices.</a:t>
            </a:r>
          </a:p>
          <a:p>
            <a:pPr marL="202883" indent="-202883" defTabSz="649224">
              <a:spcAft>
                <a:spcPts val="600"/>
              </a:spcAft>
              <a:buFont typeface="Arial" panose="020B0604020202020204" pitchFamily="34" charset="0"/>
              <a:buChar char="•"/>
            </a:pPr>
            <a:r>
              <a:rPr lang="en-US" sz="1400" kern="1200" dirty="0">
                <a:solidFill>
                  <a:schemeClr val="tx1"/>
                </a:solidFill>
                <a:latin typeface="+mn-lt"/>
                <a:ea typeface="+mn-ea"/>
                <a:cs typeface="+mn-cs"/>
              </a:rPr>
              <a:t>It uses </a:t>
            </a:r>
            <a:r>
              <a:rPr lang="en-US" sz="1400" b="1" kern="1200" dirty="0">
                <a:solidFill>
                  <a:schemeClr val="tx1"/>
                </a:solidFill>
                <a:latin typeface="+mn-lt"/>
                <a:ea typeface="+mn-ea"/>
                <a:cs typeface="+mn-cs"/>
              </a:rPr>
              <a:t>LoRa</a:t>
            </a:r>
            <a:r>
              <a:rPr lang="en-US" sz="1400" kern="1200" dirty="0">
                <a:solidFill>
                  <a:schemeClr val="tx1"/>
                </a:solidFill>
                <a:latin typeface="+mn-lt"/>
                <a:ea typeface="+mn-ea"/>
                <a:cs typeface="+mn-cs"/>
              </a:rPr>
              <a:t> communication technology to send data from over 10 miles while consuming very Low Power.</a:t>
            </a:r>
          </a:p>
          <a:p>
            <a:pPr marL="202883" indent="-202883" defTabSz="649224">
              <a:spcAft>
                <a:spcPts val="600"/>
              </a:spcAft>
              <a:buFont typeface="Arial" panose="020B0604020202020204" pitchFamily="34" charset="0"/>
              <a:buChar char="•"/>
            </a:pPr>
            <a:r>
              <a:rPr lang="en-US" sz="1400" kern="1200" dirty="0">
                <a:solidFill>
                  <a:schemeClr val="tx1"/>
                </a:solidFill>
                <a:latin typeface="+mn-lt"/>
                <a:ea typeface="+mn-ea"/>
                <a:cs typeface="+mn-cs"/>
              </a:rPr>
              <a:t>If Wi-Fi or Nearby Amazon Sidewalk Bridge is not available, then We can use </a:t>
            </a:r>
            <a:r>
              <a:rPr lang="en-US" sz="1400" b="1" kern="1200" dirty="0">
                <a:solidFill>
                  <a:srgbClr val="000000"/>
                </a:solidFill>
                <a:latin typeface="TeleNeo Office"/>
                <a:ea typeface="+mn-ea"/>
                <a:cs typeface="+mn-cs"/>
              </a:rPr>
              <a:t>T-Mobile </a:t>
            </a:r>
            <a:r>
              <a:rPr lang="en-US" sz="1400" b="1" kern="1200" dirty="0" err="1">
                <a:solidFill>
                  <a:srgbClr val="000000"/>
                </a:solidFill>
                <a:latin typeface="TeleNeo Office"/>
                <a:ea typeface="+mn-ea"/>
                <a:cs typeface="+mn-cs"/>
              </a:rPr>
              <a:t>DevEdge</a:t>
            </a:r>
            <a:r>
              <a:rPr lang="en-US" sz="1400" b="1" kern="1200" dirty="0">
                <a:solidFill>
                  <a:srgbClr val="000000"/>
                </a:solidFill>
                <a:latin typeface="TeleNeo Office"/>
                <a:ea typeface="+mn-ea"/>
                <a:cs typeface="+mn-cs"/>
              </a:rPr>
              <a:t> IoT Developer Kit</a:t>
            </a:r>
            <a:r>
              <a:rPr lang="en-US" sz="1400" kern="1200" dirty="0">
                <a:solidFill>
                  <a:srgbClr val="000000"/>
                </a:solidFill>
                <a:latin typeface="TeleNeo Office"/>
                <a:ea typeface="+mn-ea"/>
                <a:cs typeface="+mn-cs"/>
              </a:rPr>
              <a:t>. </a:t>
            </a:r>
          </a:p>
          <a:p>
            <a:pPr marL="202883" indent="-202883" defTabSz="649224">
              <a:spcAft>
                <a:spcPts val="600"/>
              </a:spcAft>
              <a:buFont typeface="Arial" panose="020B0604020202020204" pitchFamily="34" charset="0"/>
              <a:buChar char="•"/>
            </a:pPr>
            <a:r>
              <a:rPr lang="en-US" sz="1400" kern="1200" dirty="0">
                <a:solidFill>
                  <a:srgbClr val="000000"/>
                </a:solidFill>
                <a:latin typeface="TeleNeo Office"/>
                <a:ea typeface="+mn-ea"/>
                <a:cs typeface="+mn-cs"/>
              </a:rPr>
              <a:t>It uses </a:t>
            </a:r>
            <a:r>
              <a:rPr lang="en-US" sz="1400" b="1" kern="1200" dirty="0">
                <a:solidFill>
                  <a:srgbClr val="000000"/>
                </a:solidFill>
                <a:latin typeface="TeleNeo Office"/>
                <a:ea typeface="+mn-ea"/>
                <a:cs typeface="+mn-cs"/>
              </a:rPr>
              <a:t>T-Mobile LTE </a:t>
            </a:r>
            <a:r>
              <a:rPr lang="en-US" sz="1400" b="1" kern="1200" dirty="0">
                <a:solidFill>
                  <a:srgbClr val="262626"/>
                </a:solidFill>
                <a:latin typeface="TeleNeo"/>
                <a:ea typeface="+mn-ea"/>
                <a:cs typeface="+mn-cs"/>
              </a:rPr>
              <a:t>CAT-M IoT Networ</a:t>
            </a:r>
            <a:r>
              <a:rPr lang="en-US" sz="1400" b="1" kern="1200" dirty="0">
                <a:solidFill>
                  <a:srgbClr val="000000"/>
                </a:solidFill>
                <a:latin typeface="TeleNeo Office"/>
                <a:ea typeface="+mn-ea"/>
                <a:cs typeface="+mn-cs"/>
              </a:rPr>
              <a:t>k, a leading LPWA Network technology </a:t>
            </a:r>
            <a:r>
              <a:rPr lang="en-US" sz="1400" kern="1200" dirty="0">
                <a:solidFill>
                  <a:srgbClr val="000000"/>
                </a:solidFill>
                <a:latin typeface="TeleNeo Office"/>
                <a:ea typeface="+mn-ea"/>
                <a:cs typeface="+mn-cs"/>
              </a:rPr>
              <a:t>to send various sensor Data to internet with very low power consumption.</a:t>
            </a:r>
            <a:endParaRPr lang="en-US" sz="1400" kern="1200" dirty="0">
              <a:solidFill>
                <a:schemeClr val="tx1"/>
              </a:solidFill>
              <a:latin typeface="+mn-lt"/>
              <a:ea typeface="+mn-ea"/>
              <a:cs typeface="+mn-cs"/>
            </a:endParaRPr>
          </a:p>
          <a:p>
            <a:pPr marL="202883" indent="-202883" defTabSz="649224">
              <a:spcAft>
                <a:spcPts val="600"/>
              </a:spcAft>
              <a:buFont typeface="Arial" panose="020B0604020202020204" pitchFamily="34" charset="0"/>
              <a:buChar char="•"/>
            </a:pPr>
            <a:endParaRPr lang="en-US" sz="1400" kern="1200" dirty="0">
              <a:solidFill>
                <a:schemeClr val="tx1"/>
              </a:solidFill>
              <a:latin typeface="+mn-lt"/>
              <a:ea typeface="+mn-ea"/>
              <a:cs typeface="+mn-cs"/>
            </a:endParaRPr>
          </a:p>
          <a:p>
            <a:pPr marL="285750" indent="-285750">
              <a:spcAft>
                <a:spcPts val="600"/>
              </a:spcAft>
              <a:buFont typeface="Arial" panose="020B0604020202020204" pitchFamily="34" charset="0"/>
              <a:buChar char="•"/>
            </a:pPr>
            <a:endParaRPr lang="en-US" sz="2000" dirty="0"/>
          </a:p>
          <a:p>
            <a:pPr marL="202883" indent="-202883" defTabSz="649224">
              <a:spcAft>
                <a:spcPts val="600"/>
              </a:spcAft>
              <a:buFont typeface="Arial" panose="020B0604020202020204" pitchFamily="34" charset="0"/>
              <a:buChar char="•"/>
            </a:pPr>
            <a:endParaRPr lang="en-US" sz="1400" kern="1200" dirty="0">
              <a:solidFill>
                <a:schemeClr val="tx1"/>
              </a:solidFill>
              <a:latin typeface="+mn-lt"/>
              <a:ea typeface="+mn-ea"/>
              <a:cs typeface="+mn-cs"/>
            </a:endParaRPr>
          </a:p>
          <a:p>
            <a:pPr marL="285750" indent="-285750">
              <a:spcAft>
                <a:spcPts val="600"/>
              </a:spcAft>
              <a:buFont typeface="Arial" panose="020B0604020202020204" pitchFamily="34" charset="0"/>
              <a:buChar char="•"/>
            </a:pPr>
            <a:endParaRPr lang="en-US" sz="2000" dirty="0"/>
          </a:p>
          <a:p>
            <a:pPr marL="202883" indent="-202883" defTabSz="649224">
              <a:spcAft>
                <a:spcPts val="600"/>
              </a:spcAft>
              <a:buFont typeface="Arial" panose="020B0604020202020204" pitchFamily="34" charset="0"/>
              <a:buChar char="•"/>
            </a:pPr>
            <a:endParaRPr lang="en-US" sz="1400" kern="1200" dirty="0">
              <a:solidFill>
                <a:schemeClr val="tx1"/>
              </a:solidFill>
              <a:latin typeface="+mn-lt"/>
              <a:ea typeface="+mn-ea"/>
              <a:cs typeface="+mn-cs"/>
            </a:endParaRPr>
          </a:p>
          <a:p>
            <a:pPr marL="285750" indent="-285750">
              <a:spcAft>
                <a:spcPts val="600"/>
              </a:spcAft>
              <a:buFont typeface="Arial" panose="020B0604020202020204" pitchFamily="34" charset="0"/>
              <a:buChar char="•"/>
            </a:pPr>
            <a:endParaRPr lang="en-US" sz="2000" dirty="0"/>
          </a:p>
        </p:txBody>
      </p:sp>
      <p:pic>
        <p:nvPicPr>
          <p:cNvPr id="4" name="Picture 3" descr="A close up of a circuit board&#10;&#10;Description automatically generated with low confidence">
            <a:extLst>
              <a:ext uri="{FF2B5EF4-FFF2-40B4-BE49-F238E27FC236}">
                <a16:creationId xmlns:a16="http://schemas.microsoft.com/office/drawing/2014/main" id="{ADBA892D-E799-4C2E-AC39-74861F16E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929364" y="1131266"/>
            <a:ext cx="1238192" cy="3033309"/>
          </a:xfrm>
          <a:prstGeom prst="rect">
            <a:avLst/>
          </a:prstGeom>
        </p:spPr>
      </p:pic>
      <p:pic>
        <p:nvPicPr>
          <p:cNvPr id="6" name="Picture 5" descr="A close-up of a circuit board&#10;&#10;Description automatically generated with low confidence">
            <a:extLst>
              <a:ext uri="{FF2B5EF4-FFF2-40B4-BE49-F238E27FC236}">
                <a16:creationId xmlns:a16="http://schemas.microsoft.com/office/drawing/2014/main" id="{57A5B471-13F7-4B67-86D0-934B8CAAE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806" y="3486499"/>
            <a:ext cx="3033309" cy="1136962"/>
          </a:xfrm>
          <a:prstGeom prst="rect">
            <a:avLst/>
          </a:prstGeom>
        </p:spPr>
      </p:pic>
      <p:pic>
        <p:nvPicPr>
          <p:cNvPr id="9" name="Picture 8" descr="A close-up of a computer chip&#10;&#10;Description automatically generated with low confidence">
            <a:extLst>
              <a:ext uri="{FF2B5EF4-FFF2-40B4-BE49-F238E27FC236}">
                <a16:creationId xmlns:a16="http://schemas.microsoft.com/office/drawing/2014/main" id="{A0DB7309-3489-4525-87C3-C4F19DC1C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806" y="4890093"/>
            <a:ext cx="3033309" cy="1238194"/>
          </a:xfrm>
          <a:prstGeom prst="rect">
            <a:avLst/>
          </a:prstGeom>
        </p:spPr>
      </p:pic>
    </p:spTree>
    <p:extLst>
      <p:ext uri="{BB962C8B-B14F-4D97-AF65-F5344CB8AC3E}">
        <p14:creationId xmlns:p14="http://schemas.microsoft.com/office/powerpoint/2010/main" val="441432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1222</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TeleNeo</vt:lpstr>
      <vt:lpstr>TeleNeo Office</vt:lpstr>
      <vt:lpstr>Office Theme</vt:lpstr>
      <vt:lpstr>Smart Dumpster :</vt:lpstr>
      <vt:lpstr>Problem Statement : </vt:lpstr>
      <vt:lpstr>Problem Resolution : </vt:lpstr>
      <vt:lpstr>Problem Resolution contd..</vt:lpstr>
      <vt:lpstr>Technologies Used </vt:lpstr>
      <vt:lpstr>Technologies Used contd..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Suryawanshi</dc:creator>
  <cp:lastModifiedBy>Amit Suryawanshi</cp:lastModifiedBy>
  <cp:revision>52</cp:revision>
  <dcterms:created xsi:type="dcterms:W3CDTF">2023-06-07T01:30:58Z</dcterms:created>
  <dcterms:modified xsi:type="dcterms:W3CDTF">2023-06-07T16:23:51Z</dcterms:modified>
</cp:coreProperties>
</file>