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61" r:id="rId5"/>
    <p:sldId id="268" r:id="rId6"/>
    <p:sldId id="260" r:id="rId7"/>
    <p:sldId id="258" r:id="rId8"/>
    <p:sldId id="259" r:id="rId9"/>
    <p:sldId id="262" r:id="rId10"/>
    <p:sldId id="263" r:id="rId11"/>
    <p:sldId id="264" r:id="rId12"/>
    <p:sldId id="265" r:id="rId13"/>
    <p:sldId id="266" r:id="rId14"/>
    <p:sldId id="267"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4/28/2017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finalprojectads20170428113422.azurewebsites.n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dshs.texas.gov/chs/popdat/downloads.shtm" TargetMode="External"/><Relationship Id="rId2" Type="http://schemas.openxmlformats.org/officeDocument/2006/relationships/hyperlink" Target="http://www.50states.com/texas/police_departments.htm" TargetMode="External"/><Relationship Id="rId1" Type="http://schemas.openxmlformats.org/officeDocument/2006/relationships/slideLayout" Target="../slideLayouts/slideLayout2.xml"/><Relationship Id="rId5" Type="http://schemas.openxmlformats.org/officeDocument/2006/relationships/hyperlink" Target="https://www.arcgis.com/home/webmap/viewer.html?useExisting=1&amp;layers=b3813b2d3a054c378247bf32bcd8d203" TargetMode="External"/><Relationship Id="rId4" Type="http://schemas.openxmlformats.org/officeDocument/2006/relationships/hyperlink" Target="https://www1.ncdc.noaa.gov/pub/data/swdi/stormevents/csvfil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GEOSPATIAL ANALYSIS-PROPERTY RATE PREDICTION</a:t>
            </a:r>
          </a:p>
        </p:txBody>
      </p:sp>
      <p:sp>
        <p:nvSpPr>
          <p:cNvPr id="3" name="Subtitle 2"/>
          <p:cNvSpPr>
            <a:spLocks noGrp="1"/>
          </p:cNvSpPr>
          <p:nvPr>
            <p:ph type="subTitle" idx="1"/>
          </p:nvPr>
        </p:nvSpPr>
        <p:spPr/>
        <p:txBody>
          <a:bodyPr>
            <a:normAutofit lnSpcReduction="10000"/>
          </a:bodyPr>
          <a:lstStyle/>
          <a:p>
            <a:pPr algn="r"/>
            <a:r>
              <a:rPr lang="en-US" dirty="0"/>
              <a:t>Karan </a:t>
            </a:r>
            <a:r>
              <a:rPr lang="en-US" dirty="0" err="1"/>
              <a:t>Thevar</a:t>
            </a:r>
            <a:endParaRPr lang="en-US" dirty="0"/>
          </a:p>
          <a:p>
            <a:pPr algn="r"/>
            <a:r>
              <a:rPr lang="en-US" dirty="0"/>
              <a:t>Pratik Patre</a:t>
            </a:r>
          </a:p>
          <a:p>
            <a:pPr algn="r"/>
            <a:r>
              <a:rPr lang="en-US" dirty="0"/>
              <a:t>Rahul Chandra</a:t>
            </a:r>
          </a:p>
          <a:p>
            <a:endParaRPr lang="en-US" dirty="0"/>
          </a:p>
        </p:txBody>
      </p:sp>
      <p:pic>
        <p:nvPicPr>
          <p:cNvPr id="4" name="Picture 3"/>
          <p:cNvPicPr>
            <a:picLocks noChangeAspect="1"/>
          </p:cNvPicPr>
          <p:nvPr/>
        </p:nvPicPr>
        <p:blipFill>
          <a:blip r:embed="rId2"/>
          <a:stretch>
            <a:fillRect/>
          </a:stretch>
        </p:blipFill>
        <p:spPr>
          <a:xfrm>
            <a:off x="915353" y="3602038"/>
            <a:ext cx="2986088" cy="1829650"/>
          </a:xfrm>
          <a:prstGeom prst="rect">
            <a:avLst/>
          </a:prstGeom>
        </p:spPr>
      </p:pic>
    </p:spTree>
    <p:extLst>
      <p:ext uri="{BB962C8B-B14F-4D97-AF65-F5344CB8AC3E}">
        <p14:creationId xmlns:p14="http://schemas.microsoft.com/office/powerpoint/2010/main" val="568637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p:nvPr/>
        </p:nvPicPr>
        <p:blipFill>
          <a:blip r:embed="rId2"/>
          <a:stretch>
            <a:fillRect/>
          </a:stretch>
        </p:blipFill>
        <p:spPr>
          <a:xfrm>
            <a:off x="2082800" y="1188720"/>
            <a:ext cx="7924800" cy="4307840"/>
          </a:xfrm>
          <a:prstGeom prst="rect">
            <a:avLst/>
          </a:prstGeom>
        </p:spPr>
      </p:pic>
    </p:spTree>
    <p:extLst>
      <p:ext uri="{BB962C8B-B14F-4D97-AF65-F5344CB8AC3E}">
        <p14:creationId xmlns:p14="http://schemas.microsoft.com/office/powerpoint/2010/main" val="218139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stretch>
            <a:fillRect/>
          </a:stretch>
        </p:blipFill>
        <p:spPr>
          <a:xfrm>
            <a:off x="1905000" y="609600"/>
            <a:ext cx="8082280" cy="5181600"/>
          </a:xfrm>
          <a:prstGeom prst="rect">
            <a:avLst/>
          </a:prstGeom>
        </p:spPr>
      </p:pic>
    </p:spTree>
    <p:extLst>
      <p:ext uri="{BB962C8B-B14F-4D97-AF65-F5344CB8AC3E}">
        <p14:creationId xmlns:p14="http://schemas.microsoft.com/office/powerpoint/2010/main" val="2431777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2468880" y="1351280"/>
            <a:ext cx="7487920" cy="4663440"/>
          </a:xfrm>
          <a:prstGeom prst="rect">
            <a:avLst/>
          </a:prstGeom>
        </p:spPr>
      </p:pic>
    </p:spTree>
    <p:extLst>
      <p:ext uri="{BB962C8B-B14F-4D97-AF65-F5344CB8AC3E}">
        <p14:creationId xmlns:p14="http://schemas.microsoft.com/office/powerpoint/2010/main" val="3696299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889760" y="1026160"/>
            <a:ext cx="8757920" cy="4947920"/>
          </a:xfrm>
          <a:prstGeom prst="rect">
            <a:avLst/>
          </a:prstGeom>
        </p:spPr>
      </p:pic>
    </p:spTree>
    <p:extLst>
      <p:ext uri="{BB962C8B-B14F-4D97-AF65-F5344CB8AC3E}">
        <p14:creationId xmlns:p14="http://schemas.microsoft.com/office/powerpoint/2010/main" val="161897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2336800" y="751840"/>
            <a:ext cx="7172959" cy="4897119"/>
          </a:xfrm>
          <a:prstGeom prst="rect">
            <a:avLst/>
          </a:prstGeom>
        </p:spPr>
      </p:pic>
    </p:spTree>
    <p:extLst>
      <p:ext uri="{BB962C8B-B14F-4D97-AF65-F5344CB8AC3E}">
        <p14:creationId xmlns:p14="http://schemas.microsoft.com/office/powerpoint/2010/main" val="299725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http://finalprojectads20170428113422.azurewebsites.net/</a:t>
            </a:r>
            <a:r>
              <a:rPr lang="en-US" dirty="0"/>
              <a:t> </a:t>
            </a:r>
            <a:endParaRPr lang="en-US" dirty="0"/>
          </a:p>
        </p:txBody>
      </p:sp>
      <p:pic>
        <p:nvPicPr>
          <p:cNvPr id="5" name="Content Placeholder 4"/>
          <p:cNvPicPr>
            <a:picLocks noGrp="1" noChangeAspect="1"/>
          </p:cNvPicPr>
          <p:nvPr>
            <p:ph idx="1"/>
          </p:nvPr>
        </p:nvPicPr>
        <p:blipFill>
          <a:blip r:embed="rId3"/>
          <a:stretch>
            <a:fillRect/>
          </a:stretch>
        </p:blipFill>
        <p:spPr>
          <a:xfrm>
            <a:off x="1080102" y="1805443"/>
            <a:ext cx="10021146" cy="4358640"/>
          </a:xfrm>
          <a:prstGeom prst="rect">
            <a:avLst/>
          </a:prstGeom>
        </p:spPr>
      </p:pic>
    </p:spTree>
    <p:extLst>
      <p:ext uri="{BB962C8B-B14F-4D97-AF65-F5344CB8AC3E}">
        <p14:creationId xmlns:p14="http://schemas.microsoft.com/office/powerpoint/2010/main" val="254547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800" b="1" dirty="0"/>
          </a:p>
          <a:p>
            <a:pPr marL="0" indent="0" algn="ctr">
              <a:buNone/>
            </a:pPr>
            <a:r>
              <a:rPr lang="en-US" sz="4800" b="1" dirty="0"/>
              <a:t>THANK YOU</a:t>
            </a:r>
          </a:p>
        </p:txBody>
      </p:sp>
    </p:spTree>
    <p:extLst>
      <p:ext uri="{BB962C8B-B14F-4D97-AF65-F5344CB8AC3E}">
        <p14:creationId xmlns:p14="http://schemas.microsoft.com/office/powerpoint/2010/main" val="4081886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3</a:t>
            </a:r>
          </a:p>
        </p:txBody>
      </p:sp>
      <p:sp>
        <p:nvSpPr>
          <p:cNvPr id="3" name="Content Placeholder 2"/>
          <p:cNvSpPr>
            <a:spLocks noGrp="1"/>
          </p:cNvSpPr>
          <p:nvPr>
            <p:ph idx="1"/>
          </p:nvPr>
        </p:nvSpPr>
        <p:spPr/>
        <p:txBody>
          <a:bodyPr/>
          <a:lstStyle/>
          <a:p>
            <a:r>
              <a:rPr lang="en-US" dirty="0"/>
              <a:t>Karan </a:t>
            </a:r>
            <a:r>
              <a:rPr lang="en-US" dirty="0" err="1"/>
              <a:t>Thevar</a:t>
            </a:r>
            <a:r>
              <a:rPr lang="en-US" dirty="0"/>
              <a:t>                                 Pratik Patre                                        Rahul Chandra </a:t>
            </a:r>
          </a:p>
          <a:p>
            <a:pPr marL="0" indent="0">
              <a:buNone/>
            </a:pPr>
            <a:endParaRPr lang="en-US" dirty="0"/>
          </a:p>
        </p:txBody>
      </p:sp>
      <p:pic>
        <p:nvPicPr>
          <p:cNvPr id="4" name="Picture 3"/>
          <p:cNvPicPr>
            <a:picLocks noChangeAspect="1"/>
          </p:cNvPicPr>
          <p:nvPr/>
        </p:nvPicPr>
        <p:blipFill>
          <a:blip r:embed="rId2"/>
          <a:stretch>
            <a:fillRect/>
          </a:stretch>
        </p:blipFill>
        <p:spPr>
          <a:xfrm>
            <a:off x="913795" y="3052092"/>
            <a:ext cx="2476191" cy="2269842"/>
          </a:xfrm>
          <a:prstGeom prst="rect">
            <a:avLst/>
          </a:prstGeom>
        </p:spPr>
      </p:pic>
      <p:pic>
        <p:nvPicPr>
          <p:cNvPr id="5" name="Picture 4"/>
          <p:cNvPicPr>
            <a:picLocks noChangeAspect="1"/>
          </p:cNvPicPr>
          <p:nvPr/>
        </p:nvPicPr>
        <p:blipFill>
          <a:blip r:embed="rId3"/>
          <a:stretch>
            <a:fillRect/>
          </a:stretch>
        </p:blipFill>
        <p:spPr>
          <a:xfrm>
            <a:off x="8163243" y="2840559"/>
            <a:ext cx="2809557" cy="2481375"/>
          </a:xfrm>
          <a:prstGeom prst="rect">
            <a:avLst/>
          </a:prstGeom>
        </p:spPr>
      </p:pic>
      <p:pic>
        <p:nvPicPr>
          <p:cNvPr id="6" name="Picture 5"/>
          <p:cNvPicPr>
            <a:picLocks noChangeAspect="1"/>
          </p:cNvPicPr>
          <p:nvPr/>
        </p:nvPicPr>
        <p:blipFill>
          <a:blip r:embed="rId4"/>
          <a:stretch>
            <a:fillRect/>
          </a:stretch>
        </p:blipFill>
        <p:spPr>
          <a:xfrm>
            <a:off x="4491990" y="2929713"/>
            <a:ext cx="2781300" cy="2514600"/>
          </a:xfrm>
          <a:prstGeom prst="rect">
            <a:avLst/>
          </a:prstGeom>
        </p:spPr>
      </p:pic>
    </p:spTree>
    <p:extLst>
      <p:ext uri="{BB962C8B-B14F-4D97-AF65-F5344CB8AC3E}">
        <p14:creationId xmlns:p14="http://schemas.microsoft.com/office/powerpoint/2010/main" val="3877793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p:txBody>
          <a:bodyPr/>
          <a:lstStyle/>
          <a:p>
            <a:pPr marL="0" indent="0">
              <a:buNone/>
            </a:pPr>
            <a:r>
              <a:rPr lang="en-US" dirty="0">
                <a:effectLst/>
              </a:rPr>
              <a:t>Property rates depend on factors like the total area, type of property or how much is the development in the area, as well spatial components. Spatial components can be one of the most important factors in determining the price of a location. Some of these components include the fatality rate due to natural calamities, the crime rates or number of hospitals, police and other facilities like these in an area. </a:t>
            </a:r>
          </a:p>
          <a:p>
            <a:pPr marL="0" indent="0">
              <a:buNone/>
            </a:pPr>
            <a:r>
              <a:rPr lang="en-US" dirty="0">
                <a:effectLst/>
              </a:rPr>
              <a:t>The purpose of this project is to use the spatial components to perform various analysis and predictions.</a:t>
            </a:r>
          </a:p>
          <a:p>
            <a:endParaRPr lang="en-US" dirty="0"/>
          </a:p>
        </p:txBody>
      </p:sp>
    </p:spTree>
    <p:extLst>
      <p:ext uri="{BB962C8B-B14F-4D97-AF65-F5344CB8AC3E}">
        <p14:creationId xmlns:p14="http://schemas.microsoft.com/office/powerpoint/2010/main" val="369603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USECASes</a:t>
            </a:r>
            <a:endParaRPr lang="en-US" dirty="0"/>
          </a:p>
        </p:txBody>
      </p:sp>
      <p:sp>
        <p:nvSpPr>
          <p:cNvPr id="3" name="Content Placeholder 2"/>
          <p:cNvSpPr>
            <a:spLocks noGrp="1"/>
          </p:cNvSpPr>
          <p:nvPr>
            <p:ph idx="1"/>
          </p:nvPr>
        </p:nvSpPr>
        <p:spPr/>
        <p:txBody>
          <a:bodyPr/>
          <a:lstStyle/>
          <a:p>
            <a:pPr lvl="0"/>
            <a:r>
              <a:rPr lang="en-US" dirty="0">
                <a:effectLst/>
              </a:rPr>
              <a:t>To show a User 5 probable property listings as per his input values.</a:t>
            </a:r>
          </a:p>
          <a:p>
            <a:pPr lvl="0"/>
            <a:r>
              <a:rPr lang="en-US" dirty="0">
                <a:effectLst/>
              </a:rPr>
              <a:t>To predict the prices of these property listings after 10 years as per the historical data of the property. </a:t>
            </a:r>
          </a:p>
          <a:p>
            <a:pPr lvl="0"/>
            <a:r>
              <a:rPr lang="en-US" dirty="0">
                <a:effectLst/>
              </a:rPr>
              <a:t>To predict the property price after 10 years per geospatial data. </a:t>
            </a:r>
          </a:p>
          <a:p>
            <a:pPr lvl="0"/>
            <a:r>
              <a:rPr lang="en-US" dirty="0">
                <a:effectLst/>
              </a:rPr>
              <a:t>To find out the current property rate for State of Texas based on above all parameters.</a:t>
            </a:r>
          </a:p>
        </p:txBody>
      </p:sp>
    </p:spTree>
    <p:extLst>
      <p:ext uri="{BB962C8B-B14F-4D97-AF65-F5344CB8AC3E}">
        <p14:creationId xmlns:p14="http://schemas.microsoft.com/office/powerpoint/2010/main" val="303298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fontScale="92500" lnSpcReduction="10000"/>
          </a:bodyPr>
          <a:lstStyle/>
          <a:p>
            <a:r>
              <a:rPr lang="en-US" dirty="0"/>
              <a:t>POLICE :</a:t>
            </a:r>
            <a:r>
              <a:rPr lang="en-US" u="sng" dirty="0">
                <a:effectLst/>
                <a:hlinkClick r:id="rId2"/>
              </a:rPr>
              <a:t>http://www.50states.com/texas/police_departments.htm</a:t>
            </a:r>
            <a:r>
              <a:rPr lang="en-US" u="sng" dirty="0">
                <a:effectLst/>
              </a:rPr>
              <a:t> </a:t>
            </a:r>
          </a:p>
          <a:p>
            <a:r>
              <a:rPr lang="en-US" dirty="0">
                <a:effectLst/>
              </a:rPr>
              <a:t>POPULATION</a:t>
            </a:r>
            <a:r>
              <a:rPr lang="en-US" u="sng" dirty="0">
                <a:effectLst/>
              </a:rPr>
              <a:t> :</a:t>
            </a:r>
            <a:r>
              <a:rPr lang="en-US" u="sng" dirty="0">
                <a:effectLst/>
                <a:hlinkClick r:id="rId3"/>
              </a:rPr>
              <a:t>https://www.dshs.texas.gov/chs/popdat/downloads.shtm</a:t>
            </a:r>
            <a:r>
              <a:rPr lang="en-US" u="sng" dirty="0">
                <a:effectLst/>
              </a:rPr>
              <a:t> </a:t>
            </a:r>
          </a:p>
          <a:p>
            <a:r>
              <a:rPr lang="en-US" dirty="0">
                <a:effectLst/>
              </a:rPr>
              <a:t>TRAGEDY </a:t>
            </a:r>
            <a:r>
              <a:rPr lang="en-US" b="1" dirty="0">
                <a:effectLst/>
              </a:rPr>
              <a:t>: </a:t>
            </a:r>
            <a:r>
              <a:rPr lang="en-US" u="sng" dirty="0">
                <a:effectLst/>
                <a:hlinkClick r:id="rId4"/>
              </a:rPr>
              <a:t>https://www1.ncdc.noaa.gov/pub/data/swdi/stormevents/csvfiles/</a:t>
            </a:r>
            <a:endParaRPr lang="en-US" dirty="0">
              <a:effectLst/>
            </a:endParaRPr>
          </a:p>
          <a:p>
            <a:r>
              <a:rPr lang="en-US" dirty="0"/>
              <a:t>HOSPITAL : </a:t>
            </a:r>
            <a:r>
              <a:rPr lang="en-US" u="sng" dirty="0">
                <a:effectLst/>
                <a:hlinkClick r:id="rId5"/>
              </a:rPr>
              <a:t>https://www.arcgis.com/home/webmap/viewer.html?useExisting=1&amp;layers=b3813b2d3a054c378247bf32bcd8d203</a:t>
            </a:r>
            <a:r>
              <a:rPr lang="en-US" b="1" dirty="0">
                <a:effectLst/>
              </a:rPr>
              <a:t> </a:t>
            </a:r>
          </a:p>
          <a:p>
            <a:r>
              <a:rPr lang="en-US" dirty="0">
                <a:effectLst/>
              </a:rPr>
              <a:t>PROPERTY </a:t>
            </a:r>
          </a:p>
          <a:p>
            <a:r>
              <a:rPr lang="en-US" dirty="0">
                <a:effectLst/>
              </a:rPr>
              <a:t>CRIME</a:t>
            </a:r>
            <a:br>
              <a:rPr lang="en-US" dirty="0"/>
            </a:br>
            <a:endParaRPr lang="en-US" dirty="0"/>
          </a:p>
        </p:txBody>
      </p:sp>
    </p:spTree>
    <p:extLst>
      <p:ext uri="{BB962C8B-B14F-4D97-AF65-F5344CB8AC3E}">
        <p14:creationId xmlns:p14="http://schemas.microsoft.com/office/powerpoint/2010/main" val="365485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Diagram</a:t>
            </a:r>
          </a:p>
        </p:txBody>
      </p:sp>
      <p:pic>
        <p:nvPicPr>
          <p:cNvPr id="4" name="Content Placeholder 4"/>
          <p:cNvPicPr>
            <a:picLocks/>
          </p:cNvPicPr>
          <p:nvPr/>
        </p:nvPicPr>
        <p:blipFill>
          <a:blip r:embed="rId2"/>
          <a:stretch>
            <a:fillRect/>
          </a:stretch>
        </p:blipFill>
        <p:spPr>
          <a:xfrm>
            <a:off x="2553737" y="1935921"/>
            <a:ext cx="7073875" cy="4414079"/>
          </a:xfrm>
          <a:prstGeom prst="rect">
            <a:avLst/>
          </a:prstGeom>
        </p:spPr>
      </p:pic>
    </p:spTree>
    <p:extLst>
      <p:ext uri="{BB962C8B-B14F-4D97-AF65-F5344CB8AC3E}">
        <p14:creationId xmlns:p14="http://schemas.microsoft.com/office/powerpoint/2010/main" val="296568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66068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p:nvPr/>
        </p:nvPicPr>
        <p:blipFill>
          <a:blip r:embed="rId2"/>
          <a:stretch>
            <a:fillRect/>
          </a:stretch>
        </p:blipFill>
        <p:spPr>
          <a:xfrm>
            <a:off x="2489200" y="1270000"/>
            <a:ext cx="7010400" cy="4145280"/>
          </a:xfrm>
          <a:prstGeom prst="rect">
            <a:avLst/>
          </a:prstGeom>
        </p:spPr>
      </p:pic>
    </p:spTree>
    <p:extLst>
      <p:ext uri="{BB962C8B-B14F-4D97-AF65-F5344CB8AC3E}">
        <p14:creationId xmlns:p14="http://schemas.microsoft.com/office/powerpoint/2010/main" val="94625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879600" y="1178560"/>
            <a:ext cx="8371839" cy="4460240"/>
          </a:xfrm>
          <a:prstGeom prst="rect">
            <a:avLst/>
          </a:prstGeom>
        </p:spPr>
      </p:pic>
      <p:pic>
        <p:nvPicPr>
          <p:cNvPr id="5" name="Picture 4"/>
          <p:cNvPicPr/>
          <p:nvPr/>
        </p:nvPicPr>
        <p:blipFill>
          <a:blip r:embed="rId3"/>
          <a:stretch>
            <a:fillRect/>
          </a:stretch>
        </p:blipFill>
        <p:spPr>
          <a:xfrm>
            <a:off x="3228975" y="1857375"/>
            <a:ext cx="5734050" cy="3143250"/>
          </a:xfrm>
          <a:prstGeom prst="rect">
            <a:avLst/>
          </a:prstGeom>
        </p:spPr>
      </p:pic>
    </p:spTree>
    <p:extLst>
      <p:ext uri="{BB962C8B-B14F-4D97-AF65-F5344CB8AC3E}">
        <p14:creationId xmlns:p14="http://schemas.microsoft.com/office/powerpoint/2010/main" val="3361846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45</TotalTime>
  <Words>211</Words>
  <Application>Microsoft Office PowerPoint</Application>
  <PresentationFormat>Widescreen</PresentationFormat>
  <Paragraphs>26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Bookman Old Style</vt:lpstr>
      <vt:lpstr>Rockwell</vt:lpstr>
      <vt:lpstr>Damask</vt:lpstr>
      <vt:lpstr>GEOSPATIAL ANALYSIS-PROPERTY RATE PREDICTION</vt:lpstr>
      <vt:lpstr>TEAM 3</vt:lpstr>
      <vt:lpstr>Introduction</vt:lpstr>
      <vt:lpstr>USECASes</vt:lpstr>
      <vt:lpstr>DATASET</vt:lpstr>
      <vt:lpstr>Flow Diagram</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http://finalprojectads20170428113422.azurewebsites.net/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GEOSPATIAL ANALYSIS-PROPERTY RATE PREDICTION</dc:title>
  <dc:creator>Pratik Patre</dc:creator>
  <cp:lastModifiedBy>Pratik Patre</cp:lastModifiedBy>
  <cp:revision>7</cp:revision>
  <dcterms:created xsi:type="dcterms:W3CDTF">2017-04-29T02:58:53Z</dcterms:created>
  <dcterms:modified xsi:type="dcterms:W3CDTF">2017-04-29T03:45:52Z</dcterms:modified>
</cp:coreProperties>
</file>