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60" r:id="rId5"/>
    <p:sldId id="261" r:id="rId6"/>
    <p:sldId id="262" r:id="rId7"/>
    <p:sldId id="263" r:id="rId8"/>
    <p:sldId id="264" r:id="rId9"/>
    <p:sldId id="265" r:id="rId10"/>
    <p:sldId id="268" r:id="rId11"/>
    <p:sldId id="269"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261" autoAdjust="0"/>
    <p:restoredTop sz="94660"/>
  </p:normalViewPr>
  <p:slideViewPr>
    <p:cSldViewPr snapToGrid="0">
      <p:cViewPr>
        <p:scale>
          <a:sx n="75" d="100"/>
          <a:sy n="75" d="100"/>
        </p:scale>
        <p:origin x="968"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6/19/2025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6/19/2025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6/19/2025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6/19/2025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6/19/2025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1CB1D-6BCD-C27D-9001-66B10677DA52}"/>
              </a:ext>
            </a:extLst>
          </p:cNvPr>
          <p:cNvSpPr>
            <a:spLocks noGrp="1"/>
          </p:cNvSpPr>
          <p:nvPr>
            <p:ph type="ctrTitle"/>
          </p:nvPr>
        </p:nvSpPr>
        <p:spPr>
          <a:xfrm>
            <a:off x="0" y="1"/>
            <a:ext cx="12192000" cy="1347536"/>
          </a:xfrm>
        </p:spPr>
        <p:txBody>
          <a:bodyPr>
            <a:normAutofit/>
          </a:bodyPr>
          <a:lstStyle/>
          <a:p>
            <a:r>
              <a:rPr lang="en-US" sz="5400" dirty="0">
                <a:solidFill>
                  <a:srgbClr val="C00000"/>
                </a:solidFill>
                <a:latin typeface="Calibri"/>
                <a:cs typeface="Calibri"/>
              </a:rPr>
              <a:t>Face</a:t>
            </a:r>
            <a:r>
              <a:rPr lang="en-US" sz="5400" spc="-20" dirty="0">
                <a:solidFill>
                  <a:srgbClr val="C00000"/>
                </a:solidFill>
                <a:latin typeface="Calibri"/>
                <a:cs typeface="Calibri"/>
              </a:rPr>
              <a:t> </a:t>
            </a:r>
            <a:r>
              <a:rPr lang="en-US" sz="5400" dirty="0">
                <a:solidFill>
                  <a:srgbClr val="C00000"/>
                </a:solidFill>
                <a:latin typeface="Calibri"/>
                <a:cs typeface="Calibri"/>
              </a:rPr>
              <a:t>Detection</a:t>
            </a:r>
            <a:r>
              <a:rPr lang="en-US" sz="5400" spc="-75" dirty="0">
                <a:solidFill>
                  <a:srgbClr val="C00000"/>
                </a:solidFill>
                <a:latin typeface="Calibri"/>
                <a:cs typeface="Calibri"/>
              </a:rPr>
              <a:t> </a:t>
            </a:r>
            <a:r>
              <a:rPr lang="en-US" sz="5400" dirty="0">
                <a:solidFill>
                  <a:srgbClr val="C00000"/>
                </a:solidFill>
                <a:latin typeface="Calibri"/>
                <a:cs typeface="Calibri"/>
              </a:rPr>
              <a:t>System</a:t>
            </a:r>
            <a:r>
              <a:rPr lang="en-US" sz="5400" spc="-60" dirty="0">
                <a:solidFill>
                  <a:srgbClr val="C00000"/>
                </a:solidFill>
                <a:latin typeface="Calibri"/>
                <a:cs typeface="Calibri"/>
              </a:rPr>
              <a:t> </a:t>
            </a:r>
            <a:r>
              <a:rPr lang="en-US" sz="5400" dirty="0">
                <a:solidFill>
                  <a:srgbClr val="C00000"/>
                </a:solidFill>
                <a:latin typeface="Calibri"/>
                <a:cs typeface="Calibri"/>
              </a:rPr>
              <a:t>Using</a:t>
            </a:r>
            <a:r>
              <a:rPr lang="en-US" sz="5400" spc="-45" dirty="0">
                <a:solidFill>
                  <a:srgbClr val="C00000"/>
                </a:solidFill>
                <a:latin typeface="Calibri"/>
                <a:cs typeface="Calibri"/>
              </a:rPr>
              <a:t> </a:t>
            </a:r>
            <a:r>
              <a:rPr lang="en-US" sz="5400" spc="-10" dirty="0">
                <a:solidFill>
                  <a:srgbClr val="C00000"/>
                </a:solidFill>
                <a:latin typeface="Calibri"/>
                <a:cs typeface="Calibri"/>
              </a:rPr>
              <a:t>Python</a:t>
            </a:r>
            <a:endParaRPr lang="en-IN" sz="5400" dirty="0">
              <a:solidFill>
                <a:srgbClr val="C00000"/>
              </a:solidFill>
            </a:endParaRPr>
          </a:p>
        </p:txBody>
      </p:sp>
      <p:sp>
        <p:nvSpPr>
          <p:cNvPr id="3" name="Subtitle 2">
            <a:extLst>
              <a:ext uri="{FF2B5EF4-FFF2-40B4-BE49-F238E27FC236}">
                <a16:creationId xmlns:a16="http://schemas.microsoft.com/office/drawing/2014/main" id="{2FD51DB9-01AC-7C28-E2C1-DE71CB60E067}"/>
              </a:ext>
            </a:extLst>
          </p:cNvPr>
          <p:cNvSpPr>
            <a:spLocks noGrp="1"/>
          </p:cNvSpPr>
          <p:nvPr>
            <p:ph type="subTitle" idx="1"/>
          </p:nvPr>
        </p:nvSpPr>
        <p:spPr>
          <a:xfrm>
            <a:off x="-1" y="3215148"/>
            <a:ext cx="12192001" cy="3642850"/>
          </a:xfrm>
        </p:spPr>
        <p:txBody>
          <a:bodyPr>
            <a:normAutofit/>
          </a:bodyPr>
          <a:lstStyle/>
          <a:p>
            <a:pPr algn="ctr">
              <a:lnSpc>
                <a:spcPct val="100000"/>
              </a:lnSpc>
              <a:spcBef>
                <a:spcPts val="345"/>
              </a:spcBef>
            </a:pPr>
            <a:endParaRPr lang="en-US" sz="2000" spc="-35" dirty="0">
              <a:latin typeface="Times New Roman"/>
              <a:cs typeface="Times New Roman"/>
            </a:endParaRPr>
          </a:p>
          <a:p>
            <a:pPr>
              <a:lnSpc>
                <a:spcPct val="100000"/>
              </a:lnSpc>
              <a:spcBef>
                <a:spcPts val="345"/>
              </a:spcBef>
            </a:pPr>
            <a:r>
              <a:rPr lang="en-IN" sz="2000" b="1" spc="-10" dirty="0">
                <a:solidFill>
                  <a:schemeClr val="accent6">
                    <a:lumMod val="50000"/>
                  </a:schemeClr>
                </a:solidFill>
                <a:latin typeface="Times New Roman"/>
                <a:cs typeface="Times New Roman"/>
              </a:rPr>
              <a:t> DEPARTMENT</a:t>
            </a:r>
            <a:r>
              <a:rPr lang="en-IN" sz="2000" b="1" spc="-55" dirty="0">
                <a:solidFill>
                  <a:schemeClr val="accent6">
                    <a:lumMod val="50000"/>
                  </a:schemeClr>
                </a:solidFill>
                <a:latin typeface="Times New Roman"/>
                <a:cs typeface="Times New Roman"/>
              </a:rPr>
              <a:t> </a:t>
            </a:r>
            <a:r>
              <a:rPr lang="en-IN" sz="2000" b="1" dirty="0">
                <a:solidFill>
                  <a:schemeClr val="accent6">
                    <a:lumMod val="50000"/>
                  </a:schemeClr>
                </a:solidFill>
                <a:latin typeface="Times New Roman"/>
                <a:cs typeface="Times New Roman"/>
              </a:rPr>
              <a:t>OF</a:t>
            </a:r>
            <a:r>
              <a:rPr lang="en-IN" sz="2000" b="1" spc="-45" dirty="0">
                <a:solidFill>
                  <a:schemeClr val="accent6">
                    <a:lumMod val="50000"/>
                  </a:schemeClr>
                </a:solidFill>
                <a:latin typeface="Times New Roman"/>
                <a:cs typeface="Times New Roman"/>
              </a:rPr>
              <a:t> </a:t>
            </a:r>
            <a:r>
              <a:rPr lang="en-IN" sz="2000" b="1" dirty="0">
                <a:solidFill>
                  <a:schemeClr val="accent6">
                    <a:lumMod val="50000"/>
                  </a:schemeClr>
                </a:solidFill>
                <a:latin typeface="Times New Roman"/>
                <a:cs typeface="Times New Roman"/>
              </a:rPr>
              <a:t>COMPUTER</a:t>
            </a:r>
            <a:r>
              <a:rPr lang="en-IN" sz="2000" b="1" spc="-50" dirty="0">
                <a:solidFill>
                  <a:schemeClr val="accent6">
                    <a:lumMod val="50000"/>
                  </a:schemeClr>
                </a:solidFill>
                <a:latin typeface="Times New Roman"/>
                <a:cs typeface="Times New Roman"/>
              </a:rPr>
              <a:t> </a:t>
            </a:r>
            <a:r>
              <a:rPr lang="en-IN" sz="2000" b="1" spc="-10" dirty="0">
                <a:solidFill>
                  <a:schemeClr val="accent6">
                    <a:lumMod val="50000"/>
                  </a:schemeClr>
                </a:solidFill>
                <a:latin typeface="Times New Roman"/>
                <a:cs typeface="Times New Roman"/>
              </a:rPr>
              <a:t>ENGINEERING</a:t>
            </a:r>
            <a:endParaRPr lang="en-IN" sz="2000" dirty="0">
              <a:solidFill>
                <a:schemeClr val="accent6">
                  <a:lumMod val="50000"/>
                </a:schemeClr>
              </a:solidFill>
              <a:latin typeface="Times New Roman"/>
              <a:cs typeface="Times New Roman"/>
            </a:endParaRPr>
          </a:p>
          <a:p>
            <a:pPr algn="ctr">
              <a:lnSpc>
                <a:spcPct val="100000"/>
              </a:lnSpc>
              <a:spcBef>
                <a:spcPts val="345"/>
              </a:spcBef>
            </a:pPr>
            <a:r>
              <a:rPr lang="en-US" sz="2000" spc="-35" dirty="0">
                <a:solidFill>
                  <a:schemeClr val="accent6">
                    <a:lumMod val="50000"/>
                  </a:schemeClr>
                </a:solidFill>
                <a:latin typeface="Times New Roman"/>
                <a:cs typeface="Times New Roman"/>
              </a:rPr>
              <a:t>S.V.P’.S</a:t>
            </a:r>
            <a:r>
              <a:rPr lang="en-US" sz="2000" spc="-135" dirty="0">
                <a:solidFill>
                  <a:schemeClr val="accent6">
                    <a:lumMod val="50000"/>
                  </a:schemeClr>
                </a:solidFill>
                <a:latin typeface="Times New Roman"/>
                <a:cs typeface="Times New Roman"/>
              </a:rPr>
              <a:t> </a:t>
            </a:r>
            <a:r>
              <a:rPr lang="en-US" sz="2000" dirty="0">
                <a:solidFill>
                  <a:schemeClr val="accent6">
                    <a:lumMod val="50000"/>
                  </a:schemeClr>
                </a:solidFill>
                <a:latin typeface="Times New Roman"/>
                <a:cs typeface="Times New Roman"/>
              </a:rPr>
              <a:t>B.S.</a:t>
            </a:r>
            <a:r>
              <a:rPr lang="en-US" sz="2000" spc="-145" dirty="0">
                <a:solidFill>
                  <a:schemeClr val="accent6">
                    <a:lumMod val="50000"/>
                  </a:schemeClr>
                </a:solidFill>
                <a:latin typeface="Times New Roman"/>
                <a:cs typeface="Times New Roman"/>
              </a:rPr>
              <a:t> </a:t>
            </a:r>
            <a:r>
              <a:rPr lang="en-US" sz="2000" dirty="0">
                <a:solidFill>
                  <a:schemeClr val="accent6">
                    <a:lumMod val="50000"/>
                  </a:schemeClr>
                </a:solidFill>
                <a:latin typeface="Times New Roman"/>
                <a:cs typeface="Times New Roman"/>
              </a:rPr>
              <a:t>DEORE</a:t>
            </a:r>
            <a:r>
              <a:rPr lang="en-US" sz="2000" spc="-130" dirty="0">
                <a:solidFill>
                  <a:schemeClr val="accent6">
                    <a:lumMod val="50000"/>
                  </a:schemeClr>
                </a:solidFill>
                <a:latin typeface="Times New Roman"/>
                <a:cs typeface="Times New Roman"/>
              </a:rPr>
              <a:t> </a:t>
            </a:r>
            <a:r>
              <a:rPr lang="en-US" sz="2000" dirty="0">
                <a:solidFill>
                  <a:schemeClr val="accent6">
                    <a:lumMod val="50000"/>
                  </a:schemeClr>
                </a:solidFill>
                <a:latin typeface="Times New Roman"/>
                <a:cs typeface="Times New Roman"/>
              </a:rPr>
              <a:t>COLLEGE</a:t>
            </a:r>
            <a:r>
              <a:rPr lang="en-US" sz="2000" spc="-45" dirty="0">
                <a:solidFill>
                  <a:schemeClr val="accent6">
                    <a:lumMod val="50000"/>
                  </a:schemeClr>
                </a:solidFill>
                <a:latin typeface="Times New Roman"/>
                <a:cs typeface="Times New Roman"/>
              </a:rPr>
              <a:t> </a:t>
            </a:r>
            <a:r>
              <a:rPr lang="en-US" sz="2000" dirty="0">
                <a:solidFill>
                  <a:schemeClr val="accent6">
                    <a:lumMod val="50000"/>
                  </a:schemeClr>
                </a:solidFill>
                <a:latin typeface="Times New Roman"/>
                <a:cs typeface="Times New Roman"/>
              </a:rPr>
              <a:t>OF</a:t>
            </a:r>
            <a:r>
              <a:rPr lang="en-US" sz="2000" spc="229" dirty="0">
                <a:solidFill>
                  <a:schemeClr val="accent6">
                    <a:lumMod val="50000"/>
                  </a:schemeClr>
                </a:solidFill>
                <a:latin typeface="Times New Roman"/>
                <a:cs typeface="Times New Roman"/>
              </a:rPr>
              <a:t> </a:t>
            </a:r>
            <a:r>
              <a:rPr lang="en-US" sz="2000" spc="-10" dirty="0">
                <a:solidFill>
                  <a:schemeClr val="accent6">
                    <a:lumMod val="50000"/>
                  </a:schemeClr>
                </a:solidFill>
                <a:latin typeface="Times New Roman"/>
                <a:cs typeface="Times New Roman"/>
              </a:rPr>
              <a:t>ENGINEERING</a:t>
            </a:r>
            <a:r>
              <a:rPr lang="en-US" sz="2000" spc="-65" dirty="0">
                <a:solidFill>
                  <a:schemeClr val="accent6">
                    <a:lumMod val="50000"/>
                  </a:schemeClr>
                </a:solidFill>
                <a:latin typeface="Times New Roman"/>
                <a:cs typeface="Times New Roman"/>
              </a:rPr>
              <a:t> </a:t>
            </a:r>
            <a:r>
              <a:rPr lang="en-US" sz="2000" dirty="0">
                <a:solidFill>
                  <a:schemeClr val="accent6">
                    <a:lumMod val="50000"/>
                  </a:schemeClr>
                </a:solidFill>
                <a:latin typeface="Times New Roman"/>
                <a:cs typeface="Times New Roman"/>
              </a:rPr>
              <a:t>,</a:t>
            </a:r>
            <a:r>
              <a:rPr lang="en-US" sz="2000" spc="-35" dirty="0">
                <a:solidFill>
                  <a:schemeClr val="accent6">
                    <a:lumMod val="50000"/>
                  </a:schemeClr>
                </a:solidFill>
                <a:latin typeface="Times New Roman"/>
                <a:cs typeface="Times New Roman"/>
              </a:rPr>
              <a:t> </a:t>
            </a:r>
            <a:r>
              <a:rPr lang="en-US" sz="2000" spc="-10" dirty="0">
                <a:solidFill>
                  <a:schemeClr val="accent6">
                    <a:lumMod val="50000"/>
                  </a:schemeClr>
                </a:solidFill>
                <a:latin typeface="Times New Roman"/>
                <a:cs typeface="Times New Roman"/>
              </a:rPr>
              <a:t>Dhule</a:t>
            </a:r>
            <a:endParaRPr lang="en-US" sz="2000" dirty="0">
              <a:solidFill>
                <a:schemeClr val="accent6">
                  <a:lumMod val="50000"/>
                </a:schemeClr>
              </a:solidFill>
              <a:latin typeface="Times New Roman"/>
              <a:cs typeface="Times New Roman"/>
            </a:endParaRPr>
          </a:p>
          <a:p>
            <a:pPr algn="ctr">
              <a:lnSpc>
                <a:spcPct val="100000"/>
              </a:lnSpc>
              <a:spcBef>
                <a:spcPts val="240"/>
              </a:spcBef>
            </a:pPr>
            <a:r>
              <a:rPr lang="en-US" sz="2000" spc="-10" dirty="0">
                <a:solidFill>
                  <a:schemeClr val="accent6">
                    <a:lumMod val="50000"/>
                  </a:schemeClr>
                </a:solidFill>
                <a:latin typeface="Times New Roman"/>
                <a:cs typeface="Times New Roman"/>
              </a:rPr>
              <a:t>2024-</a:t>
            </a:r>
            <a:r>
              <a:rPr lang="en-US" sz="2000" spc="-20" dirty="0">
                <a:solidFill>
                  <a:schemeClr val="accent6">
                    <a:lumMod val="50000"/>
                  </a:schemeClr>
                </a:solidFill>
                <a:latin typeface="Times New Roman"/>
                <a:cs typeface="Times New Roman"/>
              </a:rPr>
              <a:t>2025</a:t>
            </a:r>
          </a:p>
          <a:p>
            <a:pPr marL="12700" marR="1173480" algn="l">
              <a:lnSpc>
                <a:spcPct val="145900"/>
              </a:lnSpc>
              <a:spcBef>
                <a:spcPts val="100"/>
              </a:spcBef>
            </a:pPr>
            <a:r>
              <a:rPr lang="en-IN" cap="none" spc="-10" dirty="0">
                <a:solidFill>
                  <a:schemeClr val="accent6">
                    <a:lumMod val="50000"/>
                  </a:schemeClr>
                </a:solidFill>
                <a:latin typeface="Calibri"/>
                <a:cs typeface="Calibri"/>
              </a:rPr>
              <a:t>Presented</a:t>
            </a:r>
            <a:r>
              <a:rPr lang="en-IN" cap="none" spc="-135" dirty="0">
                <a:solidFill>
                  <a:schemeClr val="accent6">
                    <a:lumMod val="50000"/>
                  </a:schemeClr>
                </a:solidFill>
                <a:latin typeface="Calibri"/>
                <a:cs typeface="Calibri"/>
              </a:rPr>
              <a:t> </a:t>
            </a:r>
            <a:r>
              <a:rPr lang="en-IN" cap="none" spc="-20" dirty="0">
                <a:solidFill>
                  <a:schemeClr val="accent6">
                    <a:lumMod val="50000"/>
                  </a:schemeClr>
                </a:solidFill>
                <a:latin typeface="Calibri"/>
                <a:cs typeface="Calibri"/>
              </a:rPr>
              <a:t>by:- </a:t>
            </a:r>
            <a:r>
              <a:rPr lang="en-IN" cap="none" dirty="0">
                <a:solidFill>
                  <a:schemeClr val="accent6">
                    <a:lumMod val="50000"/>
                  </a:schemeClr>
                </a:solidFill>
                <a:latin typeface="Calibri"/>
                <a:cs typeface="Calibri"/>
              </a:rPr>
              <a:t>Pratik</a:t>
            </a:r>
            <a:r>
              <a:rPr lang="en-IN" cap="none" spc="-125" dirty="0">
                <a:solidFill>
                  <a:schemeClr val="accent6">
                    <a:lumMod val="50000"/>
                  </a:schemeClr>
                </a:solidFill>
                <a:latin typeface="Calibri"/>
                <a:cs typeface="Calibri"/>
              </a:rPr>
              <a:t> </a:t>
            </a:r>
            <a:r>
              <a:rPr lang="en-IN" cap="none" dirty="0">
                <a:solidFill>
                  <a:schemeClr val="accent6">
                    <a:lumMod val="50000"/>
                  </a:schemeClr>
                </a:solidFill>
                <a:latin typeface="Calibri"/>
                <a:cs typeface="Calibri"/>
              </a:rPr>
              <a:t>Sanjay</a:t>
            </a:r>
            <a:r>
              <a:rPr lang="en-IN" cap="none" spc="-105" dirty="0">
                <a:solidFill>
                  <a:schemeClr val="accent6">
                    <a:lumMod val="50000"/>
                  </a:schemeClr>
                </a:solidFill>
                <a:latin typeface="Calibri"/>
                <a:cs typeface="Calibri"/>
              </a:rPr>
              <a:t> </a:t>
            </a:r>
            <a:r>
              <a:rPr lang="en-IN" cap="none" spc="-10" dirty="0">
                <a:solidFill>
                  <a:schemeClr val="accent6">
                    <a:lumMod val="50000"/>
                  </a:schemeClr>
                </a:solidFill>
                <a:latin typeface="Calibri"/>
                <a:cs typeface="Calibri"/>
              </a:rPr>
              <a:t>Pawar 					      </a:t>
            </a:r>
            <a:r>
              <a:rPr lang="en-US" cap="none" spc="-10" dirty="0">
                <a:solidFill>
                  <a:schemeClr val="accent6">
                    <a:lumMod val="50000"/>
                  </a:schemeClr>
                </a:solidFill>
                <a:latin typeface="Calibri"/>
                <a:cs typeface="Calibri"/>
              </a:rPr>
              <a:t>G</a:t>
            </a:r>
            <a:r>
              <a:rPr lang="en-US" cap="none" dirty="0">
                <a:solidFill>
                  <a:schemeClr val="accent6">
                    <a:lumMod val="50000"/>
                  </a:schemeClr>
                </a:solidFill>
                <a:latin typeface="Calibri"/>
                <a:cs typeface="Calibri"/>
              </a:rPr>
              <a:t>uided</a:t>
            </a:r>
            <a:r>
              <a:rPr lang="en-US" cap="none" spc="-60" dirty="0">
                <a:solidFill>
                  <a:schemeClr val="accent6">
                    <a:lumMod val="50000"/>
                  </a:schemeClr>
                </a:solidFill>
                <a:latin typeface="Calibri"/>
                <a:cs typeface="Calibri"/>
              </a:rPr>
              <a:t> </a:t>
            </a:r>
            <a:r>
              <a:rPr lang="en-US" cap="none" dirty="0">
                <a:solidFill>
                  <a:schemeClr val="accent6">
                    <a:lumMod val="50000"/>
                  </a:schemeClr>
                </a:solidFill>
                <a:latin typeface="Calibri"/>
                <a:cs typeface="Calibri"/>
              </a:rPr>
              <a:t>by</a:t>
            </a:r>
            <a:r>
              <a:rPr lang="en-US" cap="none" spc="-65" dirty="0">
                <a:solidFill>
                  <a:schemeClr val="accent6">
                    <a:lumMod val="50000"/>
                  </a:schemeClr>
                </a:solidFill>
                <a:latin typeface="Calibri"/>
                <a:cs typeface="Calibri"/>
              </a:rPr>
              <a:t> </a:t>
            </a:r>
            <a:r>
              <a:rPr lang="en-US" cap="none" dirty="0">
                <a:solidFill>
                  <a:schemeClr val="accent6">
                    <a:lumMod val="50000"/>
                  </a:schemeClr>
                </a:solidFill>
                <a:latin typeface="Calibri"/>
                <a:cs typeface="Calibri"/>
              </a:rPr>
              <a:t>:-</a:t>
            </a:r>
            <a:r>
              <a:rPr lang="en-US" sz="2000" cap="none" spc="-10" dirty="0">
                <a:solidFill>
                  <a:schemeClr val="accent6">
                    <a:lumMod val="50000"/>
                  </a:schemeClr>
                </a:solidFill>
                <a:latin typeface="Calibri"/>
                <a:cs typeface="Calibri"/>
              </a:rPr>
              <a:t>B.D.Patil</a:t>
            </a:r>
            <a:r>
              <a:rPr lang="en-IN" sz="2000" cap="none" spc="-10" dirty="0">
                <a:solidFill>
                  <a:schemeClr val="accent6">
                    <a:lumMod val="50000"/>
                  </a:schemeClr>
                </a:solidFill>
                <a:latin typeface="Calibri"/>
                <a:cs typeface="Calibri"/>
              </a:rPr>
              <a:t> </a:t>
            </a:r>
            <a:r>
              <a:rPr lang="en-IN" cap="none" dirty="0">
                <a:solidFill>
                  <a:schemeClr val="accent6">
                    <a:lumMod val="50000"/>
                  </a:schemeClr>
                </a:solidFill>
                <a:latin typeface="Calibri"/>
                <a:cs typeface="Calibri"/>
              </a:rPr>
              <a:t>Gopal</a:t>
            </a:r>
            <a:r>
              <a:rPr lang="en-IN" cap="none" spc="-70" dirty="0">
                <a:solidFill>
                  <a:schemeClr val="accent6">
                    <a:lumMod val="50000"/>
                  </a:schemeClr>
                </a:solidFill>
                <a:latin typeface="Calibri"/>
                <a:cs typeface="Calibri"/>
              </a:rPr>
              <a:t> C</a:t>
            </a:r>
            <a:r>
              <a:rPr lang="en-IN" cap="none" dirty="0">
                <a:solidFill>
                  <a:schemeClr val="accent6">
                    <a:lumMod val="50000"/>
                  </a:schemeClr>
                </a:solidFill>
                <a:latin typeface="Calibri"/>
                <a:cs typeface="Calibri"/>
              </a:rPr>
              <a:t>handrakant</a:t>
            </a:r>
            <a:r>
              <a:rPr lang="en-IN" cap="none" spc="-90" dirty="0">
                <a:solidFill>
                  <a:schemeClr val="accent6">
                    <a:lumMod val="50000"/>
                  </a:schemeClr>
                </a:solidFill>
                <a:latin typeface="Calibri"/>
                <a:cs typeface="Calibri"/>
              </a:rPr>
              <a:t> </a:t>
            </a:r>
            <a:r>
              <a:rPr lang="en-IN" cap="none" spc="-10" dirty="0">
                <a:solidFill>
                  <a:schemeClr val="accent6">
                    <a:lumMod val="50000"/>
                  </a:schemeClr>
                </a:solidFill>
                <a:latin typeface="Calibri"/>
                <a:cs typeface="Calibri"/>
              </a:rPr>
              <a:t>Saindane </a:t>
            </a:r>
          </a:p>
          <a:p>
            <a:pPr marL="12700" algn="l">
              <a:lnSpc>
                <a:spcPct val="100000"/>
              </a:lnSpc>
              <a:spcBef>
                <a:spcPts val="810"/>
              </a:spcBef>
            </a:pPr>
            <a:r>
              <a:rPr lang="en-IN" cap="none" dirty="0">
                <a:solidFill>
                  <a:schemeClr val="accent6">
                    <a:lumMod val="50000"/>
                  </a:schemeClr>
                </a:solidFill>
                <a:latin typeface="Calibri"/>
                <a:cs typeface="Calibri"/>
              </a:rPr>
              <a:t>Yogesh</a:t>
            </a:r>
            <a:r>
              <a:rPr lang="en-IN" cap="none" spc="-90" dirty="0">
                <a:solidFill>
                  <a:schemeClr val="accent6">
                    <a:lumMod val="50000"/>
                  </a:schemeClr>
                </a:solidFill>
                <a:latin typeface="Calibri"/>
                <a:cs typeface="Calibri"/>
              </a:rPr>
              <a:t> </a:t>
            </a:r>
            <a:r>
              <a:rPr lang="en-IN" cap="none" spc="-10" dirty="0">
                <a:solidFill>
                  <a:schemeClr val="accent6">
                    <a:lumMod val="50000"/>
                  </a:schemeClr>
                </a:solidFill>
                <a:latin typeface="Calibri"/>
                <a:cs typeface="Calibri"/>
              </a:rPr>
              <a:t>Sanjeev</a:t>
            </a:r>
            <a:r>
              <a:rPr lang="en-IN" cap="none" spc="-105" dirty="0">
                <a:solidFill>
                  <a:schemeClr val="accent6">
                    <a:lumMod val="50000"/>
                  </a:schemeClr>
                </a:solidFill>
                <a:latin typeface="Calibri"/>
                <a:cs typeface="Calibri"/>
              </a:rPr>
              <a:t> </a:t>
            </a:r>
            <a:r>
              <a:rPr lang="en-IN" cap="none" spc="-20" dirty="0">
                <a:solidFill>
                  <a:schemeClr val="accent6">
                    <a:lumMod val="50000"/>
                  </a:schemeClr>
                </a:solidFill>
                <a:latin typeface="Calibri"/>
                <a:cs typeface="Calibri"/>
              </a:rPr>
              <a:t>Patil</a:t>
            </a:r>
            <a:endParaRPr lang="en-US" cap="none" dirty="0">
              <a:solidFill>
                <a:schemeClr val="accent6">
                  <a:lumMod val="50000"/>
                </a:schemeClr>
              </a:solidFill>
              <a:latin typeface="Calibri"/>
              <a:cs typeface="Calibri"/>
            </a:endParaRPr>
          </a:p>
          <a:p>
            <a:pPr marL="12700" algn="l">
              <a:lnSpc>
                <a:spcPct val="100000"/>
              </a:lnSpc>
              <a:spcBef>
                <a:spcPts val="985"/>
              </a:spcBef>
            </a:pPr>
            <a:r>
              <a:rPr lang="en-IN" cap="none" dirty="0">
                <a:solidFill>
                  <a:schemeClr val="accent6">
                    <a:lumMod val="50000"/>
                  </a:schemeClr>
                </a:solidFill>
                <a:latin typeface="Calibri"/>
                <a:cs typeface="Calibri"/>
              </a:rPr>
              <a:t>Lalit</a:t>
            </a:r>
            <a:r>
              <a:rPr lang="en-IN" cap="none" spc="-5" dirty="0">
                <a:solidFill>
                  <a:schemeClr val="accent6">
                    <a:lumMod val="50000"/>
                  </a:schemeClr>
                </a:solidFill>
                <a:latin typeface="Calibri"/>
                <a:cs typeface="Calibri"/>
              </a:rPr>
              <a:t> K</a:t>
            </a:r>
            <a:r>
              <a:rPr lang="en-IN" cap="none" dirty="0">
                <a:solidFill>
                  <a:schemeClr val="accent6">
                    <a:lumMod val="50000"/>
                  </a:schemeClr>
                </a:solidFill>
                <a:latin typeface="Calibri"/>
                <a:cs typeface="Calibri"/>
              </a:rPr>
              <a:t>ishor</a:t>
            </a:r>
            <a:r>
              <a:rPr lang="en-IN" cap="none" spc="-55" dirty="0">
                <a:solidFill>
                  <a:schemeClr val="accent6">
                    <a:lumMod val="50000"/>
                  </a:schemeClr>
                </a:solidFill>
                <a:latin typeface="Calibri"/>
                <a:cs typeface="Calibri"/>
              </a:rPr>
              <a:t> C</a:t>
            </a:r>
            <a:r>
              <a:rPr lang="en-IN" cap="none" spc="-10" dirty="0">
                <a:solidFill>
                  <a:schemeClr val="accent6">
                    <a:lumMod val="50000"/>
                  </a:schemeClr>
                </a:solidFill>
                <a:latin typeface="Calibri"/>
                <a:cs typeface="Calibri"/>
              </a:rPr>
              <a:t>haudhari</a:t>
            </a:r>
            <a:endParaRPr lang="en-IN" cap="none" dirty="0">
              <a:solidFill>
                <a:schemeClr val="accent6">
                  <a:lumMod val="50000"/>
                </a:schemeClr>
              </a:solidFill>
              <a:latin typeface="Calibri"/>
              <a:cs typeface="Calibri"/>
            </a:endParaRPr>
          </a:p>
          <a:p>
            <a:pPr algn="ctr">
              <a:lnSpc>
                <a:spcPct val="100000"/>
              </a:lnSpc>
              <a:spcBef>
                <a:spcPts val="240"/>
              </a:spcBef>
            </a:pPr>
            <a:endParaRPr lang="en-US" sz="2000" cap="none" dirty="0">
              <a:solidFill>
                <a:schemeClr val="accent6">
                  <a:lumMod val="50000"/>
                </a:schemeClr>
              </a:solidFill>
              <a:latin typeface="Times New Roman"/>
              <a:cs typeface="Times New Roman"/>
            </a:endParaRPr>
          </a:p>
          <a:p>
            <a:endParaRPr lang="en-IN" dirty="0"/>
          </a:p>
        </p:txBody>
      </p:sp>
      <p:pic>
        <p:nvPicPr>
          <p:cNvPr id="4" name="object 2">
            <a:extLst>
              <a:ext uri="{FF2B5EF4-FFF2-40B4-BE49-F238E27FC236}">
                <a16:creationId xmlns:a16="http://schemas.microsoft.com/office/drawing/2014/main" id="{789C7B85-0F6D-F871-D5D2-5728939BE653}"/>
              </a:ext>
            </a:extLst>
          </p:cNvPr>
          <p:cNvPicPr/>
          <p:nvPr/>
        </p:nvPicPr>
        <p:blipFill>
          <a:blip r:embed="rId2" cstate="print"/>
          <a:stretch>
            <a:fillRect/>
          </a:stretch>
        </p:blipFill>
        <p:spPr>
          <a:xfrm>
            <a:off x="4756276" y="1344561"/>
            <a:ext cx="2077143" cy="2084439"/>
          </a:xfrm>
          <a:prstGeom prst="rect">
            <a:avLst/>
          </a:prstGeom>
        </p:spPr>
      </p:pic>
    </p:spTree>
    <p:extLst>
      <p:ext uri="{BB962C8B-B14F-4D97-AF65-F5344CB8AC3E}">
        <p14:creationId xmlns:p14="http://schemas.microsoft.com/office/powerpoint/2010/main" val="1502362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08D1-B9FF-9D6A-A8DC-27BD2832EBCE}"/>
              </a:ext>
            </a:extLst>
          </p:cNvPr>
          <p:cNvSpPr>
            <a:spLocks noGrp="1"/>
          </p:cNvSpPr>
          <p:nvPr>
            <p:ph type="title"/>
          </p:nvPr>
        </p:nvSpPr>
        <p:spPr>
          <a:xfrm>
            <a:off x="-4606492" y="0"/>
            <a:ext cx="6579225" cy="1596177"/>
          </a:xfrm>
        </p:spPr>
        <p:txBody>
          <a:bodyPr/>
          <a:lstStyle/>
          <a:p>
            <a:pPr algn="r"/>
            <a:r>
              <a:rPr lang="en-IN" dirty="0" err="1"/>
              <a:t>Dfd</a:t>
            </a:r>
            <a:r>
              <a:rPr lang="en-IN" dirty="0"/>
              <a:t> </a:t>
            </a:r>
            <a:r>
              <a:rPr lang="en-IN" cap="none" dirty="0"/>
              <a:t>Dig.</a:t>
            </a:r>
            <a:endParaRPr lang="en-IN" dirty="0"/>
          </a:p>
        </p:txBody>
      </p:sp>
      <p:pic>
        <p:nvPicPr>
          <p:cNvPr id="4" name="Content Placeholder 3">
            <a:extLst>
              <a:ext uri="{FF2B5EF4-FFF2-40B4-BE49-F238E27FC236}">
                <a16:creationId xmlns:a16="http://schemas.microsoft.com/office/drawing/2014/main" id="{0DD83620-904F-1FF6-4222-20AA6201CF5A}"/>
              </a:ext>
            </a:extLst>
          </p:cNvPr>
          <p:cNvPicPr>
            <a:picLocks noGrp="1" noChangeAspect="1"/>
          </p:cNvPicPr>
          <p:nvPr>
            <p:ph sz="quarter" idx="13"/>
          </p:nvPr>
        </p:nvPicPr>
        <p:blipFill>
          <a:blip r:embed="rId2"/>
          <a:stretch>
            <a:fillRect/>
          </a:stretch>
        </p:blipFill>
        <p:spPr>
          <a:xfrm>
            <a:off x="3840380" y="0"/>
            <a:ext cx="5351929" cy="6858000"/>
          </a:xfrm>
        </p:spPr>
      </p:pic>
    </p:spTree>
    <p:extLst>
      <p:ext uri="{BB962C8B-B14F-4D97-AF65-F5344CB8AC3E}">
        <p14:creationId xmlns:p14="http://schemas.microsoft.com/office/powerpoint/2010/main" val="2879680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69DD6-5000-087B-DC21-936077FF1545}"/>
              </a:ext>
            </a:extLst>
          </p:cNvPr>
          <p:cNvSpPr>
            <a:spLocks noGrp="1"/>
          </p:cNvSpPr>
          <p:nvPr>
            <p:ph type="title"/>
          </p:nvPr>
        </p:nvSpPr>
        <p:spPr>
          <a:xfrm>
            <a:off x="-1973358" y="0"/>
            <a:ext cx="7315826" cy="1528894"/>
          </a:xfrm>
        </p:spPr>
        <p:txBody>
          <a:bodyPr/>
          <a:lstStyle/>
          <a:p>
            <a:r>
              <a:rPr lang="en-IN" dirty="0"/>
              <a:t>Flow chart</a:t>
            </a:r>
          </a:p>
        </p:txBody>
      </p:sp>
      <p:pic>
        <p:nvPicPr>
          <p:cNvPr id="13" name="Content Placeholder 12">
            <a:extLst>
              <a:ext uri="{FF2B5EF4-FFF2-40B4-BE49-F238E27FC236}">
                <a16:creationId xmlns:a16="http://schemas.microsoft.com/office/drawing/2014/main" id="{E35495E4-85D2-9AC8-F24F-9AD4668946A1}"/>
              </a:ext>
            </a:extLst>
          </p:cNvPr>
          <p:cNvPicPr>
            <a:picLocks noGrp="1" noChangeAspect="1"/>
          </p:cNvPicPr>
          <p:nvPr>
            <p:ph sz="quarter" idx="13"/>
          </p:nvPr>
        </p:nvPicPr>
        <p:blipFill>
          <a:blip r:embed="rId2"/>
          <a:stretch>
            <a:fillRect/>
          </a:stretch>
        </p:blipFill>
        <p:spPr>
          <a:xfrm>
            <a:off x="5486400" y="812800"/>
            <a:ext cx="6705600" cy="5967789"/>
          </a:xfrm>
        </p:spPr>
      </p:pic>
    </p:spTree>
    <p:extLst>
      <p:ext uri="{BB962C8B-B14F-4D97-AF65-F5344CB8AC3E}">
        <p14:creationId xmlns:p14="http://schemas.microsoft.com/office/powerpoint/2010/main" val="1154747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5DFB5-8813-B7EE-E02F-7BDF391AE0DD}"/>
              </a:ext>
            </a:extLst>
          </p:cNvPr>
          <p:cNvSpPr>
            <a:spLocks noGrp="1"/>
          </p:cNvSpPr>
          <p:nvPr>
            <p:ph type="title"/>
          </p:nvPr>
        </p:nvSpPr>
        <p:spPr/>
        <p:txBody>
          <a:bodyPr/>
          <a:lstStyle/>
          <a:p>
            <a:r>
              <a:rPr lang="en-IN" cap="none" dirty="0"/>
              <a:t>Conclusion And Future Work</a:t>
            </a:r>
          </a:p>
        </p:txBody>
      </p:sp>
      <p:sp>
        <p:nvSpPr>
          <p:cNvPr id="3" name="Content Placeholder 2">
            <a:extLst>
              <a:ext uri="{FF2B5EF4-FFF2-40B4-BE49-F238E27FC236}">
                <a16:creationId xmlns:a16="http://schemas.microsoft.com/office/drawing/2014/main" id="{80DBFEA6-2EBA-B1C1-E0F5-404D6EE6B61D}"/>
              </a:ext>
            </a:extLst>
          </p:cNvPr>
          <p:cNvSpPr>
            <a:spLocks noGrp="1"/>
          </p:cNvSpPr>
          <p:nvPr>
            <p:ph sz="quarter" idx="13"/>
          </p:nvPr>
        </p:nvSpPr>
        <p:spPr/>
        <p:txBody>
          <a:bodyPr>
            <a:normAutofit/>
          </a:bodyPr>
          <a:lstStyle/>
          <a:p>
            <a:r>
              <a:rPr lang="en-US" sz="2400" cap="none" dirty="0"/>
              <a:t>In conclusion, we have built a real-time face detection and attendance system using python, flask, and opencv. Future work may involve enhancing accuracy, implementing security features, and exploring machine learning for improved detection. Thank you for your attention!</a:t>
            </a:r>
            <a:endParaRPr lang="en-IN" sz="2400" cap="none" dirty="0"/>
          </a:p>
        </p:txBody>
      </p:sp>
    </p:spTree>
    <p:extLst>
      <p:ext uri="{BB962C8B-B14F-4D97-AF65-F5344CB8AC3E}">
        <p14:creationId xmlns:p14="http://schemas.microsoft.com/office/powerpoint/2010/main" val="2971566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40F76-E5C9-486C-8B14-3F2DA734DAC4}"/>
              </a:ext>
            </a:extLst>
          </p:cNvPr>
          <p:cNvSpPr>
            <a:spLocks noGrp="1"/>
          </p:cNvSpPr>
          <p:nvPr>
            <p:ph type="title"/>
          </p:nvPr>
        </p:nvSpPr>
        <p:spPr>
          <a:xfrm>
            <a:off x="913775" y="618517"/>
            <a:ext cx="10364451" cy="5447986"/>
          </a:xfrm>
        </p:spPr>
        <p:txBody>
          <a:bodyPr/>
          <a:lstStyle/>
          <a:p>
            <a:r>
              <a:rPr lang="en-US" sz="7200" dirty="0"/>
              <a:t>Thanks</a:t>
            </a:r>
            <a:r>
              <a:rPr lang="en-US" dirty="0"/>
              <a:t> </a:t>
            </a:r>
            <a:r>
              <a:rPr lang="en-US" sz="7200" dirty="0"/>
              <a:t>!</a:t>
            </a:r>
            <a:endParaRPr lang="en-IN" sz="7200" dirty="0"/>
          </a:p>
        </p:txBody>
      </p:sp>
    </p:spTree>
    <p:extLst>
      <p:ext uri="{BB962C8B-B14F-4D97-AF65-F5344CB8AC3E}">
        <p14:creationId xmlns:p14="http://schemas.microsoft.com/office/powerpoint/2010/main" val="3974523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71025-2986-ED29-FC1B-3D7FDEE327AC}"/>
              </a:ext>
            </a:extLst>
          </p:cNvPr>
          <p:cNvSpPr>
            <a:spLocks noGrp="1"/>
          </p:cNvSpPr>
          <p:nvPr>
            <p:ph type="title"/>
          </p:nvPr>
        </p:nvSpPr>
        <p:spPr>
          <a:xfrm>
            <a:off x="913775" y="618517"/>
            <a:ext cx="10364451" cy="4985110"/>
          </a:xfrm>
        </p:spPr>
        <p:txBody>
          <a:bodyPr/>
          <a:lstStyle/>
          <a:p>
            <a:r>
              <a:rPr lang="en-US" dirty="0"/>
              <a:t>Building a real-time face detection system using Python, Flask, and OpenCV </a:t>
            </a:r>
            <a:endParaRPr lang="en-IN" dirty="0"/>
          </a:p>
        </p:txBody>
      </p:sp>
      <p:sp>
        <p:nvSpPr>
          <p:cNvPr id="3" name="Content Placeholder 2">
            <a:extLst>
              <a:ext uri="{FF2B5EF4-FFF2-40B4-BE49-F238E27FC236}">
                <a16:creationId xmlns:a16="http://schemas.microsoft.com/office/drawing/2014/main" id="{FA0DDE4E-40BF-E8CE-9356-7DE9A83D243E}"/>
              </a:ext>
            </a:extLst>
          </p:cNvPr>
          <p:cNvSpPr>
            <a:spLocks noGrp="1"/>
          </p:cNvSpPr>
          <p:nvPr>
            <p:ph sz="quarter" idx="13"/>
          </p:nvPr>
        </p:nvSpPr>
        <p:spPr>
          <a:xfrm flipV="1">
            <a:off x="1946030" y="5791199"/>
            <a:ext cx="9331569" cy="93786"/>
          </a:xfrm>
        </p:spPr>
        <p:txBody>
          <a:bodyPr>
            <a:normAutofit fontScale="25000" lnSpcReduction="20000"/>
          </a:bodyPr>
          <a:lstStyle/>
          <a:p>
            <a:endParaRPr lang="en-IN" dirty="0"/>
          </a:p>
        </p:txBody>
      </p:sp>
    </p:spTree>
    <p:extLst>
      <p:ext uri="{BB962C8B-B14F-4D97-AF65-F5344CB8AC3E}">
        <p14:creationId xmlns:p14="http://schemas.microsoft.com/office/powerpoint/2010/main" val="4223744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A5BC-124C-CA16-EE02-7DC66D398B83}"/>
              </a:ext>
            </a:extLst>
          </p:cNvPr>
          <p:cNvSpPr>
            <a:spLocks noGrp="1"/>
          </p:cNvSpPr>
          <p:nvPr>
            <p:ph type="title"/>
          </p:nvPr>
        </p:nvSpPr>
        <p:spPr>
          <a:xfrm>
            <a:off x="353336" y="264556"/>
            <a:ext cx="10364451" cy="1596177"/>
          </a:xfrm>
        </p:spPr>
        <p:txBody>
          <a:bodyPr/>
          <a:lstStyle/>
          <a:p>
            <a:r>
              <a:rPr lang="en-IN" cap="none" dirty="0"/>
              <a:t>Introduction to face detection</a:t>
            </a:r>
          </a:p>
        </p:txBody>
      </p:sp>
      <p:sp>
        <p:nvSpPr>
          <p:cNvPr id="3" name="Content Placeholder 2">
            <a:extLst>
              <a:ext uri="{FF2B5EF4-FFF2-40B4-BE49-F238E27FC236}">
                <a16:creationId xmlns:a16="http://schemas.microsoft.com/office/drawing/2014/main" id="{3744B73F-263A-F84D-BA88-E27919AC4677}"/>
              </a:ext>
            </a:extLst>
          </p:cNvPr>
          <p:cNvSpPr>
            <a:spLocks noGrp="1"/>
          </p:cNvSpPr>
          <p:nvPr>
            <p:ph sz="quarter" idx="13"/>
          </p:nvPr>
        </p:nvSpPr>
        <p:spPr>
          <a:xfrm>
            <a:off x="914399" y="1700982"/>
            <a:ext cx="10363826" cy="3018526"/>
          </a:xfrm>
        </p:spPr>
        <p:txBody>
          <a:bodyPr>
            <a:normAutofit/>
          </a:bodyPr>
          <a:lstStyle/>
          <a:p>
            <a:r>
              <a:rPr lang="en-US" sz="2400" dirty="0"/>
              <a:t> </a:t>
            </a:r>
            <a:r>
              <a:rPr lang="en-US" sz="2400" cap="none" dirty="0"/>
              <a:t>In this presentation, we will explore </a:t>
            </a:r>
            <a:r>
              <a:rPr lang="en-US" sz="2400" b="1" cap="none" dirty="0"/>
              <a:t>real-time face detection</a:t>
            </a:r>
            <a:r>
              <a:rPr lang="en-US" sz="2400" cap="none" dirty="0"/>
              <a:t> and its applications. We'll utilize </a:t>
            </a:r>
            <a:r>
              <a:rPr lang="en-US" sz="2400" b="1" cap="none" dirty="0"/>
              <a:t>python, flask, and opencv</a:t>
            </a:r>
            <a:r>
              <a:rPr lang="en-US" sz="2400" cap="none" dirty="0"/>
              <a:t> to create an </a:t>
            </a:r>
            <a:r>
              <a:rPr lang="en-US" sz="2400" b="1" cap="none" dirty="0"/>
              <a:t>attendance system</a:t>
            </a:r>
            <a:r>
              <a:rPr lang="en-US" sz="2400" cap="none" dirty="0"/>
              <a:t>. This system will automatically detect faces and record attendance, enhancing efficiency in various environments</a:t>
            </a:r>
            <a:endParaRPr lang="en-IN" sz="2400" dirty="0"/>
          </a:p>
        </p:txBody>
      </p:sp>
      <p:pic>
        <p:nvPicPr>
          <p:cNvPr id="6" name="object 13">
            <a:extLst>
              <a:ext uri="{FF2B5EF4-FFF2-40B4-BE49-F238E27FC236}">
                <a16:creationId xmlns:a16="http://schemas.microsoft.com/office/drawing/2014/main" id="{776ED48E-9AC7-1D30-4C7A-C7D41292A53C}"/>
              </a:ext>
            </a:extLst>
          </p:cNvPr>
          <p:cNvPicPr>
            <a:picLocks/>
          </p:cNvPicPr>
          <p:nvPr/>
        </p:nvPicPr>
        <p:blipFill>
          <a:blip r:embed="rId2" cstate="print"/>
          <a:stretch>
            <a:fillRect/>
          </a:stretch>
        </p:blipFill>
        <p:spPr>
          <a:xfrm>
            <a:off x="3824748" y="4129548"/>
            <a:ext cx="3647768" cy="2560812"/>
          </a:xfrm>
          <a:prstGeom prst="rect">
            <a:avLst/>
          </a:prstGeom>
        </p:spPr>
      </p:pic>
    </p:spTree>
    <p:extLst>
      <p:ext uri="{BB962C8B-B14F-4D97-AF65-F5344CB8AC3E}">
        <p14:creationId xmlns:p14="http://schemas.microsoft.com/office/powerpoint/2010/main" val="2062681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BD5DB-5CF0-EE4D-4EF9-A635755319A0}"/>
              </a:ext>
            </a:extLst>
          </p:cNvPr>
          <p:cNvSpPr>
            <a:spLocks noGrp="1"/>
          </p:cNvSpPr>
          <p:nvPr>
            <p:ph type="title"/>
          </p:nvPr>
        </p:nvSpPr>
        <p:spPr>
          <a:xfrm>
            <a:off x="913775" y="137653"/>
            <a:ext cx="10364451" cy="1789470"/>
          </a:xfrm>
        </p:spPr>
        <p:txBody>
          <a:bodyPr/>
          <a:lstStyle/>
          <a:p>
            <a:r>
              <a:rPr lang="en-IN" cap="none" dirty="0"/>
              <a:t>Understanding face detection</a:t>
            </a:r>
          </a:p>
        </p:txBody>
      </p:sp>
      <p:sp>
        <p:nvSpPr>
          <p:cNvPr id="3" name="Content Placeholder 2">
            <a:extLst>
              <a:ext uri="{FF2B5EF4-FFF2-40B4-BE49-F238E27FC236}">
                <a16:creationId xmlns:a16="http://schemas.microsoft.com/office/drawing/2014/main" id="{2ABD2794-B077-C6BC-479F-702D0F8B3055}"/>
              </a:ext>
            </a:extLst>
          </p:cNvPr>
          <p:cNvSpPr>
            <a:spLocks noGrp="1"/>
          </p:cNvSpPr>
          <p:nvPr>
            <p:ph sz="quarter" idx="13"/>
          </p:nvPr>
        </p:nvSpPr>
        <p:spPr>
          <a:xfrm>
            <a:off x="805620" y="1927123"/>
            <a:ext cx="10363826" cy="3424107"/>
          </a:xfrm>
        </p:spPr>
        <p:txBody>
          <a:bodyPr>
            <a:normAutofit/>
          </a:bodyPr>
          <a:lstStyle/>
          <a:p>
            <a:r>
              <a:rPr lang="en-US" sz="2400" cap="none" dirty="0"/>
              <a:t>Face detection involves the </a:t>
            </a:r>
            <a:r>
              <a:rPr lang="en-US" sz="2400" b="1" cap="none" dirty="0"/>
              <a:t>identification</a:t>
            </a:r>
            <a:r>
              <a:rPr lang="en-US" sz="2400" cap="none" dirty="0"/>
              <a:t> of human faces in images or videos. It is crucial for applications like </a:t>
            </a:r>
            <a:r>
              <a:rPr lang="en-US" sz="2400" b="1" cap="none" dirty="0"/>
              <a:t>security, surveillance, and user interaction</a:t>
            </a:r>
            <a:r>
              <a:rPr lang="en-US" sz="2400" cap="none" dirty="0"/>
              <a:t>. We'll discuss the underlying algorithms that make this possible, focusing on </a:t>
            </a:r>
            <a:r>
              <a:rPr lang="en-US" sz="2400" b="1" cap="none" dirty="0" err="1"/>
              <a:t>haar</a:t>
            </a:r>
            <a:r>
              <a:rPr lang="en-US" sz="2400" b="1" cap="none" dirty="0"/>
              <a:t> cascades</a:t>
            </a:r>
            <a:r>
              <a:rPr lang="en-US" sz="2400" cap="none" dirty="0"/>
              <a:t> and </a:t>
            </a:r>
            <a:r>
              <a:rPr lang="en-US" sz="2400" b="1" cap="none" dirty="0"/>
              <a:t>deep learning techniques</a:t>
            </a:r>
            <a:r>
              <a:rPr lang="en-US" sz="2400" cap="none" dirty="0"/>
              <a:t>.</a:t>
            </a:r>
            <a:endParaRPr lang="en-IN" sz="2400" cap="none" dirty="0"/>
          </a:p>
        </p:txBody>
      </p:sp>
      <p:pic>
        <p:nvPicPr>
          <p:cNvPr id="6" name="object 13">
            <a:extLst>
              <a:ext uri="{FF2B5EF4-FFF2-40B4-BE49-F238E27FC236}">
                <a16:creationId xmlns:a16="http://schemas.microsoft.com/office/drawing/2014/main" id="{66EC0FC2-9A2A-F6DC-0299-9123425E1125}"/>
              </a:ext>
            </a:extLst>
          </p:cNvPr>
          <p:cNvPicPr/>
          <p:nvPr/>
        </p:nvPicPr>
        <p:blipFill>
          <a:blip r:embed="rId2" cstate="print"/>
          <a:stretch>
            <a:fillRect/>
          </a:stretch>
        </p:blipFill>
        <p:spPr>
          <a:xfrm>
            <a:off x="2904262" y="4222924"/>
            <a:ext cx="5485759" cy="2386424"/>
          </a:xfrm>
          <a:prstGeom prst="rect">
            <a:avLst/>
          </a:prstGeom>
        </p:spPr>
      </p:pic>
    </p:spTree>
    <p:extLst>
      <p:ext uri="{BB962C8B-B14F-4D97-AF65-F5344CB8AC3E}">
        <p14:creationId xmlns:p14="http://schemas.microsoft.com/office/powerpoint/2010/main" val="1731330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05AEA-BF3A-1E46-0796-8677A3A1702E}"/>
              </a:ext>
            </a:extLst>
          </p:cNvPr>
          <p:cNvSpPr>
            <a:spLocks noGrp="1"/>
          </p:cNvSpPr>
          <p:nvPr>
            <p:ph type="title"/>
          </p:nvPr>
        </p:nvSpPr>
        <p:spPr>
          <a:xfrm>
            <a:off x="520485" y="159667"/>
            <a:ext cx="10364451" cy="1596177"/>
          </a:xfrm>
        </p:spPr>
        <p:txBody>
          <a:bodyPr/>
          <a:lstStyle/>
          <a:p>
            <a:r>
              <a:rPr lang="en-IN" cap="none" dirty="0"/>
              <a:t>Setting up the environment</a:t>
            </a:r>
          </a:p>
        </p:txBody>
      </p:sp>
      <p:sp>
        <p:nvSpPr>
          <p:cNvPr id="3" name="Content Placeholder 2">
            <a:extLst>
              <a:ext uri="{FF2B5EF4-FFF2-40B4-BE49-F238E27FC236}">
                <a16:creationId xmlns:a16="http://schemas.microsoft.com/office/drawing/2014/main" id="{6E30174A-E6C1-A5D5-36C6-A0A18D171EB4}"/>
              </a:ext>
            </a:extLst>
          </p:cNvPr>
          <p:cNvSpPr>
            <a:spLocks noGrp="1"/>
          </p:cNvSpPr>
          <p:nvPr>
            <p:ph sz="quarter" idx="13"/>
          </p:nvPr>
        </p:nvSpPr>
        <p:spPr>
          <a:xfrm>
            <a:off x="801479" y="4273421"/>
            <a:ext cx="10363826" cy="3793994"/>
          </a:xfrm>
        </p:spPr>
        <p:txBody>
          <a:bodyPr>
            <a:normAutofit/>
          </a:bodyPr>
          <a:lstStyle/>
          <a:p>
            <a:r>
              <a:rPr lang="en-US" sz="2400" cap="none" dirty="0"/>
              <a:t>To begin, we need to set up our development environment. This includes installing </a:t>
            </a:r>
            <a:r>
              <a:rPr lang="en-US" sz="2400" b="1" cap="none" dirty="0"/>
              <a:t>python, flask, and opencv</a:t>
            </a:r>
            <a:r>
              <a:rPr lang="en-US" sz="2400" cap="none" dirty="0"/>
              <a:t>. Ensure that you have the latest versions to avoid compatibility issues. We will also discuss the necessary </a:t>
            </a:r>
            <a:r>
              <a:rPr lang="en-US" sz="2400" b="1" cap="none" dirty="0"/>
              <a:t>libraries</a:t>
            </a:r>
            <a:r>
              <a:rPr lang="en-US" sz="2400" cap="none" dirty="0"/>
              <a:t> and their installation.</a:t>
            </a:r>
            <a:endParaRPr lang="en-IN" sz="2400" cap="none" dirty="0"/>
          </a:p>
        </p:txBody>
      </p:sp>
      <p:pic>
        <p:nvPicPr>
          <p:cNvPr id="4" name="object 8">
            <a:extLst>
              <a:ext uri="{FF2B5EF4-FFF2-40B4-BE49-F238E27FC236}">
                <a16:creationId xmlns:a16="http://schemas.microsoft.com/office/drawing/2014/main" id="{709EEE4B-2AE1-7A33-5F4F-E0F0E767961B}"/>
              </a:ext>
            </a:extLst>
          </p:cNvPr>
          <p:cNvPicPr/>
          <p:nvPr/>
        </p:nvPicPr>
        <p:blipFill>
          <a:blip r:embed="rId2" cstate="print"/>
          <a:stretch>
            <a:fillRect/>
          </a:stretch>
        </p:blipFill>
        <p:spPr>
          <a:xfrm>
            <a:off x="1307064" y="1507738"/>
            <a:ext cx="8938727" cy="2153681"/>
          </a:xfrm>
          <a:prstGeom prst="rect">
            <a:avLst/>
          </a:prstGeom>
        </p:spPr>
      </p:pic>
    </p:spTree>
    <p:extLst>
      <p:ext uri="{BB962C8B-B14F-4D97-AF65-F5344CB8AC3E}">
        <p14:creationId xmlns:p14="http://schemas.microsoft.com/office/powerpoint/2010/main" val="2005823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3477B-B4A7-DAC3-0067-F451AF4C1F0C}"/>
              </a:ext>
            </a:extLst>
          </p:cNvPr>
          <p:cNvSpPr>
            <a:spLocks noGrp="1"/>
          </p:cNvSpPr>
          <p:nvPr>
            <p:ph type="title"/>
          </p:nvPr>
        </p:nvSpPr>
        <p:spPr>
          <a:xfrm>
            <a:off x="412330" y="363894"/>
            <a:ext cx="10364451" cy="1596177"/>
          </a:xfrm>
        </p:spPr>
        <p:txBody>
          <a:bodyPr/>
          <a:lstStyle/>
          <a:p>
            <a:r>
              <a:rPr lang="en-IN" cap="none" dirty="0"/>
              <a:t>Building The Flask Application</a:t>
            </a:r>
          </a:p>
        </p:txBody>
      </p:sp>
      <p:sp>
        <p:nvSpPr>
          <p:cNvPr id="3" name="Content Placeholder 2">
            <a:extLst>
              <a:ext uri="{FF2B5EF4-FFF2-40B4-BE49-F238E27FC236}">
                <a16:creationId xmlns:a16="http://schemas.microsoft.com/office/drawing/2014/main" id="{983F0DC5-1998-BFEC-D9BD-ED849BB2F118}"/>
              </a:ext>
            </a:extLst>
          </p:cNvPr>
          <p:cNvSpPr>
            <a:spLocks noGrp="1"/>
          </p:cNvSpPr>
          <p:nvPr>
            <p:ph sz="quarter" idx="13"/>
          </p:nvPr>
        </p:nvSpPr>
        <p:spPr>
          <a:xfrm>
            <a:off x="695595" y="1960071"/>
            <a:ext cx="10363826" cy="3424107"/>
          </a:xfrm>
        </p:spPr>
        <p:txBody>
          <a:bodyPr>
            <a:normAutofit/>
          </a:bodyPr>
          <a:lstStyle/>
          <a:p>
            <a:r>
              <a:rPr lang="en-US" sz="2400" cap="none" dirty="0"/>
              <a:t>Flask is a lightweight web framework that allows us to build web applications easily. In this slide, we will outline the steps to create a basic flask app that serves our face detection functionalities. We will focus on </a:t>
            </a:r>
            <a:r>
              <a:rPr lang="en-US" sz="2400" b="1" cap="none" dirty="0"/>
              <a:t>routing</a:t>
            </a:r>
            <a:r>
              <a:rPr lang="en-US" sz="2400" cap="none" dirty="0"/>
              <a:t> and </a:t>
            </a:r>
            <a:r>
              <a:rPr lang="en-US" sz="2400" b="1" cap="none" dirty="0"/>
              <a:t>templates</a:t>
            </a:r>
            <a:endParaRPr lang="en-IN" sz="2400" cap="none" dirty="0"/>
          </a:p>
        </p:txBody>
      </p:sp>
      <p:pic>
        <p:nvPicPr>
          <p:cNvPr id="4" name="object 10">
            <a:extLst>
              <a:ext uri="{FF2B5EF4-FFF2-40B4-BE49-F238E27FC236}">
                <a16:creationId xmlns:a16="http://schemas.microsoft.com/office/drawing/2014/main" id="{F536D125-D02A-7D61-D359-0C0BCFFBCD06}"/>
              </a:ext>
            </a:extLst>
          </p:cNvPr>
          <p:cNvPicPr/>
          <p:nvPr/>
        </p:nvPicPr>
        <p:blipFill>
          <a:blip r:embed="rId2" cstate="print"/>
          <a:stretch>
            <a:fillRect/>
          </a:stretch>
        </p:blipFill>
        <p:spPr>
          <a:xfrm>
            <a:off x="3338804" y="4273420"/>
            <a:ext cx="5077408" cy="2220686"/>
          </a:xfrm>
          <a:prstGeom prst="rect">
            <a:avLst/>
          </a:prstGeom>
        </p:spPr>
      </p:pic>
    </p:spTree>
    <p:extLst>
      <p:ext uri="{BB962C8B-B14F-4D97-AF65-F5344CB8AC3E}">
        <p14:creationId xmlns:p14="http://schemas.microsoft.com/office/powerpoint/2010/main" val="2597084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4CA36-563D-0981-C784-731C7172022B}"/>
              </a:ext>
            </a:extLst>
          </p:cNvPr>
          <p:cNvSpPr>
            <a:spLocks noGrp="1"/>
          </p:cNvSpPr>
          <p:nvPr>
            <p:ph type="title"/>
          </p:nvPr>
        </p:nvSpPr>
        <p:spPr>
          <a:xfrm>
            <a:off x="166524" y="450593"/>
            <a:ext cx="10364451" cy="1596177"/>
          </a:xfrm>
        </p:spPr>
        <p:txBody>
          <a:bodyPr/>
          <a:lstStyle/>
          <a:p>
            <a:r>
              <a:rPr lang="en-IN" cap="none" dirty="0"/>
              <a:t>Integrating Opencv For Detection</a:t>
            </a:r>
          </a:p>
        </p:txBody>
      </p:sp>
      <p:sp>
        <p:nvSpPr>
          <p:cNvPr id="3" name="Content Placeholder 2">
            <a:extLst>
              <a:ext uri="{FF2B5EF4-FFF2-40B4-BE49-F238E27FC236}">
                <a16:creationId xmlns:a16="http://schemas.microsoft.com/office/drawing/2014/main" id="{2EF96DDC-1871-AE28-5551-CEB5F080F656}"/>
              </a:ext>
            </a:extLst>
          </p:cNvPr>
          <p:cNvSpPr>
            <a:spLocks noGrp="1"/>
          </p:cNvSpPr>
          <p:nvPr>
            <p:ph sz="quarter" idx="13"/>
          </p:nvPr>
        </p:nvSpPr>
        <p:spPr>
          <a:xfrm>
            <a:off x="913774" y="2367092"/>
            <a:ext cx="7166536" cy="3424107"/>
          </a:xfrm>
        </p:spPr>
        <p:txBody>
          <a:bodyPr>
            <a:normAutofit/>
          </a:bodyPr>
          <a:lstStyle/>
          <a:p>
            <a:r>
              <a:rPr lang="en-US" sz="2400" cap="none" dirty="0"/>
              <a:t>Opencv is a powerful library for </a:t>
            </a:r>
            <a:r>
              <a:rPr lang="en-US" sz="2400" b="1" cap="none" dirty="0"/>
              <a:t>computer vision</a:t>
            </a:r>
            <a:r>
              <a:rPr lang="en-US" sz="2400" cap="none" dirty="0"/>
              <a:t>. We will integrate it into our flask application to handle real-time video streams. This section will cover how to capture video, process frames, and detect faces using </a:t>
            </a:r>
            <a:r>
              <a:rPr lang="en-US" sz="2400" b="1" cap="none" dirty="0"/>
              <a:t>opencv's</a:t>
            </a:r>
            <a:r>
              <a:rPr lang="en-US" sz="2400" cap="none" dirty="0"/>
              <a:t> built-in functions.</a:t>
            </a:r>
            <a:endParaRPr lang="en-IN" sz="2400" cap="none" dirty="0"/>
          </a:p>
        </p:txBody>
      </p:sp>
      <p:pic>
        <p:nvPicPr>
          <p:cNvPr id="6" name="object 9">
            <a:extLst>
              <a:ext uri="{FF2B5EF4-FFF2-40B4-BE49-F238E27FC236}">
                <a16:creationId xmlns:a16="http://schemas.microsoft.com/office/drawing/2014/main" id="{F33F5118-FB86-9EAA-4367-61E6B02F15DA}"/>
              </a:ext>
            </a:extLst>
          </p:cNvPr>
          <p:cNvPicPr/>
          <p:nvPr/>
        </p:nvPicPr>
        <p:blipFill>
          <a:blip r:embed="rId2" cstate="print"/>
          <a:stretch>
            <a:fillRect/>
          </a:stretch>
        </p:blipFill>
        <p:spPr>
          <a:xfrm>
            <a:off x="8591009" y="2204842"/>
            <a:ext cx="2687216" cy="3748605"/>
          </a:xfrm>
          <a:prstGeom prst="rect">
            <a:avLst/>
          </a:prstGeom>
        </p:spPr>
      </p:pic>
    </p:spTree>
    <p:extLst>
      <p:ext uri="{BB962C8B-B14F-4D97-AF65-F5344CB8AC3E}">
        <p14:creationId xmlns:p14="http://schemas.microsoft.com/office/powerpoint/2010/main" val="2459472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807E1F-F024-763E-E6B5-A7EA1BD8A484}"/>
              </a:ext>
            </a:extLst>
          </p:cNvPr>
          <p:cNvSpPr>
            <a:spLocks noGrp="1"/>
          </p:cNvSpPr>
          <p:nvPr>
            <p:ph type="title"/>
          </p:nvPr>
        </p:nvSpPr>
        <p:spPr>
          <a:xfrm>
            <a:off x="363168" y="504687"/>
            <a:ext cx="10364451" cy="1596177"/>
          </a:xfrm>
        </p:spPr>
        <p:txBody>
          <a:bodyPr/>
          <a:lstStyle/>
          <a:p>
            <a:r>
              <a:rPr lang="en-IN" cap="none" dirty="0"/>
              <a:t>Creating The Attendance System</a:t>
            </a:r>
          </a:p>
        </p:txBody>
      </p:sp>
      <p:sp>
        <p:nvSpPr>
          <p:cNvPr id="3" name="Content Placeholder 2">
            <a:extLst>
              <a:ext uri="{FF2B5EF4-FFF2-40B4-BE49-F238E27FC236}">
                <a16:creationId xmlns:a16="http://schemas.microsoft.com/office/drawing/2014/main" id="{EB1B7D40-1D2C-77A4-30A4-6119442A1B4F}"/>
              </a:ext>
            </a:extLst>
          </p:cNvPr>
          <p:cNvSpPr>
            <a:spLocks noGrp="1"/>
          </p:cNvSpPr>
          <p:nvPr>
            <p:ph sz="quarter" idx="13"/>
          </p:nvPr>
        </p:nvSpPr>
        <p:spPr/>
        <p:txBody>
          <a:bodyPr>
            <a:normAutofit/>
          </a:bodyPr>
          <a:lstStyle/>
          <a:p>
            <a:r>
              <a:rPr lang="en-US" sz="2400" cap="none" dirty="0"/>
              <a:t>The attendance system will leverage the face detection capabilities to record attendance automatically. We will discuss how to maintain a </a:t>
            </a:r>
            <a:r>
              <a:rPr lang="en-US" sz="2400" b="1" cap="none" dirty="0"/>
              <a:t>database</a:t>
            </a:r>
            <a:r>
              <a:rPr lang="en-US" sz="2400" cap="none" dirty="0"/>
              <a:t> of recognized faces and log attendance in real-time. This involves using </a:t>
            </a:r>
            <a:r>
              <a:rPr lang="en-US" sz="2400" b="1" cap="none" dirty="0" err="1"/>
              <a:t>sqlite</a:t>
            </a:r>
            <a:r>
              <a:rPr lang="en-US" sz="2400" cap="none" dirty="0"/>
              <a:t> or other database solutions</a:t>
            </a:r>
            <a:r>
              <a:rPr lang="en-US" sz="2400" dirty="0"/>
              <a:t>.</a:t>
            </a:r>
            <a:endParaRPr lang="en-IN" sz="2400" dirty="0"/>
          </a:p>
        </p:txBody>
      </p:sp>
    </p:spTree>
    <p:extLst>
      <p:ext uri="{BB962C8B-B14F-4D97-AF65-F5344CB8AC3E}">
        <p14:creationId xmlns:p14="http://schemas.microsoft.com/office/powerpoint/2010/main" val="2329727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15623-8F8B-795C-2CF6-F5BA5B556F41}"/>
              </a:ext>
            </a:extLst>
          </p:cNvPr>
          <p:cNvSpPr>
            <a:spLocks noGrp="1"/>
          </p:cNvSpPr>
          <p:nvPr>
            <p:ph type="title"/>
          </p:nvPr>
        </p:nvSpPr>
        <p:spPr/>
        <p:txBody>
          <a:bodyPr/>
          <a:lstStyle/>
          <a:p>
            <a:r>
              <a:rPr lang="en-IN" cap="none" dirty="0"/>
              <a:t>User Interface Design</a:t>
            </a:r>
          </a:p>
        </p:txBody>
      </p:sp>
      <p:sp>
        <p:nvSpPr>
          <p:cNvPr id="3" name="Content Placeholder 2">
            <a:extLst>
              <a:ext uri="{FF2B5EF4-FFF2-40B4-BE49-F238E27FC236}">
                <a16:creationId xmlns:a16="http://schemas.microsoft.com/office/drawing/2014/main" id="{ED754E7B-7FE3-D735-4674-814849203D43}"/>
              </a:ext>
            </a:extLst>
          </p:cNvPr>
          <p:cNvSpPr>
            <a:spLocks noGrp="1"/>
          </p:cNvSpPr>
          <p:nvPr>
            <p:ph sz="quarter" idx="13"/>
          </p:nvPr>
        </p:nvSpPr>
        <p:spPr/>
        <p:txBody>
          <a:bodyPr>
            <a:normAutofit/>
          </a:bodyPr>
          <a:lstStyle/>
          <a:p>
            <a:r>
              <a:rPr lang="en-US" sz="2400" dirty="0"/>
              <a:t>A </a:t>
            </a:r>
            <a:r>
              <a:rPr lang="en-US" sz="2400" cap="none" dirty="0"/>
              <a:t>User-friendly interface is crucial for our application. We will explore how to design a simple yet effective </a:t>
            </a:r>
            <a:r>
              <a:rPr lang="en-US" sz="2400" b="1" cap="none" dirty="0"/>
              <a:t>UI</a:t>
            </a:r>
            <a:r>
              <a:rPr lang="en-US" sz="2400" cap="none" dirty="0"/>
              <a:t> using </a:t>
            </a:r>
            <a:r>
              <a:rPr lang="en-US" sz="2400" b="1" cap="none" dirty="0"/>
              <a:t>HTML, CSS, </a:t>
            </a:r>
            <a:r>
              <a:rPr lang="en-US" sz="2400" cap="none" dirty="0"/>
              <a:t>and</a:t>
            </a:r>
            <a:r>
              <a:rPr lang="en-US" sz="2400" b="1" cap="none" dirty="0"/>
              <a:t> JavaScript</a:t>
            </a:r>
            <a:r>
              <a:rPr lang="en-US" sz="2400" cap="none" dirty="0"/>
              <a:t>. The focus will be on displaying the video feed and attendance logs in a clear format.</a:t>
            </a:r>
            <a:endParaRPr lang="en-IN" sz="2400" dirty="0"/>
          </a:p>
        </p:txBody>
      </p:sp>
    </p:spTree>
    <p:extLst>
      <p:ext uri="{BB962C8B-B14F-4D97-AF65-F5344CB8AC3E}">
        <p14:creationId xmlns:p14="http://schemas.microsoft.com/office/powerpoint/2010/main" val="33738022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docProps/app.xml><?xml version="1.0" encoding="utf-8"?>
<Properties xmlns="http://schemas.openxmlformats.org/officeDocument/2006/extended-properties" xmlns:vt="http://schemas.openxmlformats.org/officeDocument/2006/docPropsVTypes">
  <Template>TM04033925[[fn=Droplet]]</Template>
  <TotalTime>80</TotalTime>
  <Words>460</Words>
  <Application>Microsoft Office PowerPoint</Application>
  <PresentationFormat>Widescreen</PresentationFormat>
  <Paragraphs>28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Times New Roman</vt:lpstr>
      <vt:lpstr>Tw Cen MT</vt:lpstr>
      <vt:lpstr>Droplet</vt:lpstr>
      <vt:lpstr>Face Detection System Using Python</vt:lpstr>
      <vt:lpstr>Building a real-time face detection system using Python, Flask, and OpenCV </vt:lpstr>
      <vt:lpstr>Introduction to face detection</vt:lpstr>
      <vt:lpstr>Understanding face detection</vt:lpstr>
      <vt:lpstr>Setting up the environment</vt:lpstr>
      <vt:lpstr>Building The Flask Application</vt:lpstr>
      <vt:lpstr>Integrating Opencv For Detection</vt:lpstr>
      <vt:lpstr>Creating The Attendance System</vt:lpstr>
      <vt:lpstr>User Interface Design</vt:lpstr>
      <vt:lpstr>Dfd Dig.</vt:lpstr>
      <vt:lpstr>Flow chart</vt:lpstr>
      <vt:lpstr>Conclusion And Future Work</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Detection System Using Python</dc:title>
  <dc:creator>YOGESH PATIL</dc:creator>
  <cp:lastModifiedBy>Swapnil Fulpagare</cp:lastModifiedBy>
  <cp:revision>6</cp:revision>
  <dcterms:created xsi:type="dcterms:W3CDTF">2025-05-09T16:32:21Z</dcterms:created>
  <dcterms:modified xsi:type="dcterms:W3CDTF">2025-06-19T09:38:04Z</dcterms:modified>
</cp:coreProperties>
</file>