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0"/>
  </p:notesMasterIdLst>
  <p:sldIdLst>
    <p:sldId id="271" r:id="rId3"/>
    <p:sldId id="269" r:id="rId4"/>
    <p:sldId id="263" r:id="rId5"/>
    <p:sldId id="265" r:id="rId6"/>
    <p:sldId id="266" r:id="rId7"/>
    <p:sldId id="267" r:id="rId8"/>
    <p:sldId id="270" r:id="rId9"/>
  </p:sldIdLst>
  <p:sldSz cx="10058400" cy="7772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58" y="402"/>
      </p:cViewPr>
      <p:guideLst>
        <p:guide orient="horz" pos="2225"/>
        <p:guide pos="2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467EA-A49D-4C28-950C-5C9F666E31D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6213" y="754063"/>
            <a:ext cx="48799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8651A-F9D9-42B4-8B9E-6A78EBBC4B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6213" y="754063"/>
            <a:ext cx="487997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8651A-F9D9-42B4-8B9E-6A78EBBC4B5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8651A-F9D9-42B4-8B9E-6A78EBBC4B5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5"/>
            <a:ext cx="8549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5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•VLSI Design I; A.</a:t>
            </a:r>
            <a:r>
              <a:rPr spc="-25" dirty="0"/>
              <a:t> </a:t>
            </a:r>
            <a:r>
              <a:rPr spc="-5" dirty="0"/>
              <a:t>Milenkovic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</a:t>
            </a:r>
            <a:fld id="{81D60167-4931-47E6-BA6A-407CBD079E47}" type="slidenum">
              <a:rPr spc="-5" dirty="0"/>
              <a:pPr marL="12700">
                <a:lnSpc>
                  <a:spcPts val="154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5256" y="324817"/>
            <a:ext cx="8298180" cy="1644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2092192"/>
            <a:ext cx="4073652" cy="83445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926645"/>
            <a:ext cx="4073652" cy="38286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9784" y="2092192"/>
            <a:ext cx="4073652" cy="83445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9784" y="2926645"/>
            <a:ext cx="4073652" cy="38286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CEEB48-F845-4349-B129-16CF70998455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60C29-6409-4423-98BB-73E113D408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486722-B1F8-49D3-BCE3-1191FA653211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4C7D7-4233-4AB1-B5D7-AD03866FB2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0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7178675"/>
            <a:ext cx="10055781" cy="71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01B02C-213D-48E5-A6A6-58D03E18EDDE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2E0A0-527D-4207-8EBD-98AF8F7820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342323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333155" y="0"/>
            <a:ext cx="52388" cy="7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673607"/>
            <a:ext cx="2640330" cy="25908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495" y="829056"/>
            <a:ext cx="5356098" cy="5958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190" y="3316224"/>
            <a:ext cx="2640330" cy="382967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83739" y="7320810"/>
            <a:ext cx="2160984" cy="413808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F4FA8340-F69F-476D-820E-C6D634D4D110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0495" y="7320810"/>
            <a:ext cx="3834765" cy="41380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E9F74-0648-4189-8359-A7665C8D3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613400"/>
            <a:ext cx="10055781" cy="215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5570220"/>
            <a:ext cx="10055781" cy="71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5751576"/>
            <a:ext cx="8343443" cy="932688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58388" cy="5570419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256" y="6694626"/>
            <a:ext cx="8343443" cy="67360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989762-AD2C-4D44-9CDA-B5626A8AB10A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E2C25-ED10-4CC9-AAA3-A693694BBC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45CB17-E6A6-4E02-A41D-63FB201C8473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91428-3BD2-41D9-A25B-2F9D3338AE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0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7178675"/>
            <a:ext cx="10055781" cy="71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70082"/>
            <a:ext cx="2168843" cy="65250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70082"/>
            <a:ext cx="6380798" cy="652507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3FB50C-4679-4DC6-A0E1-95B6F6E64563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58753-277A-4244-824F-9E5846D39E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•VLSI Design I; A.</a:t>
            </a:r>
            <a:r>
              <a:rPr spc="-25" dirty="0"/>
              <a:t> </a:t>
            </a:r>
            <a:r>
              <a:rPr spc="-5" dirty="0"/>
              <a:t>Milenkovic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</a:t>
            </a:r>
            <a:fld id="{81D60167-4931-47E6-BA6A-407CBD079E47}" type="slidenum">
              <a:rPr spc="-5" dirty="0"/>
              <a:pPr marL="12700">
                <a:lnSpc>
                  <a:spcPts val="154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•VLSI Design I; A.</a:t>
            </a:r>
            <a:r>
              <a:rPr spc="-25" dirty="0"/>
              <a:t> </a:t>
            </a:r>
            <a:r>
              <a:rPr spc="-5" dirty="0"/>
              <a:t>Milenkovic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</a:t>
            </a:r>
            <a:fld id="{81D60167-4931-47E6-BA6A-407CBD079E47}" type="slidenum">
              <a:rPr spc="-5" dirty="0"/>
              <a:pPr marL="12700">
                <a:lnSpc>
                  <a:spcPts val="154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•VLSI Design I; A.</a:t>
            </a:r>
            <a:r>
              <a:rPr spc="-25" dirty="0"/>
              <a:t> </a:t>
            </a:r>
            <a:r>
              <a:rPr spc="-5" dirty="0"/>
              <a:t>Milenkovic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</a:t>
            </a:r>
            <a:fld id="{81D60167-4931-47E6-BA6A-407CBD079E47}" type="slidenum">
              <a:rPr spc="-5" dirty="0"/>
              <a:pPr marL="12700">
                <a:lnSpc>
                  <a:spcPts val="154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•VLSI Design I; A.</a:t>
            </a:r>
            <a:r>
              <a:rPr spc="-25" dirty="0"/>
              <a:t> </a:t>
            </a:r>
            <a:r>
              <a:rPr spc="-5" dirty="0"/>
              <a:t>Milenkovic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</a:t>
            </a:r>
            <a:fld id="{81D60167-4931-47E6-BA6A-407CBD079E47}" type="slidenum">
              <a:rPr spc="-5" dirty="0"/>
              <a:pPr marL="12700">
                <a:lnSpc>
                  <a:spcPts val="154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0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7178675"/>
            <a:ext cx="10055781" cy="71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96673" y="4922520"/>
            <a:ext cx="81475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56" y="860146"/>
            <a:ext cx="8298180" cy="4041648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542" y="5049703"/>
            <a:ext cx="8298180" cy="1295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56E678-73D0-4D03-8158-9DB0E64A0994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31B40-51DC-4155-80C1-7907088C48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FBCBEF-B193-4E23-864B-FAF6A31E1CF3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EA3EE-2AC1-4CAA-ACBD-8C60F2C4C4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0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7178675"/>
            <a:ext cx="10055781" cy="71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96673" y="4922520"/>
            <a:ext cx="81475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860146"/>
            <a:ext cx="8298180" cy="4041648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5046878"/>
            <a:ext cx="8298180" cy="12954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AE7574-0088-40B5-8F19-82C24603CF6A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2661-22E7-4E1A-970A-BF5351E362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5256" y="324817"/>
            <a:ext cx="8298180" cy="1644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55" y="2091832"/>
            <a:ext cx="4073652" cy="45598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9784" y="2091833"/>
            <a:ext cx="4073652" cy="45598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BEB32-065D-4655-99FD-E541DAE10D75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271F8-4C32-4652-8594-C6EA006CBE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7"/>
            <a:ext cx="9052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3"/>
            <a:ext cx="9052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2665" y="7404323"/>
            <a:ext cx="2792356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•VLSI Design I; A.</a:t>
            </a:r>
            <a:r>
              <a:rPr spc="-25" dirty="0"/>
              <a:t> </a:t>
            </a:r>
            <a:r>
              <a:rPr spc="-5" dirty="0"/>
              <a:t>Milenkovic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09723" y="7404323"/>
            <a:ext cx="361576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40"/>
              </a:lnSpc>
            </a:pPr>
            <a:r>
              <a:rPr spc="-5" dirty="0"/>
              <a:t>•</a:t>
            </a:r>
            <a:fld id="{81D60167-4931-47E6-BA6A-407CBD079E47}" type="slidenum">
              <a:rPr spc="-5" dirty="0"/>
              <a:pPr marL="12700">
                <a:lnSpc>
                  <a:spcPts val="154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254240"/>
            <a:ext cx="10058400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7178676"/>
            <a:ext cx="10058400" cy="75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994" y="325650"/>
            <a:ext cx="8298180" cy="1642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4994" y="2092432"/>
            <a:ext cx="8298180" cy="45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995" y="7320810"/>
            <a:ext cx="20404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179B3E-475F-490B-8F64-C29791F83637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95" y="7320810"/>
            <a:ext cx="3978831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5: DC and Transient Response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8522" y="7320810"/>
            <a:ext cx="1081802" cy="41380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fld id="{07EE50D0-A9E2-4687-8B4F-EA4F52B1040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4885" y="1970088"/>
            <a:ext cx="822221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7772400" cy="505908"/>
          </a:xfrm>
        </p:spPr>
        <p:txBody>
          <a:bodyPr wrap="square" lIns="0" tIns="9525" rIns="0" bIns="0">
            <a:spAutoFit/>
          </a:bodyPr>
          <a:lstStyle/>
          <a:p>
            <a:pPr marL="9525" algn="ctr" fontAlgn="auto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defRPr/>
            </a:pPr>
            <a:r>
              <a:rPr lang="en-US" sz="3225" b="1" spc="-4" dirty="0" smtClean="0">
                <a:solidFill>
                  <a:srgbClr val="000000"/>
                </a:solidFill>
                <a:latin typeface="Times New Roman"/>
                <a:cs typeface="Times New Roman"/>
              </a:rPr>
              <a:t>Sequential Circuit Design</a:t>
            </a:r>
            <a:endParaRPr sz="3225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209800"/>
            <a:ext cx="6553200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25" b="1" spc="-4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CMOS VLSI </a:t>
            </a:r>
            <a:r>
              <a:rPr lang="en-US" sz="3225" b="1" spc="-4" dirty="0" smtClean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Circuits (19EECC301)</a:t>
            </a:r>
            <a:endParaRPr lang="en-US" sz="3225" b="1" spc="-4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685800"/>
            <a:ext cx="5029200" cy="113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0" y="43434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-4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Conventional CMOS Latches and </a:t>
            </a:r>
            <a:r>
              <a:rPr lang="en-US" sz="2400" b="1" spc="-4" dirty="0" smtClean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Flip-Flops</a:t>
            </a:r>
            <a:endParaRPr lang="en-US" sz="2400" b="1" spc="-4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22709" y="340513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447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0598" y="1324841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0598" y="131188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04002" y="1068901"/>
            <a:ext cx="146191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Latch</a:t>
            </a:r>
            <a:r>
              <a:rPr sz="14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5380" y="1373076"/>
            <a:ext cx="2669912" cy="128753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5430" indent="-227965">
              <a:lnSpc>
                <a:spcPct val="100000"/>
              </a:lnSpc>
              <a:spcBef>
                <a:spcPts val="440"/>
              </a:spcBef>
              <a:buChar char="•"/>
              <a:tabLst>
                <a:tab pos="265430" algn="l"/>
                <a:tab pos="266065" algn="l"/>
              </a:tabLst>
            </a:pPr>
            <a:r>
              <a:rPr sz="1400" spc="-5" dirty="0">
                <a:latin typeface="Arial"/>
                <a:cs typeface="Arial"/>
              </a:rPr>
              <a:t>Pass Transistor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Latch</a:t>
            </a:r>
            <a:endParaRPr sz="1400">
              <a:latin typeface="Arial"/>
              <a:cs typeface="Arial"/>
            </a:endParaRPr>
          </a:p>
          <a:p>
            <a:pPr marL="265430" indent="-227965">
              <a:lnSpc>
                <a:spcPct val="100000"/>
              </a:lnSpc>
              <a:spcBef>
                <a:spcPts val="345"/>
              </a:spcBef>
              <a:buChar char="•"/>
              <a:tabLst>
                <a:tab pos="265430" algn="l"/>
                <a:tab pos="266065" algn="l"/>
              </a:tabLst>
            </a:pPr>
            <a:r>
              <a:rPr lang="en-US" sz="1400" spc="-5" dirty="0" smtClean="0">
                <a:latin typeface="Arial"/>
                <a:cs typeface="Arial"/>
              </a:rPr>
              <a:t>Voltage drop of </a:t>
            </a:r>
            <a:r>
              <a:rPr lang="en-US" sz="1400" spc="-5" dirty="0" err="1" smtClean="0">
                <a:latin typeface="Arial"/>
                <a:cs typeface="Arial"/>
              </a:rPr>
              <a:t>V</a:t>
            </a:r>
            <a:r>
              <a:rPr lang="en-US" sz="1400" spc="-7" baseline="-20833" dirty="0" err="1" smtClean="0">
                <a:latin typeface="Arial"/>
                <a:cs typeface="Arial"/>
              </a:rPr>
              <a:t>t</a:t>
            </a:r>
            <a:endParaRPr lang="en-US" sz="1400" spc="-7" baseline="-20833" dirty="0" smtClean="0">
              <a:latin typeface="Arial"/>
              <a:cs typeface="Arial"/>
            </a:endParaRPr>
          </a:p>
          <a:p>
            <a:pPr marL="265430" indent="-227965">
              <a:lnSpc>
                <a:spcPct val="100000"/>
              </a:lnSpc>
              <a:spcBef>
                <a:spcPts val="345"/>
              </a:spcBef>
              <a:buChar char="•"/>
              <a:tabLst>
                <a:tab pos="265430" algn="l"/>
                <a:tab pos="266065" algn="l"/>
              </a:tabLst>
            </a:pPr>
            <a:r>
              <a:rPr lang="en-US" sz="1400" dirty="0" smtClean="0">
                <a:latin typeface="Arial"/>
                <a:cs typeface="Arial"/>
              </a:rPr>
              <a:t>Output floats</a:t>
            </a:r>
          </a:p>
          <a:p>
            <a:pPr marL="265430" indent="-227965">
              <a:lnSpc>
                <a:spcPct val="100000"/>
              </a:lnSpc>
              <a:spcBef>
                <a:spcPts val="345"/>
              </a:spcBef>
              <a:buChar char="•"/>
              <a:tabLst>
                <a:tab pos="265430" algn="l"/>
                <a:tab pos="266065" algn="l"/>
              </a:tabLst>
            </a:pPr>
            <a:r>
              <a:rPr lang="en-US" sz="1400" dirty="0" smtClean="0">
                <a:latin typeface="Arial"/>
                <a:cs typeface="Arial"/>
              </a:rPr>
              <a:t>Diffusion input</a:t>
            </a:r>
          </a:p>
          <a:p>
            <a:pPr marL="265430" indent="-227965">
              <a:lnSpc>
                <a:spcPct val="100000"/>
              </a:lnSpc>
              <a:spcBef>
                <a:spcPts val="345"/>
              </a:spcBef>
              <a:buChar char="•"/>
              <a:tabLst>
                <a:tab pos="265430" algn="l"/>
                <a:tab pos="266065" algn="l"/>
              </a:tabLst>
            </a:pPr>
            <a:r>
              <a:rPr lang="en-US" sz="1400" dirty="0" smtClean="0">
                <a:latin typeface="Arial"/>
                <a:cs typeface="Arial"/>
              </a:rPr>
              <a:t>Output noise sensitivity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78737" y="951530"/>
            <a:ext cx="5900271" cy="2639868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"/>
          <p:cNvSpPr/>
          <p:nvPr/>
        </p:nvSpPr>
        <p:spPr>
          <a:xfrm>
            <a:off x="2313431" y="633980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447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"/>
          <p:cNvSpPr/>
          <p:nvPr/>
        </p:nvSpPr>
        <p:spPr>
          <a:xfrm>
            <a:off x="2321320" y="4259511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7"/>
          <p:cNvSpPr/>
          <p:nvPr/>
        </p:nvSpPr>
        <p:spPr>
          <a:xfrm>
            <a:off x="2268071" y="424655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/>
          <p:cNvSpPr txBox="1"/>
          <p:nvPr/>
        </p:nvSpPr>
        <p:spPr>
          <a:xfrm>
            <a:off x="2352537" y="4003571"/>
            <a:ext cx="3637131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4810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 smtClean="0">
                <a:solidFill>
                  <a:srgbClr val="3333CC"/>
                </a:solidFill>
                <a:latin typeface="Arial"/>
                <a:cs typeface="Arial"/>
              </a:rPr>
              <a:t>          </a:t>
            </a:r>
            <a:r>
              <a:rPr sz="1400" b="1" spc="-5" smtClean="0">
                <a:solidFill>
                  <a:srgbClr val="3333CC"/>
                </a:solidFill>
                <a:latin typeface="Arial"/>
                <a:cs typeface="Arial"/>
              </a:rPr>
              <a:t>Latch</a:t>
            </a:r>
            <a:r>
              <a:rPr sz="1400" b="1" spc="-35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96215" indent="-1714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1400" spc="-5" dirty="0">
                <a:latin typeface="Arial"/>
                <a:cs typeface="Arial"/>
              </a:rPr>
              <a:t>Transmission gate</a:t>
            </a:r>
            <a:endParaRPr sz="14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+ </a:t>
            </a:r>
            <a:r>
              <a:rPr sz="1200" spc="-5" dirty="0">
                <a:latin typeface="Arial"/>
                <a:cs typeface="Arial"/>
              </a:rPr>
              <a:t>No V</a:t>
            </a:r>
            <a:r>
              <a:rPr sz="1200" spc="-7" baseline="-20833" dirty="0">
                <a:latin typeface="Arial"/>
                <a:cs typeface="Arial"/>
              </a:rPr>
              <a:t>t</a:t>
            </a:r>
            <a:r>
              <a:rPr sz="1200" spc="300" baseline="-20833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drop</a:t>
            </a:r>
            <a:endParaRPr sz="12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284"/>
              </a:spcBef>
            </a:pP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Requires inverted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20"/>
          <p:cNvSpPr/>
          <p:nvPr/>
        </p:nvSpPr>
        <p:spPr>
          <a:xfrm>
            <a:off x="2070847" y="3886200"/>
            <a:ext cx="5900271" cy="2639868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 descr="E:\CMOS VLSI _ 2020_21\Chapter 5\image_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600200"/>
            <a:ext cx="1981200" cy="990600"/>
          </a:xfrm>
          <a:prstGeom prst="rect">
            <a:avLst/>
          </a:prstGeom>
          <a:noFill/>
        </p:spPr>
      </p:pic>
      <p:pic>
        <p:nvPicPr>
          <p:cNvPr id="5123" name="Picture 3" descr="E:\CMOS VLSI _ 2020_21\Chapter 5\image_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641230" cy="1523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22709" y="340513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447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0598" y="1324841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0598" y="131188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94687" y="1068903"/>
            <a:ext cx="3571389" cy="1925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9410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 smtClean="0">
                <a:solidFill>
                  <a:srgbClr val="3333CC"/>
                </a:solidFill>
                <a:latin typeface="Arial"/>
                <a:cs typeface="Arial"/>
              </a:rPr>
              <a:t>           </a:t>
            </a:r>
            <a:r>
              <a:rPr sz="1400" b="1" spc="-5" smtClean="0">
                <a:solidFill>
                  <a:srgbClr val="3333CC"/>
                </a:solidFill>
                <a:latin typeface="Arial"/>
                <a:cs typeface="Arial"/>
              </a:rPr>
              <a:t>Latch</a:t>
            </a:r>
            <a:r>
              <a:rPr sz="1400" b="1" spc="-45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70815" indent="-1714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1400" spc="-5" dirty="0">
                <a:latin typeface="Arial"/>
                <a:cs typeface="Arial"/>
              </a:rPr>
              <a:t>Inverting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buffer</a:t>
            </a:r>
            <a:endParaRPr sz="1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+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Restoring</a:t>
            </a:r>
            <a:endParaRPr sz="12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84"/>
              </a:spcBef>
            </a:pPr>
            <a:r>
              <a:rPr sz="1200" dirty="0">
                <a:latin typeface="Arial"/>
                <a:cs typeface="Arial"/>
              </a:rPr>
              <a:t>+ </a:t>
            </a:r>
            <a:r>
              <a:rPr sz="1200" spc="-5" dirty="0">
                <a:latin typeface="Arial"/>
                <a:cs typeface="Arial"/>
              </a:rPr>
              <a:t>No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backdriving</a:t>
            </a:r>
            <a:endParaRPr sz="12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"/>
                <a:cs typeface="Arial"/>
              </a:rPr>
              <a:t>+ </a:t>
            </a:r>
            <a:r>
              <a:rPr sz="1200" spc="-5" dirty="0">
                <a:latin typeface="Arial"/>
                <a:cs typeface="Arial"/>
              </a:rPr>
              <a:t>Fixes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either</a:t>
            </a:r>
            <a:endParaRPr sz="1200">
              <a:latin typeface="Arial"/>
              <a:cs typeface="Arial"/>
            </a:endParaRPr>
          </a:p>
          <a:p>
            <a:pPr marL="571500" lvl="1" indent="-114300">
              <a:lnSpc>
                <a:spcPct val="100000"/>
              </a:lnSpc>
              <a:spcBef>
                <a:spcPts val="244"/>
              </a:spcBef>
              <a:buChar char="•"/>
              <a:tabLst>
                <a:tab pos="571500" algn="l"/>
              </a:tabLst>
            </a:pPr>
            <a:r>
              <a:rPr sz="1000" spc="-5" dirty="0">
                <a:latin typeface="Arial"/>
                <a:cs typeface="Arial"/>
              </a:rPr>
              <a:t>Output noise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sensitivity</a:t>
            </a:r>
            <a:endParaRPr sz="1000">
              <a:latin typeface="Arial"/>
              <a:cs typeface="Arial"/>
            </a:endParaRPr>
          </a:p>
          <a:p>
            <a:pPr marL="571500" lvl="1" indent="-114300">
              <a:lnSpc>
                <a:spcPct val="100000"/>
              </a:lnSpc>
              <a:spcBef>
                <a:spcPts val="240"/>
              </a:spcBef>
              <a:buChar char="•"/>
              <a:tabLst>
                <a:tab pos="571500" algn="l"/>
              </a:tabLst>
            </a:pPr>
            <a:r>
              <a:rPr sz="1000" spc="-5" dirty="0">
                <a:latin typeface="Arial"/>
                <a:cs typeface="Arial"/>
              </a:rPr>
              <a:t>Or diffusion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80"/>
              </a:spcBef>
            </a:pPr>
            <a:r>
              <a:rPr sz="1200" spc="-5" dirty="0">
                <a:latin typeface="Arial"/>
                <a:cs typeface="Arial"/>
              </a:rPr>
              <a:t>– Inverted</a:t>
            </a:r>
            <a:r>
              <a:rPr sz="1200" spc="-20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output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78737" y="951530"/>
            <a:ext cx="5900271" cy="2639868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5"/>
          <p:cNvSpPr/>
          <p:nvPr/>
        </p:nvSpPr>
        <p:spPr>
          <a:xfrm>
            <a:off x="2277572" y="633980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447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6"/>
          <p:cNvSpPr/>
          <p:nvPr/>
        </p:nvSpPr>
        <p:spPr>
          <a:xfrm>
            <a:off x="2285461" y="4259511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7"/>
          <p:cNvSpPr/>
          <p:nvPr/>
        </p:nvSpPr>
        <p:spPr>
          <a:xfrm>
            <a:off x="2285461" y="424655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"/>
          <p:cNvSpPr txBox="1"/>
          <p:nvPr/>
        </p:nvSpPr>
        <p:spPr>
          <a:xfrm>
            <a:off x="4458865" y="4003571"/>
            <a:ext cx="146191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Latch</a:t>
            </a:r>
            <a:r>
              <a:rPr sz="14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9"/>
          <p:cNvSpPr txBox="1"/>
          <p:nvPr/>
        </p:nvSpPr>
        <p:spPr>
          <a:xfrm>
            <a:off x="2349550" y="4308347"/>
            <a:ext cx="2005928" cy="4943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434"/>
              </a:spcBef>
              <a:buChar char="•"/>
              <a:tabLst>
                <a:tab pos="171450" algn="l"/>
              </a:tabLst>
            </a:pPr>
            <a:r>
              <a:rPr sz="1400" spc="-5" dirty="0">
                <a:latin typeface="Arial"/>
                <a:cs typeface="Arial"/>
              </a:rPr>
              <a:t>Tristate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feedback</a:t>
            </a:r>
            <a:endParaRPr sz="1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90"/>
              </a:spcBef>
            </a:pPr>
            <a:r>
              <a:rPr sz="1200">
                <a:latin typeface="Arial"/>
                <a:cs typeface="Arial"/>
              </a:rPr>
              <a:t>+</a:t>
            </a:r>
            <a:r>
              <a:rPr sz="1200" spc="85">
                <a:latin typeface="Arial"/>
                <a:cs typeface="Arial"/>
              </a:rPr>
              <a:t> </a:t>
            </a:r>
            <a:r>
              <a:rPr sz="1200" spc="-5" smtClean="0">
                <a:latin typeface="Arial"/>
                <a:cs typeface="Arial"/>
              </a:rPr>
              <a:t>Static</a:t>
            </a:r>
          </a:p>
        </p:txBody>
      </p:sp>
      <p:sp>
        <p:nvSpPr>
          <p:cNvPr id="88" name="object 10"/>
          <p:cNvSpPr txBox="1"/>
          <p:nvPr/>
        </p:nvSpPr>
        <p:spPr>
          <a:xfrm>
            <a:off x="2362200" y="4800600"/>
            <a:ext cx="3465382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95"/>
              </a:spcBef>
              <a:tabLst>
                <a:tab pos="171450" algn="l"/>
              </a:tabLst>
            </a:pPr>
            <a:r>
              <a:rPr lang="en-US" sz="1400" spc="-5" dirty="0" smtClean="0">
                <a:latin typeface="Arial"/>
                <a:cs typeface="Arial"/>
              </a:rPr>
              <a:t>     + </a:t>
            </a:r>
            <a:r>
              <a:rPr sz="1200" spc="-5">
                <a:latin typeface="Arial"/>
                <a:cs typeface="Arial"/>
              </a:rPr>
              <a:t>Static </a:t>
            </a:r>
            <a:r>
              <a:rPr sz="1200" spc="-5" dirty="0">
                <a:latin typeface="Arial"/>
                <a:cs typeface="Arial"/>
              </a:rPr>
              <a:t>latches are now essential</a:t>
            </a:r>
            <a:endParaRPr sz="1200" spc="-5">
              <a:latin typeface="Arial"/>
              <a:cs typeface="Arial"/>
            </a:endParaRPr>
          </a:p>
        </p:txBody>
      </p:sp>
      <p:sp>
        <p:nvSpPr>
          <p:cNvPr id="114" name="object 36"/>
          <p:cNvSpPr/>
          <p:nvPr/>
        </p:nvSpPr>
        <p:spPr>
          <a:xfrm>
            <a:off x="2057400" y="3962400"/>
            <a:ext cx="5900271" cy="2639868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E:\CMOS VLSI _ 2020_21\Chapter 5\image_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3792" y="1447799"/>
            <a:ext cx="1809008" cy="967315"/>
          </a:xfrm>
          <a:prstGeom prst="rect">
            <a:avLst/>
          </a:prstGeom>
          <a:noFill/>
        </p:spPr>
      </p:pic>
      <p:pic>
        <p:nvPicPr>
          <p:cNvPr id="1027" name="Picture 3" descr="E:\CMOS VLSI _ 2020_21\Chapter 5\image_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198" y="2209800"/>
            <a:ext cx="1924279" cy="1058653"/>
          </a:xfrm>
          <a:prstGeom prst="rect">
            <a:avLst/>
          </a:prstGeom>
          <a:noFill/>
        </p:spPr>
      </p:pic>
      <p:pic>
        <p:nvPicPr>
          <p:cNvPr id="1028" name="Picture 4" descr="E:\CMOS VLSI _ 2020_21\Chapter 5\image_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495800"/>
            <a:ext cx="2099242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22709" y="340513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447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0598" y="1324841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0598" y="131188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94687" y="1068902"/>
            <a:ext cx="3571389" cy="1043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9410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 smtClean="0">
                <a:solidFill>
                  <a:srgbClr val="3333CC"/>
                </a:solidFill>
                <a:latin typeface="Arial"/>
                <a:cs typeface="Arial"/>
              </a:rPr>
              <a:t>           </a:t>
            </a:r>
            <a:r>
              <a:rPr sz="1400" b="1" spc="-5" smtClean="0">
                <a:solidFill>
                  <a:srgbClr val="3333CC"/>
                </a:solidFill>
                <a:latin typeface="Arial"/>
                <a:cs typeface="Arial"/>
              </a:rPr>
              <a:t>Latch</a:t>
            </a:r>
            <a:r>
              <a:rPr sz="1400" b="1" spc="-45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70815" indent="-1714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lang="en-US" sz="1200" dirty="0" smtClean="0">
                <a:latin typeface="Arial"/>
                <a:cs typeface="Arial"/>
              </a:rPr>
              <a:t>Buffered input</a:t>
            </a:r>
            <a:endParaRPr lang="en-US" sz="1200" dirty="0">
              <a:latin typeface="Arial"/>
              <a:cs typeface="Arial"/>
            </a:endParaRPr>
          </a:p>
          <a:p>
            <a:pPr marL="170815" indent="-1714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lang="en-US" sz="1200" dirty="0">
                <a:latin typeface="Arial"/>
                <a:cs typeface="Arial"/>
              </a:rPr>
              <a:t>Reintroduces output noise sensitivity</a:t>
            </a:r>
          </a:p>
          <a:p>
            <a:pPr marL="170815" indent="-1714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lang="en-US" sz="1200" dirty="0">
                <a:latin typeface="Arial"/>
                <a:cs typeface="Arial"/>
              </a:rPr>
              <a:t>Corrupts the state node </a:t>
            </a:r>
            <a:r>
              <a:rPr lang="en-US" sz="1200" dirty="0" smtClean="0">
                <a:latin typeface="Arial"/>
                <a:cs typeface="Arial"/>
              </a:rPr>
              <a:t>X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78737" y="951530"/>
            <a:ext cx="5900271" cy="2639868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22709" y="6633037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447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30598" y="4552742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30598" y="4539788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495800" y="4267200"/>
            <a:ext cx="146191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Latch</a:t>
            </a:r>
            <a:r>
              <a:rPr sz="14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94686" y="4601578"/>
            <a:ext cx="1814456" cy="138691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434"/>
              </a:spcBef>
              <a:buChar char="•"/>
              <a:tabLst>
                <a:tab pos="171450" algn="l"/>
              </a:tabLst>
            </a:pPr>
            <a:r>
              <a:rPr sz="1400" spc="-5" dirty="0">
                <a:latin typeface="Arial"/>
                <a:cs typeface="Arial"/>
              </a:rPr>
              <a:t>Buffered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90"/>
              </a:spcBef>
            </a:pPr>
            <a:r>
              <a:rPr sz="1200" smtClean="0">
                <a:latin typeface="Arial"/>
                <a:cs typeface="Arial"/>
              </a:rPr>
              <a:t>+</a:t>
            </a:r>
            <a:r>
              <a:rPr lang="en-US" sz="1200" dirty="0" smtClean="0">
                <a:latin typeface="Arial"/>
                <a:cs typeface="Arial"/>
              </a:rPr>
              <a:t> static</a:t>
            </a:r>
          </a:p>
          <a:p>
            <a:pPr marL="228600">
              <a:lnSpc>
                <a:spcPct val="100000"/>
              </a:lnSpc>
              <a:spcBef>
                <a:spcPts val="290"/>
              </a:spcBef>
            </a:pPr>
            <a:r>
              <a:rPr lang="en-US" sz="1200" dirty="0" smtClean="0">
                <a:latin typeface="Arial"/>
                <a:cs typeface="Arial"/>
              </a:rPr>
              <a:t>+ No voltage drop</a:t>
            </a:r>
          </a:p>
          <a:p>
            <a:pPr marL="228600">
              <a:lnSpc>
                <a:spcPct val="100000"/>
              </a:lnSpc>
              <a:spcBef>
                <a:spcPts val="290"/>
              </a:spcBef>
            </a:pPr>
            <a:r>
              <a:rPr lang="en-US" sz="1200" dirty="0" smtClean="0">
                <a:latin typeface="Arial"/>
                <a:cs typeface="Arial"/>
              </a:rPr>
              <a:t>+ Noise sensitivity</a:t>
            </a:r>
          </a:p>
          <a:p>
            <a:pPr marL="228600">
              <a:lnSpc>
                <a:spcPct val="100000"/>
              </a:lnSpc>
              <a:spcBef>
                <a:spcPts val="290"/>
              </a:spcBef>
            </a:pPr>
            <a:r>
              <a:rPr lang="en-US" sz="1200" dirty="0" smtClean="0">
                <a:latin typeface="Arial"/>
                <a:cs typeface="Arial"/>
              </a:rPr>
              <a:t>+ Diffusion input</a:t>
            </a:r>
            <a:endParaRPr lang="en-US" sz="1200" dirty="0" smtClean="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90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078737" y="4179432"/>
            <a:ext cx="5900271" cy="2639868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E:\CMOS VLSI _ 2020_21\Chapter 5\image_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8855" y="1447800"/>
            <a:ext cx="2383117" cy="1219200"/>
          </a:xfrm>
          <a:prstGeom prst="rect">
            <a:avLst/>
          </a:prstGeom>
          <a:noFill/>
        </p:spPr>
      </p:pic>
      <p:pic>
        <p:nvPicPr>
          <p:cNvPr id="2051" name="Picture 3" descr="E:\CMOS VLSI _ 2020_21\Chapter 5\image_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7777" y="4724400"/>
            <a:ext cx="2732415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22709" y="340513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447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0598" y="1324841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0598" y="131188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04002" y="1068901"/>
            <a:ext cx="146191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Latch</a:t>
            </a:r>
            <a:r>
              <a:rPr sz="14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9800" y="1373677"/>
            <a:ext cx="2438400" cy="50718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434"/>
              </a:spcBef>
              <a:buChar char="•"/>
              <a:tabLst>
                <a:tab pos="171450" algn="l"/>
              </a:tabLst>
            </a:pPr>
            <a:r>
              <a:rPr lang="en-US" sz="1400" spc="-5" dirty="0" err="1" smtClean="0">
                <a:latin typeface="Arial"/>
                <a:cs typeface="Arial"/>
              </a:rPr>
              <a:t>Datapath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5" dirty="0" smtClean="0">
                <a:latin typeface="Arial"/>
                <a:cs typeface="Arial"/>
              </a:rPr>
              <a:t>latch</a:t>
            </a:r>
            <a:endParaRPr lang="en-US" sz="1400" dirty="0" smtClean="0">
              <a:latin typeface="Arial"/>
              <a:cs typeface="Arial"/>
            </a:endParaRPr>
          </a:p>
          <a:p>
            <a:pPr marL="170815" marR="5080" indent="-171450">
              <a:lnSpc>
                <a:spcPct val="100000"/>
              </a:lnSpc>
              <a:spcBef>
                <a:spcPts val="434"/>
              </a:spcBef>
              <a:tabLst>
                <a:tab pos="171450" algn="l"/>
              </a:tabLst>
            </a:pPr>
            <a:r>
              <a:rPr lang="en-US" sz="1200" dirty="0" smtClean="0">
                <a:latin typeface="Arial"/>
                <a:cs typeface="Arial"/>
              </a:rPr>
              <a:t>   </a:t>
            </a:r>
            <a:r>
              <a:rPr sz="1200" smtClean="0">
                <a:latin typeface="Arial"/>
                <a:cs typeface="Arial"/>
              </a:rPr>
              <a:t>+ </a:t>
            </a:r>
            <a:r>
              <a:rPr lang="en-US" sz="1200" spc="-5" dirty="0" smtClean="0">
                <a:latin typeface="Arial"/>
                <a:cs typeface="Arial"/>
              </a:rPr>
              <a:t> faster and compact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78737" y="951530"/>
            <a:ext cx="5900271" cy="2639868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22709" y="6633037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447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30598" y="4552742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30598" y="4539788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95800" y="4267200"/>
            <a:ext cx="146191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Latch</a:t>
            </a:r>
            <a:r>
              <a:rPr sz="14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94685" y="4601578"/>
            <a:ext cx="2429715" cy="67903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434"/>
              </a:spcBef>
              <a:buChar char="•"/>
              <a:tabLst>
                <a:tab pos="171450" algn="l"/>
              </a:tabLst>
            </a:pPr>
            <a:r>
              <a:rPr sz="1400" spc="-5" dirty="0">
                <a:latin typeface="Arial"/>
                <a:cs typeface="Arial"/>
              </a:rPr>
              <a:t>Datapath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latch</a:t>
            </a:r>
            <a:endParaRPr sz="1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90"/>
              </a:spcBef>
            </a:pPr>
            <a:r>
              <a:rPr sz="1200" smtClean="0">
                <a:latin typeface="Arial"/>
                <a:cs typeface="Arial"/>
              </a:rPr>
              <a:t>+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Jamb latch used in register files and FPGA cells.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078737" y="4179432"/>
            <a:ext cx="5900271" cy="2639868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E:\CMOS VLSI _ 2020_21\Chapter 5\image_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1269" y="1371600"/>
            <a:ext cx="2623931" cy="1371600"/>
          </a:xfrm>
          <a:prstGeom prst="rect">
            <a:avLst/>
          </a:prstGeom>
          <a:noFill/>
        </p:spPr>
      </p:pic>
      <p:pic>
        <p:nvPicPr>
          <p:cNvPr id="3075" name="Picture 3" descr="E:\CMOS VLSI _ 2020_21\Chapter 5\image_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724400"/>
            <a:ext cx="236336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22709" y="340513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447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0598" y="1324841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0598" y="1311886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04002" y="1068901"/>
            <a:ext cx="146191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Latch</a:t>
            </a:r>
            <a:r>
              <a:rPr sz="14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4687" y="1373677"/>
            <a:ext cx="1922929" cy="71750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434"/>
              </a:spcBef>
              <a:buChar char="•"/>
              <a:tabLst>
                <a:tab pos="171450" algn="l"/>
              </a:tabLst>
            </a:pPr>
            <a:r>
              <a:rPr sz="1400" spc="-5" dirty="0">
                <a:latin typeface="Arial"/>
                <a:cs typeface="Arial"/>
              </a:rPr>
              <a:t>Datapath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latch</a:t>
            </a:r>
            <a:endParaRPr sz="1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90"/>
              </a:spcBef>
            </a:pPr>
            <a:r>
              <a:rPr sz="1200">
                <a:latin typeface="Arial"/>
                <a:cs typeface="Arial"/>
              </a:rPr>
              <a:t>+ </a:t>
            </a:r>
            <a:r>
              <a:rPr lang="en-US" sz="1200" spc="-5" dirty="0" smtClean="0">
                <a:latin typeface="Arial"/>
                <a:cs typeface="Arial"/>
              </a:rPr>
              <a:t>Jamb latch</a:t>
            </a:r>
            <a:endParaRPr sz="12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80"/>
              </a:spcBef>
            </a:pP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78737" y="951530"/>
            <a:ext cx="5900271" cy="2639868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22709" y="6633037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447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30598" y="4552742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30598" y="4539788"/>
            <a:ext cx="5612653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94704" y="4296803"/>
            <a:ext cx="4964281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1615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 smtClean="0">
                <a:solidFill>
                  <a:srgbClr val="3333CC"/>
                </a:solidFill>
                <a:latin typeface="Arial"/>
                <a:cs typeface="Arial"/>
              </a:rPr>
              <a:t>            </a:t>
            </a:r>
            <a:r>
              <a:rPr sz="1400" b="1" spc="-5" smtClean="0">
                <a:solidFill>
                  <a:srgbClr val="3333CC"/>
                </a:solidFill>
                <a:latin typeface="Arial"/>
                <a:cs typeface="Arial"/>
              </a:rPr>
              <a:t>Flip-Flop </a:t>
            </a:r>
            <a:r>
              <a:rPr sz="1400" b="1" spc="-5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70815" indent="-1714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1400" spc="-5" dirty="0">
                <a:latin typeface="Arial"/>
                <a:cs typeface="Arial"/>
              </a:rPr>
              <a:t>Flip-flop is built as pair of back-to-back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latches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2078737" y="4179432"/>
            <a:ext cx="5900271" cy="2639868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 descr="E:\CMOS VLSI _ 2020_21\Chapter 5\image_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4925" y="1371600"/>
            <a:ext cx="2428875" cy="1447800"/>
          </a:xfrm>
          <a:prstGeom prst="rect">
            <a:avLst/>
          </a:prstGeom>
          <a:noFill/>
        </p:spPr>
      </p:pic>
      <p:pic>
        <p:nvPicPr>
          <p:cNvPr id="4099" name="Picture 3" descr="E:\CMOS VLSI _ 2020_21\Chapter 5\ff_image_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953001"/>
            <a:ext cx="2362200" cy="685800"/>
          </a:xfrm>
          <a:prstGeom prst="rect">
            <a:avLst/>
          </a:prstGeom>
          <a:noFill/>
        </p:spPr>
      </p:pic>
      <p:pic>
        <p:nvPicPr>
          <p:cNvPr id="4100" name="Picture 4" descr="E:\CMOS VLSI _ 2020_21\Chapter 5\ff_image_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5715000"/>
            <a:ext cx="2286000" cy="886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8956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33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154</Words>
  <Application>Microsoft Office PowerPoint</Application>
  <PresentationFormat>Custom</PresentationFormat>
  <Paragraphs>53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Retrospect</vt:lpstr>
      <vt:lpstr>Sequential Circuit Design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SequentialCircuits</dc:title>
  <dc:creator>milenka</dc:creator>
  <cp:lastModifiedBy>SHASHIDHAR</cp:lastModifiedBy>
  <cp:revision>2</cp:revision>
  <dcterms:created xsi:type="dcterms:W3CDTF">2021-02-10T16:03:26Z</dcterms:created>
  <dcterms:modified xsi:type="dcterms:W3CDTF">2021-02-10T18:25:34Z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2006-11-01T00:00:00Z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2021-02-10T00:00:00Z</vt:filetime>
  </property>
</Properties>
</file>