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748" r:id="rId3"/>
    <p:sldId id="737" r:id="rId4"/>
    <p:sldId id="272" r:id="rId5"/>
    <p:sldId id="259" r:id="rId6"/>
    <p:sldId id="750" r:id="rId7"/>
    <p:sldId id="744" r:id="rId8"/>
    <p:sldId id="742" r:id="rId9"/>
    <p:sldId id="747" r:id="rId10"/>
    <p:sldId id="7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649CB-4CFA-478E-96D3-28CF150B0F3C}">
          <p14:sldIdLst>
            <p14:sldId id="257"/>
            <p14:sldId id="748"/>
            <p14:sldId id="737"/>
            <p14:sldId id="272"/>
            <p14:sldId id="259"/>
            <p14:sldId id="750"/>
            <p14:sldId id="744"/>
            <p14:sldId id="742"/>
            <p14:sldId id="747"/>
            <p14:sldId id="7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8030-F695-43FD-A197-E3E64F7044E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67744-D8C3-4946-8D79-5201D2B7B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23BF-5E14-4DB5-9866-BB73A588E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48B3-503E-411D-A470-24E8D312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F46F-7256-40F2-8843-643CB115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1C0-B0C2-4C50-89F7-BF68B1C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C736-594F-47A5-9F88-15FFD78E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9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79D4-9E4A-424D-B1F6-CD9926FD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8DCC0-A263-4DB0-88FF-25BB67DD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E95E-5630-45D6-AADB-7FD55B05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8F37-856C-4871-B215-9DB32B12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693F-9A04-40AB-9593-467D2B0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12C0C-CEDB-4448-9452-0B34DB68E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84FC8-3232-44F9-BDA8-829E4C661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5D2D-4448-4C19-857F-CECC7500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FABD8-B717-4346-B062-57609858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7186-0FE0-435D-B33D-6E548FC4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2B3D-72E4-4A97-A287-37C6EBBC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C6EE-9804-41B2-8D5B-68FAFF00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ABBE-5631-4987-8AF7-2D39DA11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EFA9-F7A1-4179-A0CE-095C9712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9206-6108-47DB-9D2B-3A183E3D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662C-EA3A-4580-A73A-9BE58C3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B027-E60E-4898-BB71-9C72E9CF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22E2-062E-4CE8-A008-1497C0DC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759A-9E32-4F8D-9063-75EE7069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1769-11B2-4B26-9AE1-F43CCBBC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E3C7-1607-445B-81DB-D146DAE9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0EC9-2058-403B-A567-2B004516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511E4-5950-4A8C-A9A4-E0957B6D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DF50A-B57D-403F-A86D-1765C745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1E4BD-2EF3-4626-8674-21C3564F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DE9D6-6996-4B03-A05F-16B618CB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771B-DDDE-4CF6-80B3-0F2ABCA3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1D7C-104E-4BB6-91AC-9036D8E7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3B77-36F4-4ABC-87C2-B338EA1B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A7D10-926E-4EB0-986B-9A3ABCAAD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9F2DE-9DE2-4935-98F2-0AA41926E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2068B-A373-478D-AE88-A6B1F0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214C2-075F-47E8-8C79-F8944A2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3CB5E-A2CE-4971-BADF-D620F838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C737-31E6-424B-8418-BF1B2E2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FF1BE-63B8-4AA6-B15E-8E79CCB8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3A2A-9E3B-4155-81FC-4F845E85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3FEE4-C5A0-4CF4-91CA-BACF4C9E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3DCC9-1726-4027-94A3-212C3317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2F08E-2869-4A87-AAC2-E2EBC899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AB357-4CEC-4730-8623-F6317239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5B67-2099-438D-99F0-9836D94F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8505-6062-4815-ADB7-8EAFDCD0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59CC7-0A56-4598-AB6F-FA9108D3F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D060-D469-4A7E-A3F6-8E3D0989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D2DCC-7CC4-462F-A5D0-F7A81369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7D78-22A0-48F5-8B34-79295D8F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3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74A5-6C97-47F9-8A72-109D359B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5056D-418E-4E85-8625-7C22EEC25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54F5-7583-4294-8235-36C84BEC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7B378-20AB-4C6B-A85B-DA89B693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7BFA-E684-4A54-B420-3AC183E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D59A-E9F4-4A64-BA3C-3011987C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C73E4-CA57-4470-8D10-0DFCA0C2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AD61-5A87-473B-B824-8671F0FF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BB6B-B719-4FEF-9C9B-F9381E6C9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46FC-68BB-4B95-B219-AA09FEFE2F47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70E1-0FA7-4CED-81EE-7DF6716EC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9695-9E5D-4F53-911A-6BB72D62A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4E70-D4FA-4D72-A271-85E1A6A7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0339" y="1825624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180932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1537" y="2105518"/>
            <a:ext cx="807029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altLang="ko-KR" sz="2800" b="1" dirty="0">
                <a:solidFill>
                  <a:srgbClr val="0070C0"/>
                </a:solidFill>
              </a:rPr>
              <a:t>ATM  Machine Simulation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6493" y="5141402"/>
            <a:ext cx="252665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Under the Guidance of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Prof . Anita </a:t>
            </a:r>
            <a:r>
              <a:rPr lang="en-US" sz="2000" dirty="0" err="1">
                <a:latin typeface="Times New Roman"/>
                <a:cs typeface="Times New Roman"/>
              </a:rPr>
              <a:t>Sirur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4771" y="1479971"/>
            <a:ext cx="766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413B64-7FD6-A4D2-DFB8-19DF98EF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27241"/>
              </p:ext>
            </p:extLst>
          </p:nvPr>
        </p:nvGraphicFramePr>
        <p:xfrm>
          <a:off x="2277035" y="2742054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868772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435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12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Pratik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02FE21BEC063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6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Sonali Jadhav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02FE21BEC096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Spoorti</a:t>
                      </a:r>
                      <a:r>
                        <a:rPr lang="en-IN" dirty="0"/>
                        <a:t> Patil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02FE21BEC098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52566"/>
                  </a:ext>
                </a:extLst>
              </a:tr>
              <a:tr h="157431">
                <a:tc>
                  <a:txBody>
                    <a:bodyPr/>
                    <a:lstStyle/>
                    <a:p>
                      <a:r>
                        <a:rPr lang="en-IN" dirty="0"/>
                        <a:t>Tushar </a:t>
                      </a:r>
                      <a:r>
                        <a:rPr lang="en-IN" dirty="0" err="1"/>
                        <a:t>Dhegaskar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02FE21BEC104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5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Varun </a:t>
                      </a:r>
                      <a:r>
                        <a:rPr lang="en-IN" dirty="0" err="1"/>
                        <a:t>Vernekar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02FE21BEC106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0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0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6144E-58FB-5936-FCBA-7EB6FC663633}"/>
              </a:ext>
            </a:extLst>
          </p:cNvPr>
          <p:cNvSpPr txBox="1"/>
          <p:nvPr/>
        </p:nvSpPr>
        <p:spPr>
          <a:xfrm>
            <a:off x="3048000" y="310583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7506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4671D-AA27-1658-ACC7-07E2438BB778}"/>
              </a:ext>
            </a:extLst>
          </p:cNvPr>
          <p:cNvSpPr txBox="1"/>
          <p:nvPr/>
        </p:nvSpPr>
        <p:spPr>
          <a:xfrm>
            <a:off x="654423" y="977154"/>
            <a:ext cx="1075764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Statement: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ATM Machine Simulation project uses shell scripting to mimic real-world banking transactions and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4DEB-4CA1-60ED-2824-AFC5FA54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82" y="22169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1EB5-F989-07EF-0225-849BCB12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8" y="1547253"/>
            <a:ext cx="10515600" cy="175129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Machine Simulation Using Shell Scripting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1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79709-C90C-D548-CA35-2534522F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52243"/>
              </p:ext>
            </p:extLst>
          </p:nvPr>
        </p:nvGraphicFramePr>
        <p:xfrm>
          <a:off x="1667435" y="1559859"/>
          <a:ext cx="8492566" cy="3254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283">
                  <a:extLst>
                    <a:ext uri="{9D8B030D-6E8A-4147-A177-3AD203B41FA5}">
                      <a16:colId xmlns:a16="http://schemas.microsoft.com/office/drawing/2014/main" val="2594958403"/>
                    </a:ext>
                  </a:extLst>
                </a:gridCol>
                <a:gridCol w="4246283">
                  <a:extLst>
                    <a:ext uri="{9D8B030D-6E8A-4147-A177-3AD203B41FA5}">
                      <a16:colId xmlns:a16="http://schemas.microsoft.com/office/drawing/2014/main" val="2992605906"/>
                    </a:ext>
                  </a:extLst>
                </a:gridCol>
              </a:tblGrid>
              <a:tr h="892088">
                <a:tc>
                  <a:txBody>
                    <a:bodyPr/>
                    <a:lstStyle/>
                    <a:p>
                      <a:r>
                        <a:rPr lang="en-IN" dirty="0"/>
                        <a:t>            </a:t>
                      </a:r>
                      <a:r>
                        <a:rPr lang="en-IN" sz="28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    Slide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26308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55390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dirty="0"/>
                        <a:t>2. 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74273"/>
                  </a:ext>
                </a:extLst>
              </a:tr>
              <a:tr h="546847">
                <a:tc>
                  <a:txBody>
                    <a:bodyPr/>
                    <a:lstStyle/>
                    <a:p>
                      <a:r>
                        <a:rPr lang="en-IN" dirty="0"/>
                        <a:t>2.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42246"/>
                  </a:ext>
                </a:extLst>
              </a:tr>
              <a:tr h="385483">
                <a:tc>
                  <a:txBody>
                    <a:bodyPr/>
                    <a:lstStyle/>
                    <a:p>
                      <a:r>
                        <a:rPr lang="en-IN" dirty="0"/>
                        <a:t>3.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82078"/>
                  </a:ext>
                </a:extLst>
              </a:tr>
              <a:tr h="506606">
                <a:tc>
                  <a:txBody>
                    <a:bodyPr/>
                    <a:lstStyle/>
                    <a:p>
                      <a:r>
                        <a:rPr lang="en-IN" dirty="0"/>
                        <a:t>4.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86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5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AF51-C377-4857-83CB-D2C3AE9C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3324-66D8-4AE9-BE76-BF3C950D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Machine Simulation is a simple way to replicate basic banking tasks like withdrawing cash, depositing money, checking account balances, and more. By using shell scripting, we can create a lightweight and functional system that works directly from the command line, without the need for complex software.</a:t>
            </a:r>
          </a:p>
        </p:txBody>
      </p:sp>
    </p:spTree>
    <p:extLst>
      <p:ext uri="{BB962C8B-B14F-4D97-AF65-F5344CB8AC3E}">
        <p14:creationId xmlns:p14="http://schemas.microsoft.com/office/powerpoint/2010/main" val="30773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612C-A394-97F5-DD2D-A508D68F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B580-6397-2061-8E4D-F8C4AEF78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must authenticate with a unique ID and 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Balance Setup: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successful login, users are prompted to set up an initial balance.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Functionality: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deposit money into their account.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Withdrawal: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withdraw money from their account.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Command-Line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interactive command-line interface provides the user with a menu of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withdrawal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inquiry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to another account or external 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0C91-D362-CB4F-4382-731275D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IN" b="1" dirty="0"/>
              <a:t>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205C13-3992-B96F-1595-7A96F2CC9782}"/>
              </a:ext>
            </a:extLst>
          </p:cNvPr>
          <p:cNvSpPr/>
          <p:nvPr/>
        </p:nvSpPr>
        <p:spPr>
          <a:xfrm>
            <a:off x="178173" y="1801906"/>
            <a:ext cx="1586753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1D1B2B-8F62-DA64-2DCC-D7FA7372E956}"/>
              </a:ext>
            </a:extLst>
          </p:cNvPr>
          <p:cNvSpPr/>
          <p:nvPr/>
        </p:nvSpPr>
        <p:spPr>
          <a:xfrm>
            <a:off x="2201410" y="1811626"/>
            <a:ext cx="1757083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Card validation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C17E1B-00FE-4D39-617A-AB0A69FD9F89}"/>
              </a:ext>
            </a:extLst>
          </p:cNvPr>
          <p:cNvSpPr/>
          <p:nvPr/>
        </p:nvSpPr>
        <p:spPr>
          <a:xfrm>
            <a:off x="4373390" y="1811626"/>
            <a:ext cx="1757083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Is card valid?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532F5-AEF2-7FF4-E39E-89766CEC6D89}"/>
              </a:ext>
            </a:extLst>
          </p:cNvPr>
          <p:cNvSpPr/>
          <p:nvPr/>
        </p:nvSpPr>
        <p:spPr>
          <a:xfrm>
            <a:off x="6570600" y="698188"/>
            <a:ext cx="1291447" cy="770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1B53A6-5AA9-1043-6EDC-4ECB462C05D5}"/>
              </a:ext>
            </a:extLst>
          </p:cNvPr>
          <p:cNvSpPr/>
          <p:nvPr/>
        </p:nvSpPr>
        <p:spPr>
          <a:xfrm>
            <a:off x="598696" y="3311005"/>
            <a:ext cx="1631577" cy="941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F9BEF-E497-6458-AB65-A6FAD1A693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764926" y="2236540"/>
            <a:ext cx="436484" cy="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C1D7D3-B472-206C-ADBF-A9878CA400E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58493" y="2246260"/>
            <a:ext cx="414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A73F9EC-23BE-4CC7-C45B-A867A28C31FA}"/>
              </a:ext>
            </a:extLst>
          </p:cNvPr>
          <p:cNvSpPr/>
          <p:nvPr/>
        </p:nvSpPr>
        <p:spPr>
          <a:xfrm>
            <a:off x="8132140" y="697129"/>
            <a:ext cx="1488140" cy="770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Transaction Processing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FE4705D-0F5B-6CFB-BE51-8E8EBFCCABEC}"/>
              </a:ext>
            </a:extLst>
          </p:cNvPr>
          <p:cNvSpPr/>
          <p:nvPr/>
        </p:nvSpPr>
        <p:spPr>
          <a:xfrm>
            <a:off x="2620507" y="3348935"/>
            <a:ext cx="1631577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Display Error Message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F94FF7-F12D-839C-0C17-80D90064F10C}"/>
              </a:ext>
            </a:extLst>
          </p:cNvPr>
          <p:cNvCxnSpPr>
            <a:stCxn id="10" idx="3"/>
            <a:endCxn id="37" idx="1"/>
          </p:cNvCxnSpPr>
          <p:nvPr/>
        </p:nvCxnSpPr>
        <p:spPr>
          <a:xfrm>
            <a:off x="2230273" y="3781652"/>
            <a:ext cx="390234" cy="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8476C5-6E4D-06AF-A6AC-8B5F592572BA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7862047" y="1082457"/>
            <a:ext cx="270093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BBA8886-5463-E2AC-2A2D-543F53160C18}"/>
              </a:ext>
            </a:extLst>
          </p:cNvPr>
          <p:cNvSpPr/>
          <p:nvPr/>
        </p:nvSpPr>
        <p:spPr>
          <a:xfrm>
            <a:off x="4788979" y="3368675"/>
            <a:ext cx="1709475" cy="8378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 Session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63E42D-FECD-65E3-08D9-41D54C847C12}"/>
              </a:ext>
            </a:extLst>
          </p:cNvPr>
          <p:cNvCxnSpPr>
            <a:stCxn id="37" idx="3"/>
            <a:endCxn id="63" idx="1"/>
          </p:cNvCxnSpPr>
          <p:nvPr/>
        </p:nvCxnSpPr>
        <p:spPr>
          <a:xfrm>
            <a:off x="4252084" y="3783569"/>
            <a:ext cx="536895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102C9CC-A56B-1E15-021C-381A7D984B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30473" y="1083516"/>
            <a:ext cx="440127" cy="1162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EA79613-C554-FD3D-2078-A26DFFC193E7}"/>
              </a:ext>
            </a:extLst>
          </p:cNvPr>
          <p:cNvSpPr/>
          <p:nvPr/>
        </p:nvSpPr>
        <p:spPr>
          <a:xfrm>
            <a:off x="10096780" y="697129"/>
            <a:ext cx="1334060" cy="7706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transaction  type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88FAD1-6DAA-212F-FA45-CE6B42261695}"/>
              </a:ext>
            </a:extLst>
          </p:cNvPr>
          <p:cNvCxnSpPr>
            <a:stCxn id="36" idx="3"/>
            <a:endCxn id="72" idx="1"/>
          </p:cNvCxnSpPr>
          <p:nvPr/>
        </p:nvCxnSpPr>
        <p:spPr>
          <a:xfrm>
            <a:off x="9620280" y="1082457"/>
            <a:ext cx="476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BD5D7A-52DE-95A4-7D50-72F26050B7EA}"/>
              </a:ext>
            </a:extLst>
          </p:cNvPr>
          <p:cNvSpPr/>
          <p:nvPr/>
        </p:nvSpPr>
        <p:spPr>
          <a:xfrm>
            <a:off x="10139393" y="2057246"/>
            <a:ext cx="1291447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withdraw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A1842E1-1AE5-1E99-C7E7-0165FA9CAAF9}"/>
              </a:ext>
            </a:extLst>
          </p:cNvPr>
          <p:cNvSpPr/>
          <p:nvPr/>
        </p:nvSpPr>
        <p:spPr>
          <a:xfrm>
            <a:off x="8322654" y="2057246"/>
            <a:ext cx="1376611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Deposit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4AACC6E-0735-3C7C-D1D7-C43BC1F8E28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H="1">
            <a:off x="598696" y="2246260"/>
            <a:ext cx="5531777" cy="1535392"/>
          </a:xfrm>
          <a:prstGeom prst="bentConnector5">
            <a:avLst>
              <a:gd name="adj1" fmla="val -4132"/>
              <a:gd name="adj2" fmla="val 48827"/>
              <a:gd name="adj3" fmla="val 104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10E1890-F2AA-8087-299C-BDC14A90AC29}"/>
              </a:ext>
            </a:extLst>
          </p:cNvPr>
          <p:cNvSpPr/>
          <p:nvPr/>
        </p:nvSpPr>
        <p:spPr>
          <a:xfrm>
            <a:off x="6826096" y="2057246"/>
            <a:ext cx="1291446" cy="869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</a:t>
            </a:r>
            <a:br>
              <a:rPr lang="en-IN" dirty="0"/>
            </a:br>
            <a:r>
              <a:rPr lang="en-IN" dirty="0"/>
              <a:t>Balances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2413055-DDA3-C304-BBC7-D58AE7045163}"/>
              </a:ext>
            </a:extLst>
          </p:cNvPr>
          <p:cNvCxnSpPr>
            <a:stCxn id="72" idx="3"/>
            <a:endCxn id="81" idx="3"/>
          </p:cNvCxnSpPr>
          <p:nvPr/>
        </p:nvCxnSpPr>
        <p:spPr>
          <a:xfrm>
            <a:off x="11430840" y="1082457"/>
            <a:ext cx="12700" cy="14094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7F28883-4745-AB69-044A-14CD814AA297}"/>
              </a:ext>
            </a:extLst>
          </p:cNvPr>
          <p:cNvCxnSpPr>
            <a:cxnSpLocks/>
            <a:stCxn id="81" idx="1"/>
            <a:endCxn id="82" idx="3"/>
          </p:cNvCxnSpPr>
          <p:nvPr/>
        </p:nvCxnSpPr>
        <p:spPr>
          <a:xfrm flipH="1">
            <a:off x="9699265" y="2491880"/>
            <a:ext cx="440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2A9E035-C849-2E50-0A9D-1723007B9B52}"/>
              </a:ext>
            </a:extLst>
          </p:cNvPr>
          <p:cNvCxnSpPr>
            <a:stCxn id="82" idx="1"/>
            <a:endCxn id="103" idx="3"/>
          </p:cNvCxnSpPr>
          <p:nvPr/>
        </p:nvCxnSpPr>
        <p:spPr>
          <a:xfrm flipH="1">
            <a:off x="8117542" y="2491880"/>
            <a:ext cx="20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DCF-3108-ABA1-BDBB-F2BEF419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519F7-5427-F56D-51E3-9EF0413DBDCB}"/>
              </a:ext>
            </a:extLst>
          </p:cNvPr>
          <p:cNvSpPr txBox="1"/>
          <p:nvPr/>
        </p:nvSpPr>
        <p:spPr>
          <a:xfrm>
            <a:off x="941294" y="1425390"/>
            <a:ext cx="973567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1.Input Trimming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leading and trailing whitespace from user input.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2.Numeric Validation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 given input is a valid positive integer.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Authentication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Verifies if the user-provided ID and password are non-empty.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 Balance Setup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the user to set an initial balance.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Deposit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funds to the user's current balance.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Withdrawal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Deducts funds from the user's balance if sufficient.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Transfer to Another Account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Simulates a transfer to another account.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2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4AC3-B538-C8E7-CB84-6BCED0CF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40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16561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398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Title of the Project :</vt:lpstr>
      <vt:lpstr>Contents</vt:lpstr>
      <vt:lpstr>Introduction :</vt:lpstr>
      <vt:lpstr>Features</vt:lpstr>
      <vt:lpstr>Block Diagram</vt:lpstr>
      <vt:lpstr>Algorithms</vt:lpstr>
      <vt:lpstr>Result: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DALVI</dc:creator>
  <cp:lastModifiedBy>sonali j</cp:lastModifiedBy>
  <cp:revision>30</cp:revision>
  <dcterms:created xsi:type="dcterms:W3CDTF">2023-11-10T08:25:49Z</dcterms:created>
  <dcterms:modified xsi:type="dcterms:W3CDTF">2024-12-01T17:05:14Z</dcterms:modified>
</cp:coreProperties>
</file>