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72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0137" autoAdjust="0"/>
  </p:normalViewPr>
  <p:slideViewPr>
    <p:cSldViewPr snapToGrid="0">
      <p:cViewPr varScale="1">
        <p:scale>
          <a:sx n="77" d="100"/>
          <a:sy n="77" d="100"/>
        </p:scale>
        <p:origin x="114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346B9-B1D8-4CA3-9B2E-CB5F86EA991B}" type="datetimeFigureOut">
              <a:rPr lang="en-IN" smtClean="0"/>
              <a:pPr/>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A1AF2-4693-4FBE-A977-D1137A7E0DF0}" type="slidenum">
              <a:rPr lang="en-IN" smtClean="0"/>
              <a:pPr/>
              <a:t>‹#›</a:t>
            </a:fld>
            <a:endParaRPr lang="en-IN"/>
          </a:p>
        </p:txBody>
      </p:sp>
    </p:spTree>
    <p:extLst>
      <p:ext uri="{BB962C8B-B14F-4D97-AF65-F5344CB8AC3E}">
        <p14:creationId xmlns:p14="http://schemas.microsoft.com/office/powerpoint/2010/main" val="154231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10FCB-200C-2B43-9885-E5F441D2F037}" type="slidenum">
              <a:rPr lang="en-US" smtClean="0"/>
              <a:pPr/>
              <a:t>1</a:t>
            </a:fld>
            <a:endParaRPr lang="en-US"/>
          </a:p>
        </p:txBody>
      </p:sp>
    </p:spTree>
    <p:extLst>
      <p:ext uri="{BB962C8B-B14F-4D97-AF65-F5344CB8AC3E}">
        <p14:creationId xmlns:p14="http://schemas.microsoft.com/office/powerpoint/2010/main" val="75869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FD2D-492A-76FF-F503-471561E557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8A0D0B-37A3-2686-26D5-74ADA2190E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15ABCA-A10E-FA9F-E6E4-D02F95538636}"/>
              </a:ext>
            </a:extLst>
          </p:cNvPr>
          <p:cNvSpPr>
            <a:spLocks noGrp="1"/>
          </p:cNvSpPr>
          <p:nvPr>
            <p:ph type="dt" sz="half" idx="10"/>
          </p:nvPr>
        </p:nvSpPr>
        <p:spPr/>
        <p:txBody>
          <a:bodyPr/>
          <a:lstStyle/>
          <a:p>
            <a:fld id="{E0DC05A6-F8D6-A346-9C2A-4A7D44F39E91}" type="datetimeFigureOut">
              <a:rPr lang="en-US" smtClean="0"/>
              <a:pPr/>
              <a:t>5/16/2024</a:t>
            </a:fld>
            <a:endParaRPr lang="en-US"/>
          </a:p>
        </p:txBody>
      </p:sp>
      <p:sp>
        <p:nvSpPr>
          <p:cNvPr id="5" name="Footer Placeholder 4">
            <a:extLst>
              <a:ext uri="{FF2B5EF4-FFF2-40B4-BE49-F238E27FC236}">
                <a16:creationId xmlns:a16="http://schemas.microsoft.com/office/drawing/2014/main" id="{D97168B9-FFE6-5E12-8B61-84554066C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5436A-FBA1-A000-1D73-03AB912E9A1C}"/>
              </a:ext>
            </a:extLst>
          </p:cNvPr>
          <p:cNvSpPr>
            <a:spLocks noGrp="1"/>
          </p:cNvSpPr>
          <p:nvPr>
            <p:ph type="sldNum" sz="quarter" idx="12"/>
          </p:nvPr>
        </p:nvSpPr>
        <p:spPr/>
        <p:txBody>
          <a:bodyPr/>
          <a:lstStyle/>
          <a:p>
            <a:fld id="{2059A38A-0B35-3C43-B2F5-6FF920A61CCB}" type="slidenum">
              <a:rPr lang="en-US" smtClean="0"/>
              <a:pPr/>
              <a:t>‹#›</a:t>
            </a:fld>
            <a:endParaRPr lang="en-US"/>
          </a:p>
        </p:txBody>
      </p:sp>
    </p:spTree>
    <p:extLst>
      <p:ext uri="{BB962C8B-B14F-4D97-AF65-F5344CB8AC3E}">
        <p14:creationId xmlns:p14="http://schemas.microsoft.com/office/powerpoint/2010/main" val="359906776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E4F3A-4D0E-9F76-6890-E6D8252ED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4C6523-C644-67A7-7060-ACC0EFC6B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6A6099-ECA2-8562-4C1C-1F6AF5844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C05A6-F8D6-A346-9C2A-4A7D44F39E91}" type="datetimeFigureOut">
              <a:rPr lang="en-US" smtClean="0"/>
              <a:pPr/>
              <a:t>5/16/2024</a:t>
            </a:fld>
            <a:endParaRPr lang="en-US"/>
          </a:p>
        </p:txBody>
      </p:sp>
      <p:sp>
        <p:nvSpPr>
          <p:cNvPr id="5" name="Footer Placeholder 4">
            <a:extLst>
              <a:ext uri="{FF2B5EF4-FFF2-40B4-BE49-F238E27FC236}">
                <a16:creationId xmlns:a16="http://schemas.microsoft.com/office/drawing/2014/main" id="{FCEA6DAC-A6E3-FCAD-0329-AAAC477B3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2AA460-0BE9-F550-4AFB-A615C071D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9A38A-0B35-3C43-B2F5-6FF920A61CCB}" type="slidenum">
              <a:rPr lang="en-US" smtClean="0"/>
              <a:pPr/>
              <a:t>‹#›</a:t>
            </a:fld>
            <a:endParaRPr lang="en-US"/>
          </a:p>
        </p:txBody>
      </p:sp>
    </p:spTree>
    <p:extLst>
      <p:ext uri="{BB962C8B-B14F-4D97-AF65-F5344CB8AC3E}">
        <p14:creationId xmlns:p14="http://schemas.microsoft.com/office/powerpoint/2010/main" val="1998110842"/>
      </p:ext>
    </p:extLst>
  </p:cSld>
  <p:clrMap bg1="lt1" tx1="dk1" bg2="lt2" tx2="dk2" accent1="accent1" accent2="accent2" accent3="accent3" accent4="accent4" accent5="accent5" accent6="accent6" hlink="hlink" folHlink="folHlink"/>
  <p:sldLayoutIdLst>
    <p:sldLayoutId id="2147483650" r:id="rId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28651"/>
            <a:ext cx="12128848"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AutoShape 2" descr="Jawaharlal Nehru Medical College"/>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5" name="AutoShape 5" descr="JNMC BELAGAVI - 2022 Admission Process, Ranking, Reviews, Affiliations"/>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9" name="TextBox 8">
            <a:extLst>
              <a:ext uri="{FF2B5EF4-FFF2-40B4-BE49-F238E27FC236}">
                <a16:creationId xmlns:a16="http://schemas.microsoft.com/office/drawing/2014/main" id="{6012AB5E-1560-712F-8183-68EF2537F3A0}"/>
              </a:ext>
            </a:extLst>
          </p:cNvPr>
          <p:cNvSpPr txBox="1"/>
          <p:nvPr/>
        </p:nvSpPr>
        <p:spPr>
          <a:xfrm>
            <a:off x="28547" y="104914"/>
            <a:ext cx="6379042" cy="584775"/>
          </a:xfrm>
          <a:prstGeom prst="rect">
            <a:avLst/>
          </a:prstGeom>
          <a:noFill/>
        </p:spPr>
        <p:txBody>
          <a:bodyPr wrap="square">
            <a:spAutoFit/>
          </a:bodyPr>
          <a:lstStyle/>
          <a:p>
            <a:pPr algn="ctr"/>
            <a:r>
              <a:rPr lang="en-IN" altLang="ko-KR" sz="3200" b="1" dirty="0">
                <a:solidFill>
                  <a:srgbClr val="0070C0"/>
                </a:solidFill>
                <a:latin typeface="Times New Roman" panose="02020603050405020304" pitchFamily="18" charset="0"/>
                <a:cs typeface="Times New Roman" panose="02020603050405020304" pitchFamily="18" charset="0"/>
              </a:rPr>
              <a:t>Develop a Device Driver for UART  </a:t>
            </a:r>
            <a:endParaRPr lang="ko-KR" altLang="en-US" sz="3200" b="1" dirty="0">
              <a:solidFill>
                <a:srgbClr val="0070C0"/>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6136801" y="5365613"/>
            <a:ext cx="247261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Hands on learning with Raspberry pi.</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dirty="0">
                <a:solidFill>
                  <a:prstClr val="black"/>
                </a:solidFill>
                <a:latin typeface="Times New Roman" panose="02020603050405020304" pitchFamily="18" charset="0"/>
                <a:ea typeface="SamsungOne 800" panose="020B0903030303020204" pitchFamily="34" charset="0"/>
                <a:cs typeface="Times New Roman" panose="02020603050405020304" pitchFamily="18" charset="0"/>
              </a:rPr>
              <a:t>Research paper collection and Literature survey.</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endParaRPr>
          </a:p>
        </p:txBody>
      </p:sp>
      <p:sp>
        <p:nvSpPr>
          <p:cNvPr id="45" name="TextBox 44"/>
          <p:cNvSpPr txBox="1"/>
          <p:nvPr/>
        </p:nvSpPr>
        <p:spPr>
          <a:xfrm>
            <a:off x="10395693" y="5385442"/>
            <a:ext cx="1864233" cy="11849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Prototyping &amp; Testing</a:t>
            </a:r>
            <a:r>
              <a:rPr lang="en-US" sz="1200" dirty="0">
                <a:solidFill>
                  <a:prstClr val="black"/>
                </a:solidFill>
                <a:latin typeface="Times New Roman" panose="02020603050405020304" pitchFamily="18" charset="0"/>
                <a:ea typeface="SamsungOne 800" panose="020B0903030303020204" pitchFamily="34" charset="0"/>
                <a:cs typeface="Times New Roman" panose="02020603050405020304" pitchFamily="18" charset="0"/>
              </a:rPr>
              <a: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prstClr val="black"/>
                </a:solidFill>
                <a:latin typeface="Times New Roman" panose="02020603050405020304" pitchFamily="18" charset="0"/>
                <a:ea typeface="SamsungOne 800" panose="020B0903030303020204" pitchFamily="34" charset="0"/>
                <a:cs typeface="Times New Roman" panose="02020603050405020304" pitchFamily="18" charset="0"/>
              </a:rPr>
              <a:t>Optimization of the system.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Generation of project report</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a:t>
            </a:r>
          </a:p>
        </p:txBody>
      </p:sp>
      <p:sp>
        <p:nvSpPr>
          <p:cNvPr id="46" name="Rectangle 45"/>
          <p:cNvSpPr/>
          <p:nvPr/>
        </p:nvSpPr>
        <p:spPr>
          <a:xfrm>
            <a:off x="6447185" y="4519262"/>
            <a:ext cx="1056417"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Timeline</a:t>
            </a:r>
          </a:p>
        </p:txBody>
      </p:sp>
      <p:cxnSp>
        <p:nvCxnSpPr>
          <p:cNvPr id="47" name="Straight Connector 46"/>
          <p:cNvCxnSpPr>
            <a:stCxn id="48" idx="6"/>
          </p:cNvCxnSpPr>
          <p:nvPr/>
        </p:nvCxnSpPr>
        <p:spPr>
          <a:xfrm flipV="1">
            <a:off x="6637584" y="5452393"/>
            <a:ext cx="4645381" cy="9403"/>
          </a:xfrm>
          <a:prstGeom prst="line">
            <a:avLst/>
          </a:prstGeom>
          <a:ln w="12700">
            <a:solidFill>
              <a:srgbClr val="B2B2B2"/>
            </a:solidFill>
          </a:ln>
        </p:spPr>
        <p:style>
          <a:lnRef idx="1">
            <a:schemeClr val="dk1"/>
          </a:lnRef>
          <a:fillRef idx="0">
            <a:schemeClr val="dk1"/>
          </a:fillRef>
          <a:effectRef idx="0">
            <a:schemeClr val="dk1"/>
          </a:effectRef>
          <a:fontRef idx="minor">
            <a:schemeClr val="tx1"/>
          </a:fontRef>
        </p:style>
      </p:cxnSp>
      <p:sp>
        <p:nvSpPr>
          <p:cNvPr id="48" name="Oval 47"/>
          <p:cNvSpPr/>
          <p:nvPr/>
        </p:nvSpPr>
        <p:spPr>
          <a:xfrm>
            <a:off x="6495344" y="5390676"/>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49" name="Oval 48"/>
          <p:cNvSpPr/>
          <p:nvPr/>
        </p:nvSpPr>
        <p:spPr>
          <a:xfrm>
            <a:off x="8848443" y="5364489"/>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50" name="Oval 49"/>
          <p:cNvSpPr/>
          <p:nvPr/>
        </p:nvSpPr>
        <p:spPr>
          <a:xfrm>
            <a:off x="11230413" y="5385442"/>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50"/>
          <p:cNvSpPr/>
          <p:nvPr/>
        </p:nvSpPr>
        <p:spPr>
          <a:xfrm>
            <a:off x="6264735" y="4816179"/>
            <a:ext cx="1263487"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Kick Off </a:t>
            </a:r>
            <a:b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b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&lt; 1</a:t>
            </a:r>
            <a:r>
              <a:rPr kumimoji="0" lang="en-IN" sz="1400" b="1" i="0" u="none" strike="noStrike" kern="1200" cap="none" spc="0" normalizeH="0" baseline="3000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st</a:t>
            </a: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  Month &gt;</a:t>
            </a:r>
          </a:p>
        </p:txBody>
      </p:sp>
      <p:sp>
        <p:nvSpPr>
          <p:cNvPr id="52" name="Rectangle 51"/>
          <p:cNvSpPr/>
          <p:nvPr/>
        </p:nvSpPr>
        <p:spPr>
          <a:xfrm>
            <a:off x="8609412" y="4805643"/>
            <a:ext cx="1395112"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Milestone 1 </a:t>
            </a:r>
            <a:b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b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&lt; 2</a:t>
            </a:r>
            <a:r>
              <a:rPr kumimoji="0" lang="en-IN" sz="1400" b="1" i="0" u="none" strike="noStrike" kern="1200" cap="none" spc="0" normalizeH="0" baseline="3000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nd</a:t>
            </a: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 Month &gt;</a:t>
            </a:r>
          </a:p>
        </p:txBody>
      </p:sp>
      <p:sp>
        <p:nvSpPr>
          <p:cNvPr id="53" name="Rectangle 52"/>
          <p:cNvSpPr/>
          <p:nvPr/>
        </p:nvSpPr>
        <p:spPr>
          <a:xfrm>
            <a:off x="10580059" y="4687994"/>
            <a:ext cx="1543639" cy="73866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Milestone 2 </a:t>
            </a:r>
            <a:b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b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&lt; 3</a:t>
            </a:r>
            <a:r>
              <a:rPr kumimoji="0" lang="en-IN" sz="1400" b="1" i="0" u="none" strike="noStrike" kern="1200" cap="none" spc="0" normalizeH="0" baseline="3000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rd</a:t>
            </a: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 &amp; 4</a:t>
            </a:r>
            <a:r>
              <a:rPr kumimoji="0" lang="en-IN" sz="1400" b="1" i="0" u="none" strike="noStrike" kern="1200" cap="none" spc="0" normalizeH="0" baseline="3000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th</a:t>
            </a: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 Month&gt; </a:t>
            </a:r>
          </a:p>
        </p:txBody>
      </p:sp>
      <p:sp>
        <p:nvSpPr>
          <p:cNvPr id="54" name="TextBox 53"/>
          <p:cNvSpPr txBox="1"/>
          <p:nvPr/>
        </p:nvSpPr>
        <p:spPr>
          <a:xfrm>
            <a:off x="116302" y="724461"/>
            <a:ext cx="6379042" cy="1231106"/>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Context: </a:t>
            </a:r>
            <a:r>
              <a:rPr lang="en-US" sz="1400" dirty="0">
                <a:latin typeface="Times New Roman" panose="02020603050405020304" pitchFamily="18" charset="0"/>
                <a:cs typeface="Times New Roman" panose="02020603050405020304" pitchFamily="18" charset="0"/>
              </a:rPr>
              <a:t>Developing a UART device driver for LPC2148 involves creating software that enables the microcontroller to communicate with external devices via the UART interface. This driver handles data transmission, reception, and UART configuration, ensuring seamless integration of serial communication capabilities into embedded systems based on the LPC2148 microcontroller.</a:t>
            </a:r>
            <a:endParaRPr lang="en-IN" sz="1400" u="sng" dirty="0">
              <a:solidFill>
                <a:srgbClr val="0070C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E1E01485-A081-A66E-CCA8-550A76B94E0D}"/>
              </a:ext>
            </a:extLst>
          </p:cNvPr>
          <p:cNvSpPr txBox="1"/>
          <p:nvPr/>
        </p:nvSpPr>
        <p:spPr>
          <a:xfrm>
            <a:off x="17117" y="2598787"/>
            <a:ext cx="6462034" cy="1446550"/>
          </a:xfrm>
          <a:prstGeom prst="rect">
            <a:avLst/>
          </a:prstGeom>
          <a:noFill/>
        </p:spPr>
        <p:txBody>
          <a:bodyPr wrap="square" rtlCol="0">
            <a:spAutoFit/>
          </a:bodyPr>
          <a:lstStyle/>
          <a:p>
            <a:pPr algn="just"/>
            <a:r>
              <a:rPr lang="en-IN" b="1" dirty="0"/>
              <a:t>  </a:t>
            </a:r>
            <a:r>
              <a:rPr lang="en-IN" b="1" dirty="0">
                <a:latin typeface="Times New Roman" panose="02020603050405020304" pitchFamily="18" charset="0"/>
                <a:cs typeface="Times New Roman" panose="02020603050405020304" pitchFamily="18" charset="0"/>
              </a:rPr>
              <a:t>Deliverables:</a:t>
            </a: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Source code of the UART device driver tailored for the LPC2148 microcontroller.</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Test cases and validation results to ensure the driver's reliability and compatibility with various UART peripherals.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Integration support and assistance for incorporating the driver into specific embedded systems or applications.</a:t>
            </a:r>
            <a:endParaRPr lang="en-IN"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4A5D24A3-C275-1C56-762F-BC27BBA80239}"/>
              </a:ext>
            </a:extLst>
          </p:cNvPr>
          <p:cNvSpPr txBox="1"/>
          <p:nvPr/>
        </p:nvSpPr>
        <p:spPr>
          <a:xfrm>
            <a:off x="40799" y="5042447"/>
            <a:ext cx="6096002" cy="166199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References:</a:t>
            </a:r>
          </a:p>
          <a:p>
            <a:pPr marL="342900" indent="-342900" algn="just" latinLnBrk="1">
              <a:buFont typeface="Arial" panose="020B0604020202020204" pitchFamily="34" charset="0"/>
              <a:buChar char="•"/>
            </a:pPr>
            <a:r>
              <a:rPr lang="en-IN" sz="1400" b="0" i="0" dirty="0">
                <a:solidFill>
                  <a:srgbClr val="222222"/>
                </a:solidFill>
                <a:effectLst/>
                <a:highlight>
                  <a:srgbClr val="FFFFFF"/>
                </a:highlight>
                <a:latin typeface="Times New Roman" panose="02020603050405020304" pitchFamily="18" charset="0"/>
                <a:cs typeface="Times New Roman" panose="02020603050405020304" pitchFamily="18" charset="0"/>
              </a:rPr>
              <a:t>Dong, Yunwei, Yuanyuan He, Yin Lu, and Hong Ye. "A model driven approach for device driver development." In </a:t>
            </a:r>
            <a:r>
              <a:rPr lang="en-IN" sz="1400" b="0" i="1" dirty="0">
                <a:solidFill>
                  <a:srgbClr val="222222"/>
                </a:solidFill>
                <a:effectLst/>
                <a:highlight>
                  <a:srgbClr val="FFFFFF"/>
                </a:highlight>
                <a:latin typeface="Times New Roman" panose="02020603050405020304" pitchFamily="18" charset="0"/>
                <a:cs typeface="Times New Roman" panose="02020603050405020304" pitchFamily="18" charset="0"/>
              </a:rPr>
              <a:t>2017 IEEE International Conference on Software Quality, Reliability and Security Companion (QRS-C)</a:t>
            </a:r>
            <a:r>
              <a:rPr lang="en-IN" sz="1400" b="0" i="0" dirty="0">
                <a:solidFill>
                  <a:srgbClr val="222222"/>
                </a:solidFill>
                <a:effectLst/>
                <a:highlight>
                  <a:srgbClr val="FFFFFF"/>
                </a:highlight>
                <a:latin typeface="Times New Roman" panose="02020603050405020304" pitchFamily="18" charset="0"/>
                <a:cs typeface="Times New Roman" panose="02020603050405020304" pitchFamily="18" charset="0"/>
              </a:rPr>
              <a:t>, pp. 122-129. IEEE, 2017.</a:t>
            </a:r>
          </a:p>
          <a:p>
            <a:pPr marL="342900" indent="-342900" algn="just" latinLnBrk="1">
              <a:buFont typeface="Arial" panose="020B0604020202020204" pitchFamily="34" charset="0"/>
              <a:buChar char="•"/>
            </a:pPr>
            <a:r>
              <a:rPr lang="en-IN" sz="1400" b="0" i="0" dirty="0">
                <a:solidFill>
                  <a:srgbClr val="222222"/>
                </a:solidFill>
                <a:effectLst/>
                <a:highlight>
                  <a:srgbClr val="FFFFFF"/>
                </a:highlight>
                <a:latin typeface="Times New Roman" panose="02020603050405020304" pitchFamily="18" charset="0"/>
                <a:cs typeface="Times New Roman" panose="02020603050405020304" pitchFamily="18" charset="0"/>
              </a:rPr>
              <a:t>Kumar, Prashant, and Shashank Singh. "Multi sensor system using LPC2148 microcontroller." PhD diss., 2014.</a:t>
            </a:r>
            <a:endParaRPr lang="en-US" sz="1400" b="0" i="0" dirty="0">
              <a:effectLst/>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2B16D2A-F662-8C64-D4FA-C29E13D76523}"/>
              </a:ext>
            </a:extLst>
          </p:cNvPr>
          <p:cNvSpPr txBox="1"/>
          <p:nvPr/>
        </p:nvSpPr>
        <p:spPr>
          <a:xfrm>
            <a:off x="8443101" y="5521626"/>
            <a:ext cx="2084807" cy="1200329"/>
          </a:xfrm>
          <a:prstGeom prst="rect">
            <a:avLst/>
          </a:prstGeom>
          <a:noFill/>
        </p:spPr>
        <p:txBody>
          <a:bodyPr wrap="square" rtlCol="0">
            <a:spAutoFit/>
          </a:bodyPr>
          <a:lstStyle/>
          <a:p>
            <a:pPr marL="171450" indent="-171450" algn="jus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Technical development &amp; programming of the system</a:t>
            </a:r>
          </a:p>
          <a:p>
            <a:pPr marL="171450" indent="-171450" algn="jus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Interfacing the micro controller with external devices via UART interface. </a:t>
            </a:r>
          </a:p>
        </p:txBody>
      </p:sp>
      <p:sp>
        <p:nvSpPr>
          <p:cNvPr id="2" name="TextBox 1">
            <a:extLst>
              <a:ext uri="{FF2B5EF4-FFF2-40B4-BE49-F238E27FC236}">
                <a16:creationId xmlns:a16="http://schemas.microsoft.com/office/drawing/2014/main" id="{3CD4882A-40FC-5CBA-C70E-B4A0F520F53F}"/>
              </a:ext>
            </a:extLst>
          </p:cNvPr>
          <p:cNvSpPr txBox="1"/>
          <p:nvPr/>
        </p:nvSpPr>
        <p:spPr>
          <a:xfrm>
            <a:off x="136795" y="1963692"/>
            <a:ext cx="6266007" cy="58477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Problem Statement: </a:t>
            </a:r>
            <a:r>
              <a:rPr lang="en-US" sz="1400" dirty="0">
                <a:latin typeface="Times New Roman" panose="02020603050405020304" pitchFamily="18" charset="0"/>
                <a:cs typeface="Times New Roman" panose="02020603050405020304" pitchFamily="18" charset="0"/>
              </a:rPr>
              <a:t>Developing a Device Driver for the UART using LPC2148 microcontroller interface.</a:t>
            </a:r>
            <a:endParaRPr lang="en-IN"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B55148A-FAFA-7170-11D2-5AF15BB5F87B}"/>
              </a:ext>
            </a:extLst>
          </p:cNvPr>
          <p:cNvPicPr>
            <a:picLocks noChangeAspect="1"/>
          </p:cNvPicPr>
          <p:nvPr/>
        </p:nvPicPr>
        <p:blipFill>
          <a:blip r:embed="rId3"/>
          <a:stretch>
            <a:fillRect/>
          </a:stretch>
        </p:blipFill>
        <p:spPr>
          <a:xfrm>
            <a:off x="7460673" y="7938"/>
            <a:ext cx="4597809" cy="679278"/>
          </a:xfrm>
          <a:prstGeom prst="rect">
            <a:avLst/>
          </a:prstGeom>
        </p:spPr>
      </p:pic>
      <p:sp>
        <p:nvSpPr>
          <p:cNvPr id="6" name="TextBox 5">
            <a:extLst>
              <a:ext uri="{FF2B5EF4-FFF2-40B4-BE49-F238E27FC236}">
                <a16:creationId xmlns:a16="http://schemas.microsoft.com/office/drawing/2014/main" id="{EFD339B2-3F72-6A53-7068-A8364ECF9CEF}"/>
              </a:ext>
            </a:extLst>
          </p:cNvPr>
          <p:cNvSpPr txBox="1"/>
          <p:nvPr/>
        </p:nvSpPr>
        <p:spPr>
          <a:xfrm>
            <a:off x="136795" y="4015803"/>
            <a:ext cx="2992870" cy="369332"/>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Training/Pre-Requisites:</a:t>
            </a:r>
          </a:p>
        </p:txBody>
      </p:sp>
      <p:sp>
        <p:nvSpPr>
          <p:cNvPr id="11" name="TextBox 10">
            <a:extLst>
              <a:ext uri="{FF2B5EF4-FFF2-40B4-BE49-F238E27FC236}">
                <a16:creationId xmlns:a16="http://schemas.microsoft.com/office/drawing/2014/main" id="{3B67BB7E-F1FC-EE4D-EC9B-66C1268229F7}"/>
              </a:ext>
            </a:extLst>
          </p:cNvPr>
          <p:cNvSpPr txBox="1"/>
          <p:nvPr/>
        </p:nvSpPr>
        <p:spPr>
          <a:xfrm>
            <a:off x="28547" y="4328589"/>
            <a:ext cx="5854533"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Knowledge about UART protocol.</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Training over the LPC2148 microcontroller.</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Basic knowledge about the Device Driver’s.</a:t>
            </a:r>
            <a:endParaRPr lang="en-IN" sz="1400" dirty="0"/>
          </a:p>
        </p:txBody>
      </p:sp>
      <p:pic>
        <p:nvPicPr>
          <p:cNvPr id="10" name="Picture 9">
            <a:extLst>
              <a:ext uri="{FF2B5EF4-FFF2-40B4-BE49-F238E27FC236}">
                <a16:creationId xmlns:a16="http://schemas.microsoft.com/office/drawing/2014/main" id="{3C50B6D5-52E2-2D30-ADBB-42A8722C64DE}"/>
              </a:ext>
            </a:extLst>
          </p:cNvPr>
          <p:cNvPicPr>
            <a:picLocks noChangeAspect="1"/>
          </p:cNvPicPr>
          <p:nvPr/>
        </p:nvPicPr>
        <p:blipFill>
          <a:blip r:embed="rId4"/>
          <a:stretch>
            <a:fillRect/>
          </a:stretch>
        </p:blipFill>
        <p:spPr>
          <a:xfrm>
            <a:off x="6539876" y="939578"/>
            <a:ext cx="5535821" cy="3478660"/>
          </a:xfrm>
          <a:prstGeom prst="rect">
            <a:avLst/>
          </a:prstGeom>
        </p:spPr>
      </p:pic>
    </p:spTree>
    <p:extLst>
      <p:ext uri="{BB962C8B-B14F-4D97-AF65-F5344CB8AC3E}">
        <p14:creationId xmlns:p14="http://schemas.microsoft.com/office/powerpoint/2010/main" val="428993029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11275</TotalTime>
  <Words>288</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SamsungOne 800</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pratik patil</cp:lastModifiedBy>
  <cp:revision>259</cp:revision>
  <dcterms:created xsi:type="dcterms:W3CDTF">2022-08-30T05:01:25Z</dcterms:created>
  <dcterms:modified xsi:type="dcterms:W3CDTF">2024-05-16T13:13:07Z</dcterms:modified>
</cp:coreProperties>
</file>