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3"/>
  </p:notesMasterIdLst>
  <p:sldIdLst>
    <p:sldId id="256" r:id="rId2"/>
    <p:sldId id="258" r:id="rId3"/>
    <p:sldId id="259" r:id="rId4"/>
    <p:sldId id="260" r:id="rId5"/>
    <p:sldId id="262" r:id="rId6"/>
    <p:sldId id="263" r:id="rId7"/>
    <p:sldId id="265" r:id="rId8"/>
    <p:sldId id="269" r:id="rId9"/>
    <p:sldId id="266" r:id="rId10"/>
    <p:sldId id="270" r:id="rId11"/>
    <p:sldId id="267" r:id="rId12"/>
  </p:sldIdLst>
  <p:sldSz cx="9144000" cy="5143500" type="screen16x9"/>
  <p:notesSz cx="6858000" cy="9144000"/>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9pPr>
  </p:defaultTextStyle>
  <p:extLst>
    <p:ext uri="{EFAFB233-063F-42B5-8137-9DF3F51BA10A}">
      <p15:sldGuideLst xmlns:p15="http://schemas.microsoft.com/office/powerpoint/2012/main">
        <p15:guide id="1" orient="horz" pos="7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53" autoAdjust="0"/>
    <p:restoredTop sz="99500" autoAdjust="0"/>
  </p:normalViewPr>
  <p:slideViewPr>
    <p:cSldViewPr snapToGrid="0">
      <p:cViewPr varScale="1">
        <p:scale>
          <a:sx n="72" d="100"/>
          <a:sy n="72" d="100"/>
        </p:scale>
        <p:origin x="926" y="62"/>
      </p:cViewPr>
      <p:guideLst>
        <p:guide orient="horz" pos="7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6202" cy="76202"/>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GANTT CHART</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stacked"/>
        <c:varyColors val="0"/>
        <c:ser>
          <c:idx val="0"/>
          <c:order val="0"/>
          <c:tx>
            <c:strRef>
              <c:f>'[GANTT CHART.xlsx]Sheet1'!$B$1</c:f>
              <c:strCache>
                <c:ptCount val="1"/>
              </c:strCache>
            </c:strRef>
          </c:tx>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delete val="1"/>
          </c:dLbls>
          <c:cat>
            <c:strRef>
              <c:f>'[GANTT CHART.xlsx]Sheet1'!$A$2:$A$5</c:f>
              <c:strCache>
                <c:ptCount val="4"/>
                <c:pt idx="0">
                  <c:v>Initiation</c:v>
                </c:pt>
                <c:pt idx="1">
                  <c:v>Planning</c:v>
                </c:pt>
                <c:pt idx="2">
                  <c:v>Execution</c:v>
                </c:pt>
                <c:pt idx="3">
                  <c:v>Closure</c:v>
                </c:pt>
              </c:strCache>
            </c:strRef>
          </c:cat>
          <c:val>
            <c:numRef>
              <c:f>'[GANTT CHART.xlsx]Sheet1'!$B$2:$B$5</c:f>
              <c:numCache>
                <c:formatCode>m/d/yyyy</c:formatCode>
                <c:ptCount val="4"/>
                <c:pt idx="0">
                  <c:v>45214</c:v>
                </c:pt>
                <c:pt idx="1">
                  <c:v>45241</c:v>
                </c:pt>
                <c:pt idx="2">
                  <c:v>45252</c:v>
                </c:pt>
                <c:pt idx="3">
                  <c:v>45270</c:v>
                </c:pt>
              </c:numCache>
            </c:numRef>
          </c:val>
          <c:extLst>
            <c:ext xmlns:c16="http://schemas.microsoft.com/office/drawing/2014/chart" uri="{C3380CC4-5D6E-409C-BE32-E72D297353CC}">
              <c16:uniqueId val="{00000000-18DF-4F2E-A256-C4853EE78A15}"/>
            </c:ext>
          </c:extLst>
        </c:ser>
        <c:ser>
          <c:idx val="1"/>
          <c:order val="1"/>
          <c:tx>
            <c:strRef>
              <c:f>'[GANTT CHART.xlsx]Sheet1'!$C$1</c:f>
              <c:strCache>
                <c:ptCount val="1"/>
                <c:pt idx="0">
                  <c:v>DURATION</c:v>
                </c:pt>
              </c:strCache>
            </c:strRef>
          </c:tx>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dLbl>
              <c:idx val="0"/>
              <c:tx>
                <c:rich>
                  <a:bodyPr/>
                  <a:lstStyle/>
                  <a:p>
                    <a:r>
                      <a:rPr lang="en-US"/>
                      <a:t>100%</a:t>
                    </a:r>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18DF-4F2E-A256-C4853EE78A15}"/>
                </c:ext>
              </c:extLst>
            </c:dLbl>
            <c:dLbl>
              <c:idx val="1"/>
              <c:tx>
                <c:rich>
                  <a:bodyPr/>
                  <a:lstStyle/>
                  <a:p>
                    <a:r>
                      <a:rPr lang="en-US" dirty="0"/>
                      <a:t>75%</a:t>
                    </a:r>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18DF-4F2E-A256-C4853EE78A15}"/>
                </c:ext>
              </c:extLst>
            </c:dLbl>
            <c:dLbl>
              <c:idx val="2"/>
              <c:tx>
                <c:rich>
                  <a:bodyPr/>
                  <a:lstStyle/>
                  <a:p>
                    <a:r>
                      <a:rPr lang="en-US" dirty="0"/>
                      <a:t>40%</a:t>
                    </a:r>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18DF-4F2E-A256-C4853EE78A15}"/>
                </c:ext>
              </c:extLst>
            </c:dLbl>
            <c:dLbl>
              <c:idx val="3"/>
              <c:tx>
                <c:rich>
                  <a:bodyPr/>
                  <a:lstStyle/>
                  <a:p>
                    <a:r>
                      <a:rPr lang="en-US"/>
                      <a:t>0%</a:t>
                    </a:r>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18DF-4F2E-A256-C4853EE78A15}"/>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'[GANTT CHART.xlsx]Sheet1'!$A$2:$A$5</c:f>
              <c:strCache>
                <c:ptCount val="4"/>
                <c:pt idx="0">
                  <c:v>Initiation</c:v>
                </c:pt>
                <c:pt idx="1">
                  <c:v>Planning</c:v>
                </c:pt>
                <c:pt idx="2">
                  <c:v>Execution</c:v>
                </c:pt>
                <c:pt idx="3">
                  <c:v>Closure</c:v>
                </c:pt>
              </c:strCache>
            </c:strRef>
          </c:cat>
          <c:val>
            <c:numRef>
              <c:f>'[GANTT CHART.xlsx]Sheet1'!$C$2:$C$5</c:f>
              <c:numCache>
                <c:formatCode>General</c:formatCode>
                <c:ptCount val="4"/>
                <c:pt idx="0">
                  <c:v>26</c:v>
                </c:pt>
                <c:pt idx="1">
                  <c:v>9</c:v>
                </c:pt>
                <c:pt idx="2">
                  <c:v>16</c:v>
                </c:pt>
                <c:pt idx="3">
                  <c:v>15</c:v>
                </c:pt>
              </c:numCache>
            </c:numRef>
          </c:val>
          <c:extLst>
            <c:ext xmlns:c16="http://schemas.microsoft.com/office/drawing/2014/chart" uri="{C3380CC4-5D6E-409C-BE32-E72D297353CC}">
              <c16:uniqueId val="{00000005-18DF-4F2E-A256-C4853EE78A15}"/>
            </c:ext>
          </c:extLst>
        </c:ser>
        <c:ser>
          <c:idx val="2"/>
          <c:order val="2"/>
          <c:tx>
            <c:strRef>
              <c:f>'[GANTT CHART.xlsx]Sheet1'!$D$1</c:f>
              <c:strCache>
                <c:ptCount val="1"/>
              </c:strCache>
            </c:strRef>
          </c:tx>
          <c:spPr>
            <a:gradFill rotWithShape="1">
              <a:gsLst>
                <a:gs pos="0">
                  <a:schemeClr val="accent3">
                    <a:shade val="85000"/>
                    <a:satMod val="130000"/>
                  </a:schemeClr>
                </a:gs>
                <a:gs pos="34000">
                  <a:schemeClr val="accent3">
                    <a:shade val="87000"/>
                    <a:satMod val="125000"/>
                  </a:schemeClr>
                </a:gs>
                <a:gs pos="70000">
                  <a:schemeClr val="accent3">
                    <a:tint val="100000"/>
                    <a:shade val="90000"/>
                    <a:satMod val="130000"/>
                  </a:schemeClr>
                </a:gs>
                <a:gs pos="100000">
                  <a:schemeClr val="accent3">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'[GANTT CHART.xlsx]Sheet1'!$A$2:$A$5</c:f>
              <c:strCache>
                <c:ptCount val="4"/>
                <c:pt idx="0">
                  <c:v>Initiation</c:v>
                </c:pt>
                <c:pt idx="1">
                  <c:v>Planning</c:v>
                </c:pt>
                <c:pt idx="2">
                  <c:v>Execution</c:v>
                </c:pt>
                <c:pt idx="3">
                  <c:v>Closure</c:v>
                </c:pt>
              </c:strCache>
            </c:strRef>
          </c:cat>
          <c:val>
            <c:numRef>
              <c:f>'[GANTT CHART.xlsx]Sheet1'!$D$2:$D$5</c:f>
              <c:numCache>
                <c:formatCode>m/d/yyyy</c:formatCode>
                <c:ptCount val="4"/>
                <c:pt idx="0">
                  <c:v>45240</c:v>
                </c:pt>
                <c:pt idx="1">
                  <c:v>45250</c:v>
                </c:pt>
                <c:pt idx="2">
                  <c:v>45268</c:v>
                </c:pt>
                <c:pt idx="3">
                  <c:v>45285</c:v>
                </c:pt>
              </c:numCache>
            </c:numRef>
          </c:val>
          <c:extLst>
            <c:ext xmlns:c16="http://schemas.microsoft.com/office/drawing/2014/chart" uri="{C3380CC4-5D6E-409C-BE32-E72D297353CC}">
              <c16:uniqueId val="{00000006-18DF-4F2E-A256-C4853EE78A15}"/>
            </c:ext>
          </c:extLst>
        </c:ser>
        <c:dLbls>
          <c:dLblPos val="ctr"/>
          <c:showLegendKey val="0"/>
          <c:showVal val="1"/>
          <c:showCatName val="0"/>
          <c:showSerName val="0"/>
          <c:showPercent val="0"/>
          <c:showBubbleSize val="0"/>
        </c:dLbls>
        <c:gapWidth val="150"/>
        <c:overlap val="100"/>
        <c:axId val="720098591"/>
        <c:axId val="920108239"/>
      </c:barChart>
      <c:catAx>
        <c:axId val="720098591"/>
        <c:scaling>
          <c:orientation val="maxMin"/>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920108239"/>
        <c:crosses val="autoZero"/>
        <c:auto val="1"/>
        <c:lblAlgn val="ctr"/>
        <c:lblOffset val="100"/>
        <c:noMultiLvlLbl val="0"/>
      </c:catAx>
      <c:valAx>
        <c:axId val="920108239"/>
        <c:scaling>
          <c:orientation val="minMax"/>
          <c:max val="45285"/>
          <c:min val="45230"/>
        </c:scaling>
        <c:delete val="1"/>
        <c:axPos val="b"/>
        <c:majorGridlines>
          <c:spPr>
            <a:ln w="9525" cap="flat" cmpd="sng" algn="ctr">
              <a:solidFill>
                <a:schemeClr val="lt1">
                  <a:lumMod val="95000"/>
                  <a:alpha val="10000"/>
                </a:schemeClr>
              </a:solidFill>
              <a:round/>
            </a:ln>
            <a:effectLst/>
          </c:spPr>
        </c:majorGridlines>
        <c:numFmt formatCode="m/d/yyyy" sourceLinked="1"/>
        <c:majorTickMark val="none"/>
        <c:minorTickMark val="none"/>
        <c:tickLblPos val="nextTo"/>
        <c:crossAx val="720098591"/>
        <c:crosses val="max"/>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对象"/>
          <p:cNvSpPr>
            <a:spLocks noGrp="1" noRot="1" noChangeAspect="1"/>
          </p:cNvSpPr>
          <p:nvPr>
            <p:ph type="sldImg" idx="2"/>
          </p:nvPr>
        </p:nvSpPr>
        <p:spPr>
          <a:xfrm>
            <a:off x="381299" y="685800"/>
            <a:ext cx="6096075"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
        <p:nvSpPr>
          <p:cNvPr id="8"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457200" indent="-298450">
              <a:spcBef>
                <a:spcPts val="0"/>
              </a:spcBef>
              <a:spcAft>
                <a:spcPts val="0"/>
              </a:spcAft>
              <a:buSzPts val="1100"/>
              <a:buFont typeface="Droid Sans" charset="0"/>
              <a:buChar char="●"/>
            </a:pPr>
            <a:endParaRPr lang="zh-CN" altLang="en-US" sz="1100"/>
          </a:p>
        </p:txBody>
      </p:sp>
    </p:spTree>
    <p:extLst>
      <p:ext uri="{BB962C8B-B14F-4D97-AF65-F5344CB8AC3E}">
        <p14:creationId xmlns:p14="http://schemas.microsoft.com/office/powerpoint/2010/main" val="308887464"/>
      </p:ext>
    </p:extLst>
  </p:cSld>
  <p:clrMap bg1="lt1" tx1="dk1" bg2="lt2" tx2="dk2" accent1="accent1" accent2="accent2" accent3="accent3" accent4="accent4" accent5="accent5" accent6="accent6" hlink="hlink" folHlink="folHlink"/>
  <p:hf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
        <p:nvSpPr>
          <p:cNvPr id="22"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Tree>
    <p:extLst>
      <p:ext uri="{BB962C8B-B14F-4D97-AF65-F5344CB8AC3E}">
        <p14:creationId xmlns:p14="http://schemas.microsoft.com/office/powerpoint/2010/main" val="1679608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
        <p:nvSpPr>
          <p:cNvPr id="41"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Tree>
    <p:extLst>
      <p:ext uri="{BB962C8B-B14F-4D97-AF65-F5344CB8AC3E}">
        <p14:creationId xmlns:p14="http://schemas.microsoft.com/office/powerpoint/2010/main" val="1016169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
        <p:nvSpPr>
          <p:cNvPr id="47"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Tree>
    <p:extLst>
      <p:ext uri="{BB962C8B-B14F-4D97-AF65-F5344CB8AC3E}">
        <p14:creationId xmlns:p14="http://schemas.microsoft.com/office/powerpoint/2010/main" val="456860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
        <p:nvSpPr>
          <p:cNvPr id="54"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Tree>
    <p:extLst>
      <p:ext uri="{BB962C8B-B14F-4D97-AF65-F5344CB8AC3E}">
        <p14:creationId xmlns:p14="http://schemas.microsoft.com/office/powerpoint/2010/main" val="94211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对象"/>
          <p:cNvSpPr>
            <a:spLocks noGrp="1" noRot="1" noChangeAspect="1"/>
          </p:cNvSpPr>
          <p:nvPr>
            <p:ph type="sldImg"/>
          </p:nvPr>
        </p:nvSpPr>
        <p:spPr>
          <a:xfrm>
            <a:off x="381000" y="685800"/>
            <a:ext cx="6096000" cy="3429000"/>
          </a:xfrm>
          <a:prstGeom prst="rect">
            <a:avLst/>
          </a:prstGeom>
          <a:noFill/>
          <a:ln w="12700" cap="flat" cmpd="sng">
            <a:noFill/>
            <a:prstDash val="solid"/>
            <a:miter/>
          </a:ln>
        </p:spPr>
      </p:sp>
      <p:sp>
        <p:nvSpPr>
          <p:cNvPr id="74"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93448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
        <p:nvSpPr>
          <p:cNvPr id="80"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Tree>
    <p:extLst>
      <p:ext uri="{BB962C8B-B14F-4D97-AF65-F5344CB8AC3E}">
        <p14:creationId xmlns:p14="http://schemas.microsoft.com/office/powerpoint/2010/main" val="2290933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14" name="矩形"/>
          <p:cNvSpPr>
            <a:spLocks/>
          </p:cNvSpPr>
          <p:nvPr/>
        </p:nvSpPr>
        <p:spPr>
          <a:xfrm>
            <a:off x="197500" y="4800600"/>
            <a:ext cx="1028700" cy="3429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100" b="0" i="0" u="none" strike="noStrike" kern="0" cap="none" spc="0" baseline="0">
                <a:solidFill>
                  <a:srgbClr val="595959"/>
                </a:solidFill>
                <a:latin typeface="Arial" charset="0"/>
                <a:ea typeface="Arial" charset="0"/>
                <a:cs typeface="Arial" charset="0"/>
                <a:sym typeface="Arial" charset="0"/>
              </a:rPr>
              <a:t>08-11-2023</a:t>
            </a:r>
            <a:endParaRPr lang="zh-CN" altLang="en-US" sz="1100" b="0" i="0" u="none" strike="noStrike" kern="0" cap="none" spc="0" baseline="0">
              <a:solidFill>
                <a:srgbClr val="595959"/>
              </a:solidFill>
              <a:latin typeface="Arial" charset="0"/>
              <a:ea typeface="Arial" charset="0"/>
              <a:cs typeface="Arial" charset="0"/>
              <a:sym typeface="Arial" charset="0"/>
            </a:endParaRPr>
          </a:p>
        </p:txBody>
      </p:sp>
      <p:pic>
        <p:nvPicPr>
          <p:cNvPr id="13" name="图片"/>
          <p:cNvPicPr>
            <a:picLocks/>
          </p:cNvPicPr>
          <p:nvPr/>
        </p:nvPicPr>
        <p:blipFill>
          <a:blip r:embed="rId2" cstate="print"/>
          <a:stretch>
            <a:fillRect/>
          </a:stretch>
        </p:blipFill>
        <p:spPr>
          <a:xfrm>
            <a:off x="6899" y="0"/>
            <a:ext cx="9144002" cy="601550"/>
          </a:xfrm>
          <a:prstGeom prst="rect">
            <a:avLst/>
          </a:prstGeom>
          <a:noFill/>
          <a:ln w="12700" cap="flat" cmpd="sng">
            <a:noFill/>
            <a:prstDash val="solid"/>
            <a:round/>
          </a:ln>
        </p:spPr>
      </p:pic>
      <p:sp>
        <p:nvSpPr>
          <p:cNvPr id="9" name="文本框"/>
          <p:cNvSpPr>
            <a:spLocks noGrp="1"/>
          </p:cNvSpPr>
          <p:nvPr>
            <p:ph type="ctrTitle"/>
          </p:nvPr>
        </p:nvSpPr>
        <p:spPr>
          <a:xfrm>
            <a:off x="311707" y="744575"/>
            <a:ext cx="8520600" cy="2052600"/>
          </a:xfrm>
          <a:prstGeom prst="rect">
            <a:avLst/>
          </a:prstGeom>
          <a:noFill/>
          <a:ln w="12700" cap="flat" cmpd="sng">
            <a:noFill/>
            <a:prstDash val="solid"/>
            <a:round/>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endParaRPr lang="zh-CN" altLang="en-US" sz="5200" b="0" i="0" u="none" strike="noStrike" kern="0" cap="none" spc="0" baseline="0">
              <a:solidFill>
                <a:srgbClr val="000000"/>
              </a:solidFill>
              <a:latin typeface="Arial" charset="0"/>
              <a:ea typeface="Arial" charset="0"/>
              <a:cs typeface="Lucida Sans" charset="0"/>
            </a:endParaRPr>
          </a:p>
        </p:txBody>
      </p:sp>
      <p:sp>
        <p:nvSpPr>
          <p:cNvPr id="10" name="文本框"/>
          <p:cNvSpPr>
            <a:spLocks noGrp="1"/>
          </p:cNvSpPr>
          <p:nvPr>
            <p:ph type="subTitle" idx="1"/>
          </p:nvPr>
        </p:nvSpPr>
        <p:spPr>
          <a:xfrm>
            <a:off x="311700" y="2834125"/>
            <a:ext cx="8520600" cy="792600"/>
          </a:xfrm>
          <a:prstGeom prst="rect">
            <a:avLst/>
          </a:prstGeom>
          <a:noFill/>
          <a:ln w="12700" cap="flat" cmpd="sng">
            <a:noFill/>
            <a:prstDash val="solid"/>
            <a:round/>
          </a:ln>
        </p:spPr>
        <p:txBody>
          <a:bodyPr vert="horz" wrap="square" lIns="91440" tIns="45720" rIns="91440" bIns="45720" anchor="t" anchorCtr="0">
            <a:prstTxWarp prst="textNoShape">
              <a:avLst/>
            </a:prstTxWarp>
          </a:bodyPr>
          <a:lstStyle/>
          <a:p>
            <a:pPr marL="0" indent="0" algn="ctr">
              <a:lnSpc>
                <a:spcPct val="100000"/>
              </a:lnSpc>
              <a:spcBef>
                <a:spcPts val="0"/>
              </a:spcBef>
              <a:spcAft>
                <a:spcPts val="0"/>
              </a:spcAft>
              <a:buNone/>
            </a:pPr>
            <a:endParaRPr lang="zh-CN" altLang="en-US" sz="2800" b="0" i="0" u="none" strike="noStrike" kern="0" cap="none" spc="0" baseline="0">
              <a:solidFill>
                <a:srgbClr val="000000"/>
              </a:solidFill>
              <a:latin typeface="Arial" charset="0"/>
              <a:ea typeface="Arial" charset="0"/>
              <a:cs typeface="Lucida Sans" charset="0"/>
            </a:endParaRPr>
          </a:p>
        </p:txBody>
      </p:sp>
      <p:sp>
        <p:nvSpPr>
          <p:cNvPr id="11" name="文本框"/>
          <p:cNvSpPr>
            <a:spLocks noGrp="1"/>
          </p:cNvSpPr>
          <p:nvPr>
            <p:ph type="sldNum"/>
          </p:nvPr>
        </p:nvSpPr>
        <p:spPr>
          <a:xfrm>
            <a:off x="8556784" y="4749851"/>
            <a:ext cx="548700" cy="393599"/>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1300" b="0" i="0" u="none" strike="noStrike" kern="0" cap="none" spc="0" baseline="0">
                <a:solidFill>
                  <a:srgbClr val="595959"/>
                </a:solidFill>
                <a:latin typeface="Arial" charset="0"/>
                <a:ea typeface="Arial" charset="0"/>
                <a:cs typeface="Arial" charset="0"/>
                <a:sym typeface="Arial" charset="0"/>
              </a:rPr>
              <a:t>‹#›</a:t>
            </a:fld>
            <a:endParaRPr lang="zh-CN" altLang="en-US" sz="1300" b="0" i="0" u="none" strike="noStrike" kern="0" cap="none" spc="0" baseline="0">
              <a:solidFill>
                <a:srgbClr val="595959"/>
              </a:solidFill>
              <a:latin typeface="Arial" charset="0"/>
              <a:ea typeface="Arial" charset="0"/>
              <a:cs typeface="Arial" charset="0"/>
              <a:sym typeface="Arial" charset="0"/>
            </a:endParaRPr>
          </a:p>
        </p:txBody>
      </p:sp>
      <p:sp>
        <p:nvSpPr>
          <p:cNvPr id="12" name="矩形"/>
          <p:cNvSpPr>
            <a:spLocks/>
          </p:cNvSpPr>
          <p:nvPr/>
        </p:nvSpPr>
        <p:spPr>
          <a:xfrm>
            <a:off x="2668874" y="4789500"/>
            <a:ext cx="3646200" cy="253365"/>
          </a:xfrm>
          <a:prstGeom prst="rect">
            <a:avLst/>
          </a:prstGeom>
          <a:noFill/>
          <a:ln w="12700" cap="flat" cmpd="sng">
            <a:noFill/>
            <a:prstDash val="solid"/>
            <a:round/>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1100" b="0" i="0" u="none" strike="noStrike" kern="0" cap="none" spc="0" baseline="0">
                <a:solidFill>
                  <a:srgbClr val="595959"/>
                </a:solidFill>
                <a:latin typeface="Arial" charset="0"/>
                <a:ea typeface="Arial" charset="0"/>
                <a:cs typeface="Arial" charset="0"/>
                <a:sym typeface="Arial" charset="0"/>
              </a:rPr>
              <a:t>Title: Bandgap Reference Voltage (BGR) Current</a:t>
            </a:r>
            <a:endParaRPr lang="zh-CN" altLang="en-US" sz="1100" b="0" i="0" u="none" strike="noStrike" kern="0" cap="none" spc="0" baseline="0">
              <a:solidFill>
                <a:srgbClr val="595959"/>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985645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83789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55072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35" name="矩形"/>
          <p:cNvSpPr>
            <a:spLocks/>
          </p:cNvSpPr>
          <p:nvPr/>
        </p:nvSpPr>
        <p:spPr>
          <a:xfrm>
            <a:off x="197500" y="4800600"/>
            <a:ext cx="1028700" cy="3429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100" b="0" i="0" u="none" strike="noStrike" kern="0" cap="none" spc="0" baseline="0">
                <a:solidFill>
                  <a:srgbClr val="595959"/>
                </a:solidFill>
                <a:latin typeface="Arial" charset="0"/>
                <a:ea typeface="Arial" charset="0"/>
                <a:cs typeface="Arial" charset="0"/>
                <a:sym typeface="Arial" charset="0"/>
              </a:rPr>
              <a:t>08-11-2023</a:t>
            </a:r>
            <a:endParaRPr lang="zh-CN" altLang="en-US" sz="1100" b="0" i="0" u="none" strike="noStrike" kern="0" cap="none" spc="0" baseline="0">
              <a:solidFill>
                <a:srgbClr val="595959"/>
              </a:solidFill>
              <a:latin typeface="Arial" charset="0"/>
              <a:ea typeface="Arial" charset="0"/>
              <a:cs typeface="Arial" charset="0"/>
              <a:sym typeface="Arial" charset="0"/>
            </a:endParaRPr>
          </a:p>
        </p:txBody>
      </p:sp>
      <p:pic>
        <p:nvPicPr>
          <p:cNvPr id="34" name="图片"/>
          <p:cNvPicPr>
            <a:picLocks/>
          </p:cNvPicPr>
          <p:nvPr/>
        </p:nvPicPr>
        <p:blipFill>
          <a:blip r:embed="rId2" cstate="print"/>
          <a:stretch>
            <a:fillRect/>
          </a:stretch>
        </p:blipFill>
        <p:spPr>
          <a:xfrm>
            <a:off x="6899" y="0"/>
            <a:ext cx="9144002" cy="601550"/>
          </a:xfrm>
          <a:prstGeom prst="rect">
            <a:avLst/>
          </a:prstGeom>
          <a:noFill/>
          <a:ln w="12700" cap="flat" cmpd="sng">
            <a:noFill/>
            <a:prstDash val="solid"/>
            <a:round/>
          </a:ln>
        </p:spPr>
      </p:pic>
      <p:sp>
        <p:nvSpPr>
          <p:cNvPr id="29" name="文本框"/>
          <p:cNvSpPr>
            <a:spLocks noGrp="1"/>
          </p:cNvSpPr>
          <p:nvPr>
            <p:ph type="title"/>
          </p:nvPr>
        </p:nvSpPr>
        <p:spPr>
          <a:xfrm>
            <a:off x="311700" y="445025"/>
            <a:ext cx="8520600" cy="5727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a:spcBef>
                <a:spcPts val="0"/>
              </a:spcBef>
              <a:spcAft>
                <a:spcPts val="0"/>
              </a:spcAft>
              <a:buNone/>
            </a:pPr>
            <a:endParaRPr lang="zh-CN" altLang="en-US"/>
          </a:p>
        </p:txBody>
      </p:sp>
      <p:sp>
        <p:nvSpPr>
          <p:cNvPr id="30" name="文本框"/>
          <p:cNvSpPr>
            <a:spLocks noGrp="1"/>
          </p:cNvSpPr>
          <p:nvPr>
            <p:ph type="body" idx="1"/>
          </p:nvPr>
        </p:nvSpPr>
        <p:spPr>
          <a:xfrm>
            <a:off x="318600" y="1132275"/>
            <a:ext cx="8520600" cy="34164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457200" indent="-342900">
              <a:spcBef>
                <a:spcPts val="0"/>
              </a:spcBef>
              <a:spcAft>
                <a:spcPts val="0"/>
              </a:spcAft>
              <a:buSzPts val="1800"/>
              <a:buFont typeface="Droid Sans" charset="0"/>
              <a:buChar char="●"/>
            </a:pPr>
            <a:endParaRPr lang="zh-CN" altLang="en-US"/>
          </a:p>
        </p:txBody>
      </p:sp>
      <p:sp>
        <p:nvSpPr>
          <p:cNvPr id="31" name="文本框"/>
          <p:cNvSpPr>
            <a:spLocks noGrp="1"/>
          </p:cNvSpPr>
          <p:nvPr>
            <p:ph type="sldNum"/>
          </p:nvPr>
        </p:nvSpPr>
        <p:spPr>
          <a:xfrm>
            <a:off x="8595308" y="4775242"/>
            <a:ext cx="548700" cy="3936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pPr marL="0" indent="0" algn="r">
              <a:spcBef>
                <a:spcPts val="0"/>
              </a:spcBef>
              <a:spcAft>
                <a:spcPts val="0"/>
              </a:spcAft>
            </a:pPr>
            <a:fld id="{CAD2D6BD-DE1B-4B5F-8B41-2702339687B9}" type="slidenum">
              <a:rPr lang="en-US" altLang="zh-CN" sz="1000" b="0" i="0" u="none" strike="noStrike" kern="0" cap="none" spc="0" baseline="0">
                <a:solidFill>
                  <a:srgbClr val="595959"/>
                </a:solidFill>
                <a:latin typeface="Arial" charset="0"/>
                <a:ea typeface="Arial" charset="0"/>
                <a:cs typeface="Arial" charset="0"/>
                <a:sym typeface="Arial" charset="0"/>
              </a:rPr>
              <a:t>‹#›</a:t>
            </a:fld>
            <a:endParaRPr lang="zh-CN" altLang="en-US" sz="1000">
              <a:solidFill>
                <a:srgbClr val="595959"/>
              </a:solidFill>
              <a:latin typeface="Arial" charset="0"/>
              <a:ea typeface="Arial" charset="0"/>
              <a:cs typeface="Arial" charset="0"/>
              <a:sym typeface="Arial" charset="0"/>
            </a:endParaRPr>
          </a:p>
        </p:txBody>
      </p:sp>
      <p:sp>
        <p:nvSpPr>
          <p:cNvPr id="32" name="矩形"/>
          <p:cNvSpPr>
            <a:spLocks/>
          </p:cNvSpPr>
          <p:nvPr/>
        </p:nvSpPr>
        <p:spPr>
          <a:xfrm>
            <a:off x="2668874" y="4789500"/>
            <a:ext cx="3646200" cy="344775"/>
          </a:xfrm>
          <a:prstGeom prst="rect">
            <a:avLst/>
          </a:prstGeom>
          <a:noFill/>
          <a:ln w="12700" cap="flat" cmpd="sng">
            <a:noFill/>
            <a:prstDash val="solid"/>
            <a:round/>
          </a:ln>
        </p:spPr>
        <p:txBody>
          <a:bodyPr vert="horz" wrap="square" lIns="91425" tIns="91425" rIns="91425" bIns="91425" anchor="t" anchorCtr="0">
            <a:prstTxWarp prst="textNoShape">
              <a:avLst/>
            </a:prstTxWarp>
            <a:spAutoFit/>
          </a:bodyPr>
          <a:lstStyle/>
          <a:p>
            <a:pPr marL="0" indent="0" algn="ctr">
              <a:lnSpc>
                <a:spcPct val="100000"/>
              </a:lnSpc>
              <a:spcBef>
                <a:spcPts val="0"/>
              </a:spcBef>
              <a:spcAft>
                <a:spcPts val="0"/>
              </a:spcAft>
              <a:buNone/>
            </a:pPr>
            <a:r>
              <a:rPr lang="en-US" altLang="zh-CN" sz="1100" b="0" i="0" u="none" strike="noStrike" kern="0" cap="none" spc="0" baseline="0">
                <a:solidFill>
                  <a:srgbClr val="595959"/>
                </a:solidFill>
                <a:latin typeface="Arial" charset="0"/>
                <a:ea typeface="Arial" charset="0"/>
                <a:cs typeface="Arial" charset="0"/>
                <a:sym typeface="Arial" charset="0"/>
              </a:rPr>
              <a:t>Title: Bandgap Reference Voltage (BGR) Current</a:t>
            </a:r>
            <a:endParaRPr lang="zh-CN" altLang="en-US" sz="1100" b="0" i="0" u="none" strike="noStrike" kern="0" cap="none" spc="0" baseline="0">
              <a:solidFill>
                <a:srgbClr val="595959"/>
              </a:solidFill>
              <a:latin typeface="Arial" charset="0"/>
              <a:ea typeface="Arial" charset="0"/>
              <a:cs typeface="Arial" charset="0"/>
              <a:sym typeface="Arial" charset="0"/>
            </a:endParaRPr>
          </a:p>
        </p:txBody>
      </p:sp>
      <p:pic>
        <p:nvPicPr>
          <p:cNvPr id="33" name="图片"/>
          <p:cNvPicPr>
            <a:picLocks/>
          </p:cNvPicPr>
          <p:nvPr/>
        </p:nvPicPr>
        <p:blipFill>
          <a:blip r:embed="rId2" cstate="print"/>
          <a:stretch>
            <a:fillRect/>
          </a:stretch>
        </p:blipFill>
        <p:spPr>
          <a:xfrm>
            <a:off x="311700" y="0"/>
            <a:ext cx="8839200" cy="601550"/>
          </a:xfrm>
          <a:prstGeom prst="rect">
            <a:avLst/>
          </a:prstGeom>
          <a:noFill/>
          <a:ln w="12700" cap="flat" cmpd="sng">
            <a:noFill/>
            <a:prstDash val="solid"/>
            <a:round/>
          </a:ln>
        </p:spPr>
      </p:pic>
    </p:spTree>
    <p:extLst>
      <p:ext uri="{BB962C8B-B14F-4D97-AF65-F5344CB8AC3E}">
        <p14:creationId xmlns:p14="http://schemas.microsoft.com/office/powerpoint/2010/main" val="1894987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7193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00855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4991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30872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01352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43534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54319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56613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311700" y="445025"/>
            <a:ext cx="8520600" cy="5727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a:spcBef>
                <a:spcPts val="0"/>
              </a:spcBef>
              <a:spcAft>
                <a:spcPts val="0"/>
              </a:spcAft>
              <a:buNone/>
            </a:pPr>
            <a:endParaRPr lang="zh-CN" altLang="en-US" sz="2800">
              <a:solidFill>
                <a:srgbClr val="000000"/>
              </a:solidFill>
            </a:endParaRPr>
          </a:p>
        </p:txBody>
      </p:sp>
      <p:sp>
        <p:nvSpPr>
          <p:cNvPr id="3" name="文本框"/>
          <p:cNvSpPr>
            <a:spLocks noGrp="1"/>
          </p:cNvSpPr>
          <p:nvPr>
            <p:ph type="body" idx="1"/>
          </p:nvPr>
        </p:nvSpPr>
        <p:spPr>
          <a:xfrm>
            <a:off x="318600" y="1132275"/>
            <a:ext cx="8520600" cy="34164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457200" indent="-342900">
              <a:lnSpc>
                <a:spcPct val="115000"/>
              </a:lnSpc>
              <a:spcBef>
                <a:spcPts val="0"/>
              </a:spcBef>
              <a:spcAft>
                <a:spcPts val="0"/>
              </a:spcAft>
              <a:buClr>
                <a:srgbClr val="595959"/>
              </a:buClr>
              <a:buSzPts val="1800"/>
              <a:buFont typeface="Droid Sans" charset="0"/>
              <a:buChar char="●"/>
            </a:pPr>
            <a:endParaRPr lang="zh-CN" altLang="en-US" sz="1800">
              <a:solidFill>
                <a:srgbClr val="595959"/>
              </a:solidFill>
            </a:endParaRPr>
          </a:p>
        </p:txBody>
      </p:sp>
      <p:sp>
        <p:nvSpPr>
          <p:cNvPr id="4" name="文本框"/>
          <p:cNvSpPr>
            <a:spLocks noGrp="1"/>
          </p:cNvSpPr>
          <p:nvPr>
            <p:ph type="sldNum"/>
          </p:nvPr>
        </p:nvSpPr>
        <p:spPr>
          <a:xfrm>
            <a:off x="8595308" y="4775242"/>
            <a:ext cx="548700" cy="3936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pPr marL="0" indent="0" algn="r">
              <a:spcBef>
                <a:spcPts val="0"/>
              </a:spcBef>
              <a:spcAft>
                <a:spcPts val="0"/>
              </a:spcAft>
            </a:pPr>
            <a:r>
              <a:rPr lang="en-US" altLang="zh-CN" sz="1000">
                <a:solidFill>
                  <a:srgbClr val="595959"/>
                </a:solidFill>
                <a:latin typeface="Arial" charset="0"/>
                <a:ea typeface="Arial" charset="0"/>
                <a:cs typeface="Arial" charset="0"/>
                <a:sym typeface="Arial" charset="0"/>
              </a:rPr>
              <a:t>1</a:t>
            </a:r>
            <a:endParaRPr lang="zh-CN" altLang="en-US" sz="1100">
              <a:solidFill>
                <a:srgbClr val="595959"/>
              </a:solidFill>
              <a:latin typeface="Arial" charset="0"/>
              <a:ea typeface="Arial" charset="0"/>
              <a:cs typeface="Arial" charset="0"/>
              <a:sym typeface="Arial" charset="0"/>
            </a:endParaRPr>
          </a:p>
        </p:txBody>
      </p:sp>
      <p:sp>
        <p:nvSpPr>
          <p:cNvPr id="5" name="矩形"/>
          <p:cNvSpPr>
            <a:spLocks/>
          </p:cNvSpPr>
          <p:nvPr/>
        </p:nvSpPr>
        <p:spPr>
          <a:xfrm>
            <a:off x="197500" y="4800600"/>
            <a:ext cx="1028700" cy="3429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100" b="0" i="0" u="none" strike="noStrike" kern="0" cap="none" spc="0" baseline="0">
                <a:solidFill>
                  <a:srgbClr val="595959"/>
                </a:solidFill>
                <a:latin typeface="Arial" charset="0"/>
                <a:ea typeface="Arial" charset="0"/>
                <a:cs typeface="Arial" charset="0"/>
                <a:sym typeface="Arial" charset="0"/>
              </a:rPr>
              <a:t>08-11-2023</a:t>
            </a:r>
            <a:endParaRPr lang="zh-CN" altLang="en-US" sz="1100" b="0" i="0" u="none" strike="noStrike" kern="0" cap="none" spc="0" baseline="0">
              <a:solidFill>
                <a:srgbClr val="595959"/>
              </a:solidFill>
              <a:latin typeface="Arial" charset="0"/>
              <a:ea typeface="Arial" charset="0"/>
              <a:cs typeface="Arial" charset="0"/>
              <a:sym typeface="Arial" charset="0"/>
            </a:endParaRPr>
          </a:p>
        </p:txBody>
      </p:sp>
      <p:pic>
        <p:nvPicPr>
          <p:cNvPr id="6" name="图片"/>
          <p:cNvPicPr>
            <a:picLocks/>
          </p:cNvPicPr>
          <p:nvPr/>
        </p:nvPicPr>
        <p:blipFill>
          <a:blip r:embed="rId14" cstate="print"/>
          <a:stretch>
            <a:fillRect/>
          </a:stretch>
        </p:blipFill>
        <p:spPr>
          <a:xfrm>
            <a:off x="6899" y="0"/>
            <a:ext cx="9144002" cy="601550"/>
          </a:xfrm>
          <a:prstGeom prst="rect">
            <a:avLst/>
          </a:prstGeom>
          <a:noFill/>
          <a:ln w="12700" cap="flat" cmpd="sng">
            <a:noFill/>
            <a:prstDash val="solid"/>
            <a:round/>
          </a:ln>
        </p:spPr>
      </p:pic>
    </p:spTree>
    <p:extLst>
      <p:ext uri="{BB962C8B-B14F-4D97-AF65-F5344CB8AC3E}">
        <p14:creationId xmlns:p14="http://schemas.microsoft.com/office/powerpoint/2010/main" val="8673901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 name="文本框"/>
          <p:cNvSpPr>
            <a:spLocks noGrp="1"/>
          </p:cNvSpPr>
          <p:nvPr>
            <p:ph type="subTitle" idx="1"/>
          </p:nvPr>
        </p:nvSpPr>
        <p:spPr>
          <a:xfrm>
            <a:off x="252226" y="607307"/>
            <a:ext cx="8639546" cy="968074"/>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algn="ctr"/>
            <a:r>
              <a:rPr lang="en-US" sz="2800" b="1" dirty="0"/>
              <a:t>To Develop a Device Driver for UART using LPC2148</a:t>
            </a:r>
          </a:p>
        </p:txBody>
      </p:sp>
      <p:pic>
        <p:nvPicPr>
          <p:cNvPr id="16" name="图片"/>
          <p:cNvPicPr>
            <a:picLocks/>
          </p:cNvPicPr>
          <p:nvPr/>
        </p:nvPicPr>
        <p:blipFill>
          <a:blip r:embed="rId3" cstate="print"/>
          <a:stretch>
            <a:fillRect/>
          </a:stretch>
        </p:blipFill>
        <p:spPr>
          <a:xfrm>
            <a:off x="6899" y="0"/>
            <a:ext cx="9144002" cy="601550"/>
          </a:xfrm>
          <a:prstGeom prst="rect">
            <a:avLst/>
          </a:prstGeom>
          <a:noFill/>
          <a:ln w="12700" cap="flat" cmpd="sng">
            <a:noFill/>
            <a:prstDash val="solid"/>
            <a:round/>
          </a:ln>
        </p:spPr>
      </p:pic>
      <p:sp>
        <p:nvSpPr>
          <p:cNvPr id="17" name="文本框"/>
          <p:cNvSpPr>
            <a:spLocks noGrp="1"/>
          </p:cNvSpPr>
          <p:nvPr>
            <p:ph type="sldNum"/>
          </p:nvPr>
        </p:nvSpPr>
        <p:spPr>
          <a:xfrm>
            <a:off x="8556784" y="4749851"/>
            <a:ext cx="548700" cy="393599"/>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1100" b="0" i="0" u="none" strike="noStrike" kern="0" cap="none" spc="0" baseline="0">
                <a:solidFill>
                  <a:srgbClr val="595959"/>
                </a:solidFill>
                <a:latin typeface="Arial" charset="0"/>
                <a:ea typeface="Arial" charset="0"/>
                <a:cs typeface="Arial" charset="0"/>
                <a:sym typeface="Arial" charset="0"/>
              </a:rPr>
              <a:t>1</a:t>
            </a:fld>
            <a:endParaRPr lang="zh-CN" altLang="en-US" sz="1100" b="0" i="0" u="none" strike="noStrike" kern="0" cap="none" spc="0" baseline="0">
              <a:solidFill>
                <a:srgbClr val="595959"/>
              </a:solidFill>
              <a:latin typeface="Arial" charset="0"/>
              <a:ea typeface="Arial" charset="0"/>
              <a:cs typeface="Arial" charset="0"/>
              <a:sym typeface="Arial" charset="0"/>
            </a:endParaRPr>
          </a:p>
        </p:txBody>
      </p:sp>
      <p:graphicFrame>
        <p:nvGraphicFramePr>
          <p:cNvPr id="18" name="Table"/>
          <p:cNvGraphicFramePr>
            <a:graphicFrameLocks noGrp="1"/>
          </p:cNvGraphicFramePr>
          <p:nvPr>
            <p:ph type="tbl"/>
          </p:nvPr>
        </p:nvGraphicFramePr>
        <p:xfrm>
          <a:off x="952500" y="1661150"/>
          <a:ext cx="7238995" cy="582864"/>
        </p:xfrm>
        <a:graphic>
          <a:graphicData uri="http://schemas.openxmlformats.org/drawingml/2006/table">
            <a:tbl>
              <a:tblPr bandRow="1">
                <a:noFill/>
              </a:tblPr>
              <a:tblGrid>
                <a:gridCol w="7238995">
                  <a:extLst>
                    <a:ext uri="{9D8B030D-6E8A-4147-A177-3AD203B41FA5}">
                      <a16:colId xmlns:a16="http://schemas.microsoft.com/office/drawing/2014/main" val="20000"/>
                    </a:ext>
                  </a:extLst>
                </a:gridCol>
              </a:tblGrid>
              <a:tr h="582864">
                <a:tc>
                  <a:txBody>
                    <a:bodyPr/>
                    <a:lstStyle/>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Arial" charset="0"/>
                          <a:sym typeface="Arial" charset="0"/>
                        </a:rPr>
                        <a:t>GUIDE </a:t>
                      </a:r>
                      <a:r>
                        <a:rPr lang="en-US" altLang="zh-CN" sz="1400" b="0" i="0" u="none" strike="noStrike" kern="0" cap="none" spc="0" baseline="0">
                          <a:solidFill>
                            <a:srgbClr val="000000"/>
                          </a:solidFill>
                          <a:latin typeface="Arial" charset="0"/>
                          <a:ea typeface="Arial" charset="0"/>
                          <a:cs typeface="Arial" charset="0"/>
                          <a:sym typeface="Arial" charset="0"/>
                        </a:rPr>
                        <a:t>: Prof. </a:t>
                      </a:r>
                      <a:r>
                        <a:rPr lang="en-US" altLang="zh-CN" sz="1400" b="0" i="0" u="none" strike="noStrike" kern="0" cap="none" spc="0" baseline="0" dirty="0">
                          <a:solidFill>
                            <a:srgbClr val="000000"/>
                          </a:solidFill>
                          <a:latin typeface="Arial" charset="0"/>
                          <a:ea typeface="Arial" charset="0"/>
                          <a:cs typeface="Arial" charset="0"/>
                          <a:sym typeface="Arial" charset="0"/>
                        </a:rPr>
                        <a:t>Ashwini Desai</a:t>
                      </a:r>
                      <a:endParaRPr lang="zh-CN" altLang="en-US" sz="1400" b="0" i="0" u="none" strike="noStrike" kern="0" cap="none" spc="0" baseline="0" dirty="0">
                        <a:solidFill>
                          <a:srgbClr val="000000"/>
                        </a:solidFill>
                        <a:latin typeface="Arial" charset="0"/>
                        <a:ea typeface="Arial" charset="0"/>
                        <a:cs typeface="Arial" charset="0"/>
                        <a:sym typeface="Arial" charset="0"/>
                      </a:endParaRPr>
                    </a:p>
                  </a:txBody>
                  <a:tcPr marL="91414" marR="91414" marT="91414" marB="91414">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9" name="Table"/>
          <p:cNvGraphicFramePr>
            <a:graphicFrameLocks noGrp="1"/>
          </p:cNvGraphicFramePr>
          <p:nvPr>
            <p:ph type="tbl"/>
          </p:nvPr>
        </p:nvGraphicFramePr>
        <p:xfrm>
          <a:off x="963185" y="2329783"/>
          <a:ext cx="7217574" cy="2316500"/>
        </p:xfrm>
        <a:graphic>
          <a:graphicData uri="http://schemas.openxmlformats.org/drawingml/2006/table">
            <a:tbl>
              <a:tblPr bandRow="1">
                <a:noFill/>
              </a:tblPr>
              <a:tblGrid>
                <a:gridCol w="2972714">
                  <a:extLst>
                    <a:ext uri="{9D8B030D-6E8A-4147-A177-3AD203B41FA5}">
                      <a16:colId xmlns:a16="http://schemas.microsoft.com/office/drawing/2014/main" val="20000"/>
                    </a:ext>
                  </a:extLst>
                </a:gridCol>
                <a:gridCol w="2215362">
                  <a:extLst>
                    <a:ext uri="{9D8B030D-6E8A-4147-A177-3AD203B41FA5}">
                      <a16:colId xmlns:a16="http://schemas.microsoft.com/office/drawing/2014/main" val="20001"/>
                    </a:ext>
                  </a:extLst>
                </a:gridCol>
                <a:gridCol w="2029498">
                  <a:extLst>
                    <a:ext uri="{9D8B030D-6E8A-4147-A177-3AD203B41FA5}">
                      <a16:colId xmlns:a16="http://schemas.microsoft.com/office/drawing/2014/main" val="20002"/>
                    </a:ext>
                  </a:extLst>
                </a:gridCol>
              </a:tblGrid>
              <a:tr h="425075">
                <a:tc>
                  <a:txBody>
                    <a:bodyPr/>
                    <a:lstStyle/>
                    <a:p>
                      <a:pPr marL="0" indent="0" algn="ctr">
                        <a:lnSpc>
                          <a:spcPct val="100000"/>
                        </a:lnSpc>
                        <a:spcBef>
                          <a:spcPts val="0"/>
                        </a:spcBef>
                        <a:spcAft>
                          <a:spcPts val="0"/>
                        </a:spcAft>
                        <a:buNone/>
                      </a:pPr>
                      <a:r>
                        <a:rPr lang="en-US" altLang="zh-CN" sz="1400" b="1" i="0" u="none" strike="noStrike" kern="0" cap="none" spc="0" baseline="0" dirty="0">
                          <a:solidFill>
                            <a:srgbClr val="000000"/>
                          </a:solidFill>
                          <a:latin typeface="Arial" charset="0"/>
                          <a:ea typeface="Arial" charset="0"/>
                          <a:cs typeface="Arial" charset="0"/>
                          <a:sym typeface="Arial" charset="0"/>
                        </a:rPr>
                        <a:t>NAME</a:t>
                      </a:r>
                      <a:endParaRPr lang="zh-CN" altLang="en-US" sz="1400" b="1" i="0" u="none" strike="noStrike" kern="0" cap="none" spc="0" baseline="0" dirty="0">
                        <a:solidFill>
                          <a:srgbClr val="000000"/>
                        </a:solidFill>
                        <a:latin typeface="Arial" charset="0"/>
                        <a:ea typeface="Arial" charset="0"/>
                        <a:cs typeface="Arial" charset="0"/>
                        <a:sym typeface="Arial" charset="0"/>
                      </a:endParaRPr>
                    </a:p>
                  </a:txBody>
                  <a:tcPr marL="91414" marR="91414" marT="91414" marB="91414">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tcPr>
                </a:tc>
                <a:tc>
                  <a:txBody>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Arial" charset="0"/>
                          <a:sym typeface="Arial" charset="0"/>
                        </a:rPr>
                        <a:t>USN</a:t>
                      </a:r>
                      <a:endParaRPr lang="zh-CN" altLang="en-US" sz="1400" b="1" i="0" u="none" strike="noStrike" kern="0" cap="none" spc="0" baseline="0">
                        <a:solidFill>
                          <a:srgbClr val="000000"/>
                        </a:solidFill>
                        <a:latin typeface="Arial" charset="0"/>
                        <a:ea typeface="Arial" charset="0"/>
                        <a:cs typeface="Arial" charset="0"/>
                        <a:sym typeface="Arial" charset="0"/>
                      </a:endParaRPr>
                    </a:p>
                  </a:txBody>
                  <a:tcPr marL="91414" marR="91414" marT="91414" marB="91414">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tcPr>
                </a:tc>
                <a:tc>
                  <a:txBody>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Arial" charset="0"/>
                          <a:sym typeface="Arial" charset="0"/>
                        </a:rPr>
                        <a:t>ROLL NO</a:t>
                      </a:r>
                      <a:endParaRPr lang="zh-CN" altLang="en-US" sz="1400" b="1" i="0" u="none" strike="noStrike" kern="0" cap="none" spc="0" baseline="0">
                        <a:solidFill>
                          <a:srgbClr val="000000"/>
                        </a:solidFill>
                        <a:latin typeface="Arial" charset="0"/>
                        <a:ea typeface="Arial" charset="0"/>
                        <a:cs typeface="Arial" charset="0"/>
                        <a:sym typeface="Arial" charset="0"/>
                      </a:endParaRPr>
                    </a:p>
                  </a:txBody>
                  <a:tcPr marL="91414" marR="91414" marT="91414" marB="91414">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tcPr>
                </a:tc>
                <a:extLst>
                  <a:ext uri="{0D108BD9-81ED-4DB2-BD59-A6C34878D82A}">
                    <a16:rowId xmlns:a16="http://schemas.microsoft.com/office/drawing/2014/main" val="10000"/>
                  </a:ext>
                </a:extLst>
              </a:tr>
              <a:tr h="507293">
                <a:tc>
                  <a:txBody>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Arial" charset="0"/>
                          <a:sym typeface="Arial" charset="0"/>
                        </a:rPr>
                        <a:t>ALLENA MULA</a:t>
                      </a:r>
                      <a:endParaRPr lang="zh-CN" altLang="en-US" sz="1400" b="0" i="0" u="none" strike="noStrike" kern="0" cap="none" spc="0" baseline="0">
                        <a:solidFill>
                          <a:srgbClr val="000000"/>
                        </a:solidFill>
                        <a:latin typeface="Arial" charset="0"/>
                        <a:ea typeface="Arial" charset="0"/>
                        <a:cs typeface="Arial" charset="0"/>
                        <a:sym typeface="Arial" charset="0"/>
                      </a:endParaRPr>
                    </a:p>
                  </a:txBody>
                  <a:tcPr marL="91414" marR="91414" marT="91414" marB="91414">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tcPr>
                </a:tc>
                <a:tc>
                  <a:txBody>
                    <a:bodyPr/>
                    <a:lstStyle/>
                    <a:p>
                      <a:pPr marL="0" indent="0" algn="ctr" eaLnBrk="1" fontAlgn="auto" latinLnBrk="0" hangingPunct="1">
                        <a:lnSpc>
                          <a:spcPct val="100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Arial" charset="0"/>
                          <a:sym typeface="Arial" charset="0"/>
                        </a:rPr>
                        <a:t>02FE21BEC006</a:t>
                      </a:r>
                      <a:endParaRPr lang="zh-CN" altLang="en-US" sz="1400" b="0" i="0" u="none" strike="noStrike" kern="0" cap="none" spc="0" baseline="0">
                        <a:solidFill>
                          <a:srgbClr val="000000"/>
                        </a:solidFill>
                        <a:latin typeface="Arial" charset="0"/>
                        <a:ea typeface="Arial" charset="0"/>
                        <a:cs typeface="Arial" charset="0"/>
                        <a:sym typeface="Arial" charset="0"/>
                      </a:endParaRPr>
                    </a:p>
                  </a:txBody>
                  <a:tcPr marL="91414" marR="91414" marT="91414" marB="91414">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tcPr>
                </a:tc>
                <a:tc>
                  <a:txBody>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Arial" charset="0"/>
                          <a:sym typeface="Arial" charset="0"/>
                        </a:rPr>
                        <a:t>05</a:t>
                      </a:r>
                      <a:endParaRPr lang="zh-CN" altLang="en-US" sz="1400" b="0" i="0" u="none" strike="noStrike" kern="0" cap="none" spc="0" baseline="0">
                        <a:solidFill>
                          <a:srgbClr val="000000"/>
                        </a:solidFill>
                        <a:latin typeface="Arial" charset="0"/>
                        <a:ea typeface="Arial" charset="0"/>
                        <a:cs typeface="Arial" charset="0"/>
                        <a:sym typeface="Arial" charset="0"/>
                      </a:endParaRPr>
                    </a:p>
                  </a:txBody>
                  <a:tcPr marL="91414" marR="91414" marT="91414" marB="91414">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tcPr>
                </a:tc>
                <a:extLst>
                  <a:ext uri="{0D108BD9-81ED-4DB2-BD59-A6C34878D82A}">
                    <a16:rowId xmlns:a16="http://schemas.microsoft.com/office/drawing/2014/main" val="10001"/>
                  </a:ext>
                </a:extLst>
              </a:tr>
              <a:tr h="518304">
                <a:tc>
                  <a:txBody>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Arial" charset="0"/>
                          <a:sym typeface="Arial" charset="0"/>
                        </a:rPr>
                        <a:t>BASAVESH PATIL</a:t>
                      </a:r>
                      <a:endParaRPr lang="zh-CN" altLang="en-US" sz="1400" b="0" i="0" u="none" strike="noStrike" kern="0" cap="none" spc="0" baseline="0">
                        <a:solidFill>
                          <a:srgbClr val="000000"/>
                        </a:solidFill>
                        <a:latin typeface="Arial" charset="0"/>
                        <a:ea typeface="Arial" charset="0"/>
                        <a:cs typeface="Arial" charset="0"/>
                        <a:sym typeface="Arial" charset="0"/>
                      </a:endParaRPr>
                    </a:p>
                  </a:txBody>
                  <a:tcPr marL="91414" marR="91414" marT="91414" marB="91414">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tcPr>
                </a:tc>
                <a:tc>
                  <a:txBody>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Arial" charset="0"/>
                          <a:sym typeface="Arial" charset="0"/>
                        </a:rPr>
                        <a:t>02FE21BEC018</a:t>
                      </a:r>
                      <a:endParaRPr lang="zh-CN" altLang="en-US" sz="1400" b="0" i="0" u="none" strike="noStrike" kern="0" cap="none" spc="0" baseline="0">
                        <a:solidFill>
                          <a:srgbClr val="000000"/>
                        </a:solidFill>
                        <a:latin typeface="Arial" charset="0"/>
                        <a:ea typeface="Arial" charset="0"/>
                        <a:cs typeface="Arial" charset="0"/>
                        <a:sym typeface="Arial" charset="0"/>
                      </a:endParaRPr>
                    </a:p>
                  </a:txBody>
                  <a:tcPr marL="91414" marR="91414" marT="91414" marB="91414">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tcPr>
                </a:tc>
                <a:tc>
                  <a:txBody>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Arial" charset="0"/>
                          <a:sym typeface="Arial" charset="0"/>
                        </a:rPr>
                        <a:t>15</a:t>
                      </a:r>
                      <a:endParaRPr lang="zh-CN" altLang="en-US" sz="1400" b="0" i="0" u="none" strike="noStrike" kern="0" cap="none" spc="0" baseline="0">
                        <a:solidFill>
                          <a:srgbClr val="000000"/>
                        </a:solidFill>
                        <a:latin typeface="Arial" charset="0"/>
                        <a:ea typeface="Arial" charset="0"/>
                        <a:cs typeface="Arial" charset="0"/>
                        <a:sym typeface="Arial" charset="0"/>
                      </a:endParaRPr>
                    </a:p>
                  </a:txBody>
                  <a:tcPr marL="91414" marR="91414" marT="91414" marB="91414">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tcPr>
                </a:tc>
                <a:extLst>
                  <a:ext uri="{0D108BD9-81ED-4DB2-BD59-A6C34878D82A}">
                    <a16:rowId xmlns:a16="http://schemas.microsoft.com/office/drawing/2014/main" val="10002"/>
                  </a:ext>
                </a:extLst>
              </a:tr>
              <a:tr h="440753">
                <a:tc>
                  <a:txBody>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Arial" charset="0"/>
                          <a:sym typeface="Arial" charset="0"/>
                        </a:rPr>
                        <a:t>HARSH A PATIL</a:t>
                      </a:r>
                      <a:endParaRPr lang="zh-CN" altLang="en-US" sz="1400" b="0" i="0" u="none" strike="noStrike" kern="0" cap="none" spc="0" baseline="0">
                        <a:solidFill>
                          <a:srgbClr val="000000"/>
                        </a:solidFill>
                        <a:latin typeface="Arial" charset="0"/>
                        <a:ea typeface="Arial" charset="0"/>
                        <a:cs typeface="Arial" charset="0"/>
                        <a:sym typeface="Arial" charset="0"/>
                      </a:endParaRPr>
                    </a:p>
                  </a:txBody>
                  <a:tcPr marL="91414" marR="91414" marT="91414" marB="91414">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tcPr>
                </a:tc>
                <a:tc>
                  <a:txBody>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Arial" charset="0"/>
                          <a:sym typeface="Arial" charset="0"/>
                        </a:rPr>
                        <a:t>02FE21BEC035</a:t>
                      </a:r>
                      <a:endParaRPr lang="zh-CN" altLang="en-US" sz="1400" b="0" i="0" u="none" strike="noStrike" kern="0" cap="none" spc="0" baseline="0">
                        <a:solidFill>
                          <a:srgbClr val="000000"/>
                        </a:solidFill>
                        <a:latin typeface="Arial" charset="0"/>
                        <a:ea typeface="Arial" charset="0"/>
                        <a:cs typeface="Arial" charset="0"/>
                        <a:sym typeface="Arial" charset="0"/>
                      </a:endParaRPr>
                    </a:p>
                  </a:txBody>
                  <a:tcPr marL="91414" marR="91414" marT="91414" marB="91414">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tcPr>
                </a:tc>
                <a:tc>
                  <a:txBody>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Arial" charset="0"/>
                          <a:sym typeface="Arial" charset="0"/>
                        </a:rPr>
                        <a:t>32</a:t>
                      </a:r>
                      <a:endParaRPr lang="zh-CN" altLang="en-US" sz="1400" b="0" i="0" u="none" strike="noStrike" kern="0" cap="none" spc="0" baseline="0">
                        <a:solidFill>
                          <a:srgbClr val="000000"/>
                        </a:solidFill>
                        <a:latin typeface="Arial" charset="0"/>
                        <a:ea typeface="Arial" charset="0"/>
                        <a:cs typeface="Arial" charset="0"/>
                        <a:sym typeface="Arial" charset="0"/>
                      </a:endParaRPr>
                    </a:p>
                  </a:txBody>
                  <a:tcPr marL="91414" marR="91414" marT="91414" marB="91414">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tcPr>
                </a:tc>
                <a:extLst>
                  <a:ext uri="{0D108BD9-81ED-4DB2-BD59-A6C34878D82A}">
                    <a16:rowId xmlns:a16="http://schemas.microsoft.com/office/drawing/2014/main" val="10003"/>
                  </a:ext>
                </a:extLst>
              </a:tr>
              <a:tr h="425075">
                <a:tc>
                  <a:txBody>
                    <a:bodyPr/>
                    <a:lstStyle/>
                    <a:p>
                      <a:pPr marL="0" indent="0" algn="ctr" eaLnBrk="1" fontAlgn="auto" latinLnBrk="0" hangingPunct="1">
                        <a:lnSpc>
                          <a:spcPct val="100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Arial" charset="0"/>
                          <a:sym typeface="Arial" charset="0"/>
                        </a:rPr>
                        <a:t>PRATIK PATIL</a:t>
                      </a:r>
                      <a:endParaRPr lang="zh-CN" altLang="en-US" sz="1400" b="0" i="0" u="none" strike="noStrike" kern="0" cap="none" spc="0" baseline="0">
                        <a:solidFill>
                          <a:srgbClr val="000000"/>
                        </a:solidFill>
                        <a:latin typeface="Arial" charset="0"/>
                        <a:ea typeface="Arial" charset="0"/>
                        <a:cs typeface="Arial" charset="0"/>
                        <a:sym typeface="Arial" charset="0"/>
                      </a:endParaRPr>
                    </a:p>
                  </a:txBody>
                  <a:tcPr marL="91414" marR="91414" marT="91414" marB="91414">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tcPr>
                </a:tc>
                <a:tc>
                  <a:txBody>
                    <a:bodyPr/>
                    <a:lstStyle/>
                    <a:p>
                      <a:pPr marL="0" indent="0" algn="ctr" eaLnBrk="1" fontAlgn="auto" latinLnBrk="0" hangingPunct="1">
                        <a:lnSpc>
                          <a:spcPct val="100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Arial" charset="0"/>
                          <a:sym typeface="Arial" charset="0"/>
                        </a:rPr>
                        <a:t>02FE21BEC063</a:t>
                      </a:r>
                      <a:endParaRPr lang="zh-CN" altLang="en-US" sz="1400" b="0" i="0" u="none" strike="noStrike" kern="0" cap="none" spc="0" baseline="0">
                        <a:solidFill>
                          <a:srgbClr val="000000"/>
                        </a:solidFill>
                        <a:latin typeface="Arial" charset="0"/>
                        <a:ea typeface="Arial" charset="0"/>
                        <a:cs typeface="Arial" charset="0"/>
                        <a:sym typeface="Arial" charset="0"/>
                      </a:endParaRPr>
                    </a:p>
                  </a:txBody>
                  <a:tcPr marL="91414" marR="91414" marT="91414" marB="91414">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tcPr>
                </a:tc>
                <a:tc>
                  <a:txBody>
                    <a:bodyPr/>
                    <a:lstStyle/>
                    <a:p>
                      <a:pPr marL="0" indent="0" algn="ctr" eaLnBrk="1" fontAlgn="auto" latinLnBrk="0" hangingPunct="1">
                        <a:lnSpc>
                          <a:spcPct val="100000"/>
                        </a:lnSpc>
                        <a:spcBef>
                          <a:spcPts val="0"/>
                        </a:spcBef>
                        <a:spcAft>
                          <a:spcPts val="0"/>
                        </a:spcAft>
                        <a:buNone/>
                      </a:pPr>
                      <a:r>
                        <a:rPr lang="en-US" altLang="zh-CN" sz="1400" b="0" i="0" u="none" strike="noStrike" kern="0" cap="none" spc="0" baseline="0" dirty="0">
                          <a:solidFill>
                            <a:srgbClr val="000000"/>
                          </a:solidFill>
                          <a:latin typeface="Arial" charset="0"/>
                          <a:ea typeface="Arial" charset="0"/>
                          <a:cs typeface="Arial" charset="0"/>
                          <a:sym typeface="Arial" charset="0"/>
                        </a:rPr>
                        <a:t>58</a:t>
                      </a:r>
                      <a:endParaRPr lang="zh-CN" altLang="en-US" sz="1400" b="0" i="0" u="none" strike="noStrike" kern="0" cap="none" spc="0" baseline="0" dirty="0">
                        <a:solidFill>
                          <a:srgbClr val="000000"/>
                        </a:solidFill>
                        <a:latin typeface="Arial" charset="0"/>
                        <a:ea typeface="Arial" charset="0"/>
                        <a:cs typeface="Arial" charset="0"/>
                        <a:sym typeface="Arial" charset="0"/>
                      </a:endParaRPr>
                    </a:p>
                  </a:txBody>
                  <a:tcPr marL="91414" marR="91414" marT="91414" marB="91414">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tcPr>
                </a:tc>
                <a:extLst>
                  <a:ext uri="{0D108BD9-81ED-4DB2-BD59-A6C34878D82A}">
                    <a16:rowId xmlns:a16="http://schemas.microsoft.com/office/drawing/2014/main" val="10004"/>
                  </a:ext>
                </a:extLst>
              </a:tr>
            </a:tbl>
          </a:graphicData>
        </a:graphic>
      </p:graphicFrame>
      <p:sp>
        <p:nvSpPr>
          <p:cNvPr id="20" name="矩形"/>
          <p:cNvSpPr>
            <a:spLocks/>
          </p:cNvSpPr>
          <p:nvPr/>
        </p:nvSpPr>
        <p:spPr>
          <a:xfrm>
            <a:off x="126380" y="4749851"/>
            <a:ext cx="7129347" cy="327671"/>
          </a:xfrm>
          <a:prstGeom prst="rect">
            <a:avLst/>
          </a:prstGeom>
          <a:solidFill>
            <a:srgbClr val="FFFFFF"/>
          </a:solidFill>
          <a:ln w="25400" cap="flat" cmpd="sng">
            <a:solidFill>
              <a:srgbClr val="FFFFFF"/>
            </a:solidFill>
            <a:prstDash val="solid"/>
            <a:round/>
          </a:ln>
        </p:spPr>
      </p:sp>
    </p:spTree>
    <p:extLst>
      <p:ext uri="{BB962C8B-B14F-4D97-AF65-F5344CB8AC3E}">
        <p14:creationId xmlns:p14="http://schemas.microsoft.com/office/powerpoint/2010/main" val="44303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DD850-7E72-C1C1-E817-66624AAB67E4}"/>
              </a:ext>
            </a:extLst>
          </p:cNvPr>
          <p:cNvSpPr>
            <a:spLocks noGrp="1"/>
          </p:cNvSpPr>
          <p:nvPr>
            <p:ph type="title"/>
          </p:nvPr>
        </p:nvSpPr>
        <p:spPr>
          <a:xfrm>
            <a:off x="318600" y="72491"/>
            <a:ext cx="8520600" cy="572700"/>
          </a:xfrm>
        </p:spPr>
        <p:txBody>
          <a:bodyPr/>
          <a:lstStyle/>
          <a:p>
            <a:r>
              <a:rPr lang="en-IN" altLang="zh-CN" sz="2000" dirty="0">
                <a:cs typeface="Lucida Sans" charset="0"/>
              </a:rPr>
              <a:t>Identification</a:t>
            </a:r>
            <a:endParaRPr lang="en-IN" sz="2000" dirty="0"/>
          </a:p>
        </p:txBody>
      </p:sp>
      <p:sp>
        <p:nvSpPr>
          <p:cNvPr id="3" name="Text Placeholder 2">
            <a:extLst>
              <a:ext uri="{FF2B5EF4-FFF2-40B4-BE49-F238E27FC236}">
                <a16:creationId xmlns:a16="http://schemas.microsoft.com/office/drawing/2014/main" id="{4FB3072C-42FB-33B7-C64A-F85F5BB83896}"/>
              </a:ext>
            </a:extLst>
          </p:cNvPr>
          <p:cNvSpPr>
            <a:spLocks noGrp="1"/>
          </p:cNvSpPr>
          <p:nvPr>
            <p:ph type="body" idx="1"/>
          </p:nvPr>
        </p:nvSpPr>
        <p:spPr/>
        <p:txBody>
          <a:bodyPr/>
          <a:lstStyle/>
          <a:p>
            <a:r>
              <a:rPr lang="en-IN" sz="1600" dirty="0"/>
              <a:t>1. Input Identifications:</a:t>
            </a:r>
          </a:p>
          <a:p>
            <a:pPr algn="just"/>
            <a:r>
              <a:rPr lang="en-IN" sz="1400" dirty="0"/>
              <a:t>   - Baud Rate Settings: Desired baud rate for communication.</a:t>
            </a:r>
          </a:p>
          <a:p>
            <a:pPr algn="just"/>
            <a:r>
              <a:rPr lang="en-IN" sz="1400" dirty="0"/>
              <a:t>   - Data Frame Configuration: Number of data bits, stop bits, and parity type.</a:t>
            </a:r>
          </a:p>
          <a:p>
            <a:pPr algn="just"/>
            <a:r>
              <a:rPr lang="en-IN" sz="1400" dirty="0"/>
              <a:t>   - Control Signals: RTS/CTS, if hardware flow control is used.</a:t>
            </a:r>
          </a:p>
          <a:p>
            <a:pPr algn="just"/>
            <a:r>
              <a:rPr lang="en-IN" sz="1400" dirty="0"/>
              <a:t>   - Interrupt Configuration: Enabling/disabling and priority settings for UART interrupts.</a:t>
            </a:r>
          </a:p>
          <a:p>
            <a:pPr algn="just"/>
            <a:r>
              <a:rPr lang="en-IN" sz="1400" dirty="0"/>
              <a:t>   - Clock Source: System clock frequency for accurate baud rate calculation.</a:t>
            </a:r>
          </a:p>
          <a:p>
            <a:endParaRPr lang="en-IN" dirty="0"/>
          </a:p>
          <a:p>
            <a:r>
              <a:rPr lang="en-IN" sz="1600" dirty="0"/>
              <a:t>2. Output Identifications:</a:t>
            </a:r>
          </a:p>
          <a:p>
            <a:pPr algn="just"/>
            <a:r>
              <a:rPr lang="en-IN" dirty="0"/>
              <a:t>         </a:t>
            </a:r>
            <a:r>
              <a:rPr lang="en-IN" sz="1400" dirty="0"/>
              <a:t>- Transmit Data Buffer: Buffer to hold data to be transmitted.</a:t>
            </a:r>
          </a:p>
          <a:p>
            <a:pPr algn="just"/>
            <a:r>
              <a:rPr lang="en-IN" sz="1400" dirty="0"/>
              <a:t>   - Receive Data Buffer: Buffer to store received data.</a:t>
            </a:r>
          </a:p>
          <a:p>
            <a:pPr algn="just"/>
            <a:r>
              <a:rPr lang="en-IN" sz="1400" dirty="0"/>
              <a:t>   - Status Flags: Indicators for transmission complete, data ready, and error status.</a:t>
            </a:r>
          </a:p>
          <a:p>
            <a:pPr algn="just"/>
            <a:r>
              <a:rPr lang="en-IN" sz="1400" dirty="0"/>
              <a:t>   - Error Codes: Specific error codes for parity, framing, and overrun errors.</a:t>
            </a:r>
          </a:p>
          <a:p>
            <a:pPr algn="just"/>
            <a:r>
              <a:rPr lang="en-IN" sz="1400" dirty="0"/>
              <a:t>   - Interrupt Flags: Flags for transmit and receive interrupts for handling asynchronous events.</a:t>
            </a:r>
          </a:p>
          <a:p>
            <a:endParaRPr lang="en-IN" dirty="0"/>
          </a:p>
        </p:txBody>
      </p:sp>
      <p:sp>
        <p:nvSpPr>
          <p:cNvPr id="4" name="TextBox 3">
            <a:extLst>
              <a:ext uri="{FF2B5EF4-FFF2-40B4-BE49-F238E27FC236}">
                <a16:creationId xmlns:a16="http://schemas.microsoft.com/office/drawing/2014/main" id="{AA70F787-E985-8EFE-D76C-F9B5FD52EA11}"/>
              </a:ext>
            </a:extLst>
          </p:cNvPr>
          <p:cNvSpPr txBox="1"/>
          <p:nvPr/>
        </p:nvSpPr>
        <p:spPr>
          <a:xfrm>
            <a:off x="183007" y="4689687"/>
            <a:ext cx="5919766" cy="453813"/>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1020385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03E83-334F-D86A-27FE-735621A955BA}"/>
              </a:ext>
            </a:extLst>
          </p:cNvPr>
          <p:cNvSpPr>
            <a:spLocks noGrp="1"/>
          </p:cNvSpPr>
          <p:nvPr>
            <p:ph type="title"/>
          </p:nvPr>
        </p:nvSpPr>
        <p:spPr>
          <a:xfrm>
            <a:off x="318600" y="22125"/>
            <a:ext cx="8520600" cy="572700"/>
          </a:xfrm>
        </p:spPr>
        <p:txBody>
          <a:bodyPr/>
          <a:lstStyle/>
          <a:p>
            <a:r>
              <a:rPr lang="en-IN" altLang="zh-CN" sz="2000" dirty="0">
                <a:cs typeface="Lucida Sans" charset="0"/>
              </a:rPr>
              <a:t>Functional block diagram relating input and output</a:t>
            </a:r>
            <a:endParaRPr lang="en-IN" sz="2000" dirty="0"/>
          </a:p>
        </p:txBody>
      </p:sp>
      <p:sp>
        <p:nvSpPr>
          <p:cNvPr id="3" name="Text Placeholder 2">
            <a:extLst>
              <a:ext uri="{FF2B5EF4-FFF2-40B4-BE49-F238E27FC236}">
                <a16:creationId xmlns:a16="http://schemas.microsoft.com/office/drawing/2014/main" id="{F8E067DC-AC14-FF37-8A9E-DAAEDCCDF456}"/>
              </a:ext>
            </a:extLst>
          </p:cNvPr>
          <p:cNvSpPr>
            <a:spLocks noGrp="1"/>
          </p:cNvSpPr>
          <p:nvPr>
            <p:ph type="body" idx="1"/>
          </p:nvPr>
        </p:nvSpPr>
        <p:spPr/>
        <p:txBody>
          <a:bodyPr/>
          <a:lstStyle/>
          <a:p>
            <a:endParaRPr lang="en-IN" dirty="0"/>
          </a:p>
        </p:txBody>
      </p:sp>
      <p:pic>
        <p:nvPicPr>
          <p:cNvPr id="4" name="Picture 3">
            <a:extLst>
              <a:ext uri="{FF2B5EF4-FFF2-40B4-BE49-F238E27FC236}">
                <a16:creationId xmlns:a16="http://schemas.microsoft.com/office/drawing/2014/main" id="{ED4B3844-1825-529D-F17F-72135C9C13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624" y="901117"/>
            <a:ext cx="7482323" cy="3482279"/>
          </a:xfrm>
          <a:prstGeom prst="rect">
            <a:avLst/>
          </a:prstGeom>
        </p:spPr>
      </p:pic>
      <p:sp>
        <p:nvSpPr>
          <p:cNvPr id="5" name="TextBox 4">
            <a:extLst>
              <a:ext uri="{FF2B5EF4-FFF2-40B4-BE49-F238E27FC236}">
                <a16:creationId xmlns:a16="http://schemas.microsoft.com/office/drawing/2014/main" id="{854A9B4A-80C2-DA01-57B2-6432236C1F3D}"/>
              </a:ext>
            </a:extLst>
          </p:cNvPr>
          <p:cNvSpPr txBox="1"/>
          <p:nvPr/>
        </p:nvSpPr>
        <p:spPr>
          <a:xfrm>
            <a:off x="183007" y="4689687"/>
            <a:ext cx="5919766" cy="453813"/>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624533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文本框"/>
          <p:cNvSpPr>
            <a:spLocks noGrp="1"/>
          </p:cNvSpPr>
          <p:nvPr>
            <p:ph type="body" idx="1"/>
          </p:nvPr>
        </p:nvSpPr>
        <p:spPr>
          <a:xfrm>
            <a:off x="212306" y="576862"/>
            <a:ext cx="8520600" cy="34164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pPr algn="just"/>
            <a:r>
              <a:rPr lang="en-US" b="1" dirty="0"/>
              <a:t>Need analysis:</a:t>
            </a:r>
          </a:p>
          <a:p>
            <a:pPr algn="just"/>
            <a:r>
              <a:rPr lang="en-US" sz="1400" dirty="0"/>
              <a:t>Building a device driver for UART using the LPC2148 microcontroller is essential for enabling reliable and efficient communication between the microcontroller and other peripherals or devices. It allows for proper data transmission and reception over serial interfaces, crucial for debugging, and interfacing with various modules like Bluetooth, and sensors. A custom driver also ensures optimal performance tailored to specific application requirements, leveraging the hardware features of the LPC2148.</a:t>
            </a:r>
          </a:p>
          <a:p>
            <a:pPr algn="just"/>
            <a:endParaRPr lang="en-US" sz="1400" dirty="0"/>
          </a:p>
          <a:p>
            <a:pPr algn="just"/>
            <a:r>
              <a:rPr lang="en-US" sz="1400" b="1" dirty="0"/>
              <a:t>Identifying the problem:</a:t>
            </a:r>
          </a:p>
          <a:p>
            <a:pPr algn="just"/>
            <a:r>
              <a:rPr lang="en-US" sz="1400" dirty="0"/>
              <a:t>The main challenge in building a device driver for UART using the LPC2148 microcontroller involves managing the intricacies of hardware configuration and ensuring reliable data transfer. This includes setting up baud rates, handling interrupts efficiently, and dealing with potential issues like data framing errors, and ensuring proper synchronization between the microcontroller and connected devices.</a:t>
            </a:r>
          </a:p>
          <a:p>
            <a:pPr marL="0" indent="0" algn="l">
              <a:lnSpc>
                <a:spcPct val="100000"/>
              </a:lnSpc>
              <a:spcBef>
                <a:spcPts val="0"/>
              </a:spcBef>
              <a:spcAft>
                <a:spcPts val="1200"/>
              </a:spcAft>
              <a:buNone/>
            </a:pPr>
            <a:endParaRPr lang="zh-CN" altLang="en-US" sz="1400" b="0" i="0" u="none" strike="noStrike" kern="0" cap="none" spc="0" baseline="0" dirty="0">
              <a:solidFill>
                <a:srgbClr val="000000"/>
              </a:solidFill>
              <a:latin typeface="Arial" charset="0"/>
              <a:ea typeface="Arial" charset="0"/>
              <a:cs typeface="Lucida Sans" charset="0"/>
            </a:endParaRPr>
          </a:p>
        </p:txBody>
      </p:sp>
      <p:sp>
        <p:nvSpPr>
          <p:cNvPr id="37" name="文本框"/>
          <p:cNvSpPr>
            <a:spLocks noGrp="1"/>
          </p:cNvSpPr>
          <p:nvPr>
            <p:ph type="sldNum"/>
          </p:nvPr>
        </p:nvSpPr>
        <p:spPr>
          <a:xfrm>
            <a:off x="8595308" y="4775242"/>
            <a:ext cx="548700" cy="3936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charset="0"/>
                <a:ea typeface="Arial" charset="0"/>
                <a:cs typeface="Arial" charset="0"/>
                <a:sym typeface="Arial" charset="0"/>
              </a:rPr>
              <a:t>2</a:t>
            </a:fld>
            <a:endParaRPr lang="zh-CN" altLang="en-US" sz="1000" b="0" i="0" u="none" strike="noStrike" kern="0" cap="none" spc="0" baseline="0">
              <a:solidFill>
                <a:srgbClr val="595959"/>
              </a:solidFill>
              <a:latin typeface="Arial" charset="0"/>
              <a:ea typeface="Arial" charset="0"/>
              <a:cs typeface="Arial" charset="0"/>
              <a:sym typeface="Arial" charset="0"/>
            </a:endParaRPr>
          </a:p>
        </p:txBody>
      </p:sp>
      <p:sp>
        <p:nvSpPr>
          <p:cNvPr id="38" name="文本框"/>
          <p:cNvSpPr>
            <a:spLocks noGrp="1"/>
          </p:cNvSpPr>
          <p:nvPr>
            <p:ph type="title"/>
          </p:nvPr>
        </p:nvSpPr>
        <p:spPr>
          <a:xfrm>
            <a:off x="212306" y="65978"/>
            <a:ext cx="5608500" cy="5727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IN" altLang="zh-CN" sz="2000" dirty="0">
                <a:cs typeface="Lucida Sans" charset="0"/>
              </a:rPr>
              <a:t>Need analysis and identifying the problem</a:t>
            </a:r>
            <a:endParaRPr lang="zh-CN" altLang="en-US" sz="2000" b="1" i="0" u="none" strike="noStrike" kern="0" cap="none" spc="0" baseline="0" dirty="0">
              <a:solidFill>
                <a:srgbClr val="000000"/>
              </a:solidFill>
              <a:latin typeface="Arial" charset="0"/>
              <a:ea typeface="Arial" charset="0"/>
              <a:cs typeface="Lucida Sans" charset="0"/>
            </a:endParaRPr>
          </a:p>
        </p:txBody>
      </p:sp>
      <p:sp>
        <p:nvSpPr>
          <p:cNvPr id="39" name="矩形"/>
          <p:cNvSpPr>
            <a:spLocks/>
          </p:cNvSpPr>
          <p:nvPr/>
        </p:nvSpPr>
        <p:spPr>
          <a:xfrm>
            <a:off x="126380" y="4749851"/>
            <a:ext cx="7129347" cy="327671"/>
          </a:xfrm>
          <a:prstGeom prst="rect">
            <a:avLst/>
          </a:prstGeom>
          <a:solidFill>
            <a:srgbClr val="FFFFFF"/>
          </a:solidFill>
          <a:ln w="25400" cap="flat" cmpd="sng">
            <a:solidFill>
              <a:srgbClr val="FFFFFF"/>
            </a:solidFill>
            <a:prstDash val="solid"/>
            <a:round/>
          </a:ln>
        </p:spPr>
      </p:sp>
    </p:spTree>
    <p:extLst>
      <p:ext uri="{BB962C8B-B14F-4D97-AF65-F5344CB8AC3E}">
        <p14:creationId xmlns:p14="http://schemas.microsoft.com/office/powerpoint/2010/main" val="1672546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文本框"/>
          <p:cNvSpPr>
            <a:spLocks noGrp="1"/>
          </p:cNvSpPr>
          <p:nvPr>
            <p:ph type="body" idx="1"/>
          </p:nvPr>
        </p:nvSpPr>
        <p:spPr>
          <a:xfrm>
            <a:off x="311700" y="1358842"/>
            <a:ext cx="8520600" cy="34164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pPr marL="0" indent="0" algn="just">
              <a:buNone/>
            </a:pPr>
            <a:r>
              <a:rPr lang="en-US" sz="1600" b="1" dirty="0"/>
              <a:t>Professional Ethics:</a:t>
            </a:r>
          </a:p>
          <a:p>
            <a:pPr marL="0" indent="0" algn="just">
              <a:buNone/>
            </a:pPr>
            <a:r>
              <a:rPr lang="en-US" sz="1400" dirty="0"/>
              <a:t>1. Transparency and Honesty: Clearly communicate the capabilities and limitations of the device driver. Ensure accurate reporting of bugs and issues.</a:t>
            </a:r>
          </a:p>
          <a:p>
            <a:pPr marL="0" indent="0" algn="just">
              <a:buNone/>
            </a:pPr>
            <a:r>
              <a:rPr lang="en-US" sz="1400" dirty="0"/>
              <a:t>2. Accountability: Take responsibility for your code and its impacts, ensuring it doesn't cause harm or malfunction in critical systems.</a:t>
            </a:r>
          </a:p>
          <a:p>
            <a:pPr marL="0" indent="0" algn="just">
              <a:buNone/>
            </a:pPr>
            <a:r>
              <a:rPr lang="en-US" sz="1400" dirty="0"/>
              <a:t>3. Privacy and Security: Safeguard any user data handled by the driver, implementing measures to prevent unauthorized access or data breaches.</a:t>
            </a:r>
          </a:p>
          <a:p>
            <a:pPr marL="0" indent="0" algn="just">
              <a:buNone/>
            </a:pPr>
            <a:endParaRPr lang="en-US" sz="1400" dirty="0"/>
          </a:p>
          <a:p>
            <a:pPr marL="0" indent="0" algn="just">
              <a:buNone/>
            </a:pPr>
            <a:r>
              <a:rPr lang="en-US" sz="1600" b="1" dirty="0"/>
              <a:t>Copyright:</a:t>
            </a:r>
          </a:p>
          <a:p>
            <a:pPr marL="0" indent="0" algn="just">
              <a:buNone/>
            </a:pPr>
            <a:r>
              <a:rPr lang="en-US" sz="1400" dirty="0"/>
              <a:t>1. Respect for Intellectual Property: Do not use proprietary code or documentation without permission. Ensure any third-party code is licensed for use and properly attributed.</a:t>
            </a:r>
          </a:p>
          <a:p>
            <a:pPr marL="0" indent="0" algn="just">
              <a:buNone/>
            </a:pPr>
            <a:r>
              <a:rPr lang="en-US" sz="1400" dirty="0"/>
              <a:t>2. Licensing Compliance: Follow the terms and conditions of open-source licenses or commercial software licenses for any incorporated code.</a:t>
            </a:r>
          </a:p>
          <a:p>
            <a:pPr marL="0" indent="0" algn="just">
              <a:buNone/>
            </a:pPr>
            <a:endParaRPr lang="en-US" sz="1400" dirty="0"/>
          </a:p>
          <a:p>
            <a:pPr marL="0" indent="0" algn="just">
              <a:buNone/>
            </a:pPr>
            <a:r>
              <a:rPr lang="en-US" sz="1600" b="1" dirty="0"/>
              <a:t>Plagiarism:</a:t>
            </a:r>
          </a:p>
          <a:p>
            <a:pPr marL="0" indent="0" algn="just">
              <a:buNone/>
            </a:pPr>
            <a:r>
              <a:rPr lang="en-US" sz="1400" dirty="0"/>
              <a:t>1. Originality in Development: Write your own code and documentation, ensuring that all content is your original work or properly credited if derived from other sources.</a:t>
            </a:r>
          </a:p>
          <a:p>
            <a:pPr marL="0" indent="0" algn="just">
              <a:buNone/>
            </a:pPr>
            <a:r>
              <a:rPr lang="en-US" sz="1400" dirty="0"/>
              <a:t>2. Proper Citation: When referencing existing works, provide appropriate citations and acknowledgments to avoid misrepresenting someone else's work as your own.</a:t>
            </a:r>
          </a:p>
          <a:p>
            <a:pPr marL="0" indent="0" algn="just">
              <a:buNone/>
            </a:pPr>
            <a:endParaRPr lang="en-US" sz="1050" b="1" dirty="0"/>
          </a:p>
          <a:p>
            <a:pPr marL="0" indent="0" algn="l">
              <a:lnSpc>
                <a:spcPct val="100000"/>
              </a:lnSpc>
              <a:spcBef>
                <a:spcPts val="0"/>
              </a:spcBef>
              <a:spcAft>
                <a:spcPts val="1200"/>
              </a:spcAft>
              <a:buNone/>
            </a:pPr>
            <a:endParaRPr lang="zh-CN" altLang="en-US" sz="1400" b="0" i="0" u="none" strike="noStrike" kern="0" cap="none" spc="0" baseline="0" dirty="0">
              <a:solidFill>
                <a:srgbClr val="000000"/>
              </a:solidFill>
              <a:latin typeface="Arial" charset="0"/>
              <a:ea typeface="Arial" charset="0"/>
              <a:cs typeface="Lucida Sans" charset="0"/>
            </a:endParaRPr>
          </a:p>
        </p:txBody>
      </p:sp>
      <p:sp>
        <p:nvSpPr>
          <p:cNvPr id="43" name="文本框"/>
          <p:cNvSpPr>
            <a:spLocks noGrp="1"/>
          </p:cNvSpPr>
          <p:nvPr>
            <p:ph type="sldNum"/>
          </p:nvPr>
        </p:nvSpPr>
        <p:spPr>
          <a:xfrm>
            <a:off x="8595308" y="4775242"/>
            <a:ext cx="548700" cy="3936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charset="0"/>
                <a:ea typeface="Arial" charset="0"/>
                <a:cs typeface="Arial" charset="0"/>
                <a:sym typeface="Arial" charset="0"/>
              </a:rPr>
              <a:t>3</a:t>
            </a:fld>
            <a:endParaRPr lang="zh-CN" altLang="en-US" sz="1000" b="0" i="0" u="none" strike="noStrike" kern="0" cap="none" spc="0" baseline="0">
              <a:solidFill>
                <a:srgbClr val="595959"/>
              </a:solidFill>
              <a:latin typeface="Arial" charset="0"/>
              <a:ea typeface="Arial" charset="0"/>
              <a:cs typeface="Arial" charset="0"/>
              <a:sym typeface="Arial" charset="0"/>
            </a:endParaRPr>
          </a:p>
        </p:txBody>
      </p:sp>
      <p:sp>
        <p:nvSpPr>
          <p:cNvPr id="44" name="文本框"/>
          <p:cNvSpPr>
            <a:spLocks noGrp="1"/>
          </p:cNvSpPr>
          <p:nvPr>
            <p:ph type="title"/>
          </p:nvPr>
        </p:nvSpPr>
        <p:spPr>
          <a:xfrm>
            <a:off x="70065" y="0"/>
            <a:ext cx="6696493" cy="5727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120650" algn="just">
              <a:lnSpc>
                <a:spcPct val="150000"/>
              </a:lnSpc>
              <a:spcBef>
                <a:spcPts val="0"/>
              </a:spcBef>
              <a:spcAft>
                <a:spcPts val="0"/>
              </a:spcAft>
            </a:pPr>
            <a:r>
              <a:rPr lang="en-IN" altLang="zh-CN" sz="2000" dirty="0">
                <a:cs typeface="Lucida Sans" charset="0"/>
              </a:rPr>
              <a:t>P</a:t>
            </a:r>
            <a:r>
              <a:rPr lang="en-IN" altLang="zh-CN" sz="2000" b="0" i="0" u="none" strike="noStrike" kern="0" cap="none" spc="0" baseline="0" dirty="0">
                <a:solidFill>
                  <a:srgbClr val="000000"/>
                </a:solidFill>
                <a:latin typeface="Arial" charset="0"/>
                <a:ea typeface="Arial" charset="0"/>
                <a:cs typeface="Lucida Sans" charset="0"/>
              </a:rPr>
              <a:t>rofessional ethics copy right, plagiarism.</a:t>
            </a:r>
          </a:p>
        </p:txBody>
      </p:sp>
      <p:sp>
        <p:nvSpPr>
          <p:cNvPr id="45" name="矩形"/>
          <p:cNvSpPr>
            <a:spLocks/>
          </p:cNvSpPr>
          <p:nvPr/>
        </p:nvSpPr>
        <p:spPr>
          <a:xfrm>
            <a:off x="126380" y="4749851"/>
            <a:ext cx="7129347" cy="327671"/>
          </a:xfrm>
          <a:prstGeom prst="rect">
            <a:avLst/>
          </a:prstGeom>
          <a:solidFill>
            <a:srgbClr val="FFFFFF"/>
          </a:solidFill>
          <a:ln w="25400" cap="flat" cmpd="sng">
            <a:solidFill>
              <a:srgbClr val="FFFFFF"/>
            </a:solidFill>
            <a:prstDash val="solid"/>
            <a:round/>
          </a:ln>
        </p:spPr>
      </p:sp>
    </p:spTree>
    <p:extLst>
      <p:ext uri="{BB962C8B-B14F-4D97-AF65-F5344CB8AC3E}">
        <p14:creationId xmlns:p14="http://schemas.microsoft.com/office/powerpoint/2010/main" val="59936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 name="文本框"/>
          <p:cNvSpPr>
            <a:spLocks noGrp="1"/>
          </p:cNvSpPr>
          <p:nvPr>
            <p:ph type="body" idx="1"/>
          </p:nvPr>
        </p:nvSpPr>
        <p:spPr>
          <a:xfrm>
            <a:off x="239400" y="-76471"/>
            <a:ext cx="8520600" cy="34164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pPr algn="just"/>
            <a:r>
              <a:rPr lang="en-US" dirty="0"/>
              <a:t>The problem involves developing a reliable and efficient device driver for the UART module of the LPC2148 microcontroller to facilitate robust serial communication. This driver must handle various configurations such as baud rate settings, data framing, and interrupt management while ensuring data integrity and minimal latency. The driver should be designed to support seamless integration with diverse peripheral devices and applications, addressing potential issues like buffer overflows and synchronization errors.</a:t>
            </a:r>
            <a:endParaRPr lang="en-IN" dirty="0"/>
          </a:p>
          <a:p>
            <a:pPr marL="0" indent="0" algn="l">
              <a:lnSpc>
                <a:spcPct val="100000"/>
              </a:lnSpc>
              <a:spcBef>
                <a:spcPts val="0"/>
              </a:spcBef>
              <a:spcAft>
                <a:spcPts val="1200"/>
              </a:spcAft>
              <a:buNone/>
            </a:pPr>
            <a:endParaRPr lang="zh-CN" altLang="en-US" b="0" i="0" u="none" strike="noStrike" kern="0" cap="none" spc="0" baseline="0" dirty="0">
              <a:solidFill>
                <a:srgbClr val="000000"/>
              </a:solidFill>
              <a:latin typeface="Arial" charset="0"/>
              <a:ea typeface="Arial" charset="0"/>
              <a:cs typeface="Lucida Sans" charset="0"/>
            </a:endParaRPr>
          </a:p>
        </p:txBody>
      </p:sp>
      <p:sp>
        <p:nvSpPr>
          <p:cNvPr id="49" name="文本框"/>
          <p:cNvSpPr>
            <a:spLocks noGrp="1"/>
          </p:cNvSpPr>
          <p:nvPr>
            <p:ph type="sldNum"/>
          </p:nvPr>
        </p:nvSpPr>
        <p:spPr>
          <a:xfrm>
            <a:off x="8595308" y="4775242"/>
            <a:ext cx="548700" cy="3936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charset="0"/>
                <a:ea typeface="Arial" charset="0"/>
                <a:cs typeface="Arial" charset="0"/>
                <a:sym typeface="Arial" charset="0"/>
              </a:rPr>
              <a:t>4</a:t>
            </a:fld>
            <a:endParaRPr lang="zh-CN" altLang="en-US" sz="1000" b="0" i="0" u="none" strike="noStrike" kern="0" cap="none" spc="0" baseline="0">
              <a:solidFill>
                <a:srgbClr val="595959"/>
              </a:solidFill>
              <a:latin typeface="Arial" charset="0"/>
              <a:ea typeface="Arial" charset="0"/>
              <a:cs typeface="Arial" charset="0"/>
              <a:sym typeface="Arial" charset="0"/>
            </a:endParaRPr>
          </a:p>
        </p:txBody>
      </p:sp>
      <p:sp>
        <p:nvSpPr>
          <p:cNvPr id="50" name="文本框"/>
          <p:cNvSpPr>
            <a:spLocks noGrp="1"/>
          </p:cNvSpPr>
          <p:nvPr>
            <p:ph type="title"/>
          </p:nvPr>
        </p:nvSpPr>
        <p:spPr>
          <a:xfrm>
            <a:off x="239400" y="0"/>
            <a:ext cx="5608500" cy="5727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IN" altLang="zh-CN" sz="2000" dirty="0">
                <a:cs typeface="Lucida Sans" charset="0"/>
              </a:rPr>
              <a:t>Problem definition</a:t>
            </a:r>
            <a:endParaRPr lang="zh-CN" altLang="en-US" sz="2000" b="1" i="0" u="none" strike="noStrike" kern="0" cap="none" spc="0" baseline="0" dirty="0">
              <a:solidFill>
                <a:srgbClr val="000000"/>
              </a:solidFill>
              <a:latin typeface="Arial" charset="0"/>
              <a:ea typeface="Arial" charset="0"/>
              <a:cs typeface="Lucida Sans" charset="0"/>
            </a:endParaRPr>
          </a:p>
        </p:txBody>
      </p:sp>
      <p:sp>
        <p:nvSpPr>
          <p:cNvPr id="51" name="矩形"/>
          <p:cNvSpPr>
            <a:spLocks/>
          </p:cNvSpPr>
          <p:nvPr/>
        </p:nvSpPr>
        <p:spPr>
          <a:xfrm>
            <a:off x="126380" y="4749851"/>
            <a:ext cx="7129347" cy="327671"/>
          </a:xfrm>
          <a:prstGeom prst="rect">
            <a:avLst/>
          </a:prstGeom>
          <a:solidFill>
            <a:srgbClr val="FFFFFF"/>
          </a:solidFill>
          <a:ln w="25400" cap="flat" cmpd="sng">
            <a:solidFill>
              <a:srgbClr val="FFFFFF"/>
            </a:solidFill>
            <a:prstDash val="solid"/>
            <a:round/>
          </a:ln>
        </p:spPr>
      </p:sp>
      <p:sp>
        <p:nvSpPr>
          <p:cNvPr id="52" name="矩形"/>
          <p:cNvSpPr>
            <a:spLocks/>
          </p:cNvSpPr>
          <p:nvPr/>
        </p:nvSpPr>
        <p:spPr>
          <a:xfrm>
            <a:off x="511791" y="955343"/>
            <a:ext cx="7185546" cy="52322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a:lnSpc>
                <a:spcPct val="100000"/>
              </a:lnSpc>
              <a:spcBef>
                <a:spcPts val="0"/>
              </a:spcBef>
              <a:spcAft>
                <a:spcPts val="0"/>
              </a:spcAft>
              <a:buClrTx/>
              <a:buAutoNum type="arabicPeriod"/>
            </a:pPr>
            <a:endParaRPr lang="en-US" altLang="zh-CN" sz="1400" b="0" i="0" u="none" strike="noStrike" kern="0" cap="none" spc="0" baseline="0" dirty="0">
              <a:solidFill>
                <a:srgbClr val="000000"/>
              </a:solidFill>
              <a:latin typeface="Arial" charset="0"/>
              <a:ea typeface="Arial" charset="0"/>
              <a:cs typeface="Arial" charset="0"/>
            </a:endParaRPr>
          </a:p>
          <a:p>
            <a:pPr marL="0" indent="0" algn="l">
              <a:lnSpc>
                <a:spcPct val="100000"/>
              </a:lnSpc>
              <a:spcBef>
                <a:spcPts val="0"/>
              </a:spcBef>
              <a:spcAft>
                <a:spcPts val="0"/>
              </a:spcAft>
              <a:buNone/>
            </a:pPr>
            <a:r>
              <a:rPr lang="en-US" altLang="zh-CN" sz="1400" b="0" i="0" u="none" strike="noStrike" kern="0" cap="none" spc="0" baseline="0" dirty="0">
                <a:solidFill>
                  <a:srgbClr val="000000"/>
                </a:solidFill>
                <a:latin typeface="Arial" charset="0"/>
                <a:ea typeface="Arial" charset="0"/>
                <a:cs typeface="Arial" charset="0"/>
              </a:rPr>
              <a:t> </a:t>
            </a:r>
            <a:endParaRPr lang="zh-CN" altLang="en-US" sz="1400" b="0" i="0" u="none" strike="noStrike" kern="0" cap="none" spc="0" baseline="0" dirty="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618535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 name="文本框"/>
          <p:cNvSpPr>
            <a:spLocks noGrp="1"/>
          </p:cNvSpPr>
          <p:nvPr>
            <p:ph type="sldNum"/>
          </p:nvPr>
        </p:nvSpPr>
        <p:spPr>
          <a:xfrm>
            <a:off x="8595308" y="4775242"/>
            <a:ext cx="548700" cy="393600"/>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charset="0"/>
                <a:ea typeface="Arial" charset="0"/>
                <a:cs typeface="Arial" charset="0"/>
                <a:sym typeface="Arial" charset="0"/>
              </a:rPr>
              <a:t>5</a:t>
            </a:fld>
            <a:endParaRPr lang="zh-CN" altLang="en-US" sz="1000" b="0" i="0" u="none" strike="noStrike" kern="0" cap="none" spc="0" baseline="0">
              <a:solidFill>
                <a:srgbClr val="595959"/>
              </a:solidFill>
              <a:latin typeface="Arial" charset="0"/>
              <a:ea typeface="Arial" charset="0"/>
              <a:cs typeface="Arial" charset="0"/>
              <a:sym typeface="Arial" charset="0"/>
            </a:endParaRPr>
          </a:p>
        </p:txBody>
      </p:sp>
      <p:sp>
        <p:nvSpPr>
          <p:cNvPr id="67" name="矩形"/>
          <p:cNvSpPr>
            <a:spLocks/>
          </p:cNvSpPr>
          <p:nvPr/>
        </p:nvSpPr>
        <p:spPr>
          <a:xfrm>
            <a:off x="2838734" y="4835723"/>
            <a:ext cx="1760561" cy="307777"/>
          </a:xfrm>
          <a:prstGeom prst="rect">
            <a:avLst/>
          </a:prstGeom>
          <a:solidFill>
            <a:schemeClr val="bg1"/>
          </a:solidFill>
          <a:ln w="12700" cap="flat" cmpd="sng">
            <a:noFill/>
            <a:prstDash val="solid"/>
            <a:miter/>
          </a:ln>
        </p:spPr>
      </p:sp>
      <p:sp>
        <p:nvSpPr>
          <p:cNvPr id="68" name="矩形"/>
          <p:cNvSpPr>
            <a:spLocks/>
          </p:cNvSpPr>
          <p:nvPr/>
        </p:nvSpPr>
        <p:spPr>
          <a:xfrm>
            <a:off x="177421" y="4835723"/>
            <a:ext cx="893928" cy="307777"/>
          </a:xfrm>
          <a:prstGeom prst="rect">
            <a:avLst/>
          </a:prstGeom>
          <a:solidFill>
            <a:schemeClr val="bg1"/>
          </a:solidFill>
          <a:ln w="12700" cap="flat" cmpd="sng">
            <a:noFill/>
            <a:prstDash val="solid"/>
            <a:miter/>
          </a:ln>
        </p:spPr>
      </p:sp>
      <p:sp>
        <p:nvSpPr>
          <p:cNvPr id="69" name="文本框"/>
          <p:cNvSpPr>
            <a:spLocks noGrp="1"/>
          </p:cNvSpPr>
          <p:nvPr>
            <p:ph type="title"/>
          </p:nvPr>
        </p:nvSpPr>
        <p:spPr>
          <a:xfrm>
            <a:off x="177421" y="99972"/>
            <a:ext cx="8520113" cy="400110"/>
          </a:xfrm>
          <a:prstGeom prst="rect">
            <a:avLst/>
          </a:prstGeom>
          <a:noFill/>
          <a:ln w="12700" cap="flat" cmpd="sng">
            <a:noFill/>
            <a:prstDash val="solid"/>
            <a:round/>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sz="2000" dirty="0">
                <a:latin typeface="+mn-lt"/>
              </a:rPr>
              <a:t>Application in societal context</a:t>
            </a:r>
            <a:endParaRPr lang="zh-CN" altLang="en-US" sz="2000" b="1" i="0" u="none" strike="noStrike" kern="0" cap="none" spc="0" baseline="0" dirty="0">
              <a:solidFill>
                <a:srgbClr val="000000"/>
              </a:solidFill>
              <a:latin typeface="Arial" charset="0"/>
              <a:ea typeface="Arial" charset="0"/>
              <a:cs typeface="Lucida Sans" charset="0"/>
            </a:endParaRPr>
          </a:p>
        </p:txBody>
      </p:sp>
      <p:sp>
        <p:nvSpPr>
          <p:cNvPr id="70" name="矩形"/>
          <p:cNvSpPr>
            <a:spLocks/>
          </p:cNvSpPr>
          <p:nvPr/>
        </p:nvSpPr>
        <p:spPr>
          <a:xfrm>
            <a:off x="4515729" y="4775242"/>
            <a:ext cx="239150" cy="275059"/>
          </a:xfrm>
          <a:prstGeom prst="rect">
            <a:avLst/>
          </a:prstGeom>
          <a:solidFill>
            <a:srgbClr val="FFFFFF"/>
          </a:solidFill>
          <a:ln w="25400" cap="flat" cmpd="sng">
            <a:solidFill>
              <a:srgbClr val="FFFFFF"/>
            </a:solidFill>
            <a:prstDash val="solid"/>
            <a:round/>
          </a:ln>
        </p:spPr>
      </p:sp>
      <p:sp>
        <p:nvSpPr>
          <p:cNvPr id="71" name="矩形"/>
          <p:cNvSpPr>
            <a:spLocks/>
          </p:cNvSpPr>
          <p:nvPr/>
        </p:nvSpPr>
        <p:spPr>
          <a:xfrm>
            <a:off x="126380" y="4749851"/>
            <a:ext cx="7129347" cy="327671"/>
          </a:xfrm>
          <a:prstGeom prst="rect">
            <a:avLst/>
          </a:prstGeom>
          <a:solidFill>
            <a:srgbClr val="FFFFFF"/>
          </a:solidFill>
          <a:ln w="25400" cap="flat" cmpd="sng">
            <a:solidFill>
              <a:srgbClr val="FFFFFF"/>
            </a:solidFill>
            <a:prstDash val="solid"/>
            <a:round/>
          </a:ln>
        </p:spPr>
      </p:sp>
      <p:sp>
        <p:nvSpPr>
          <p:cNvPr id="2" name="文本框">
            <a:extLst>
              <a:ext uri="{FF2B5EF4-FFF2-40B4-BE49-F238E27FC236}">
                <a16:creationId xmlns:a16="http://schemas.microsoft.com/office/drawing/2014/main" id="{086C2013-17E9-253A-471C-619DBACD3EF0}"/>
              </a:ext>
            </a:extLst>
          </p:cNvPr>
          <p:cNvSpPr>
            <a:spLocks noGrp="1"/>
          </p:cNvSpPr>
          <p:nvPr>
            <p:ph type="body" idx="1"/>
          </p:nvPr>
        </p:nvSpPr>
        <p:spPr>
          <a:xfrm>
            <a:off x="255429" y="34925"/>
            <a:ext cx="8520600" cy="34164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pPr marL="0" indent="0" algn="just">
              <a:buNone/>
            </a:pPr>
            <a:r>
              <a:rPr lang="en-US" dirty="0"/>
              <a:t>Developing a device driver for UART using the LPC2148 microcontroller has several applications in a societal context, including:</a:t>
            </a:r>
          </a:p>
          <a:p>
            <a:pPr marL="0" indent="0" algn="just">
              <a:buNone/>
            </a:pPr>
            <a:endParaRPr lang="en-US" dirty="0"/>
          </a:p>
          <a:p>
            <a:pPr algn="just">
              <a:buFont typeface="Arial" panose="020B0604020202020204" pitchFamily="34" charset="0"/>
              <a:buChar char="•"/>
            </a:pPr>
            <a:r>
              <a:rPr lang="en-US" dirty="0"/>
              <a:t> Healthcare.</a:t>
            </a:r>
          </a:p>
          <a:p>
            <a:pPr algn="just">
              <a:buFont typeface="Arial" panose="020B0604020202020204" pitchFamily="34" charset="0"/>
              <a:buChar char="•"/>
            </a:pPr>
            <a:r>
              <a:rPr lang="en-US" dirty="0"/>
              <a:t> Automation and Control Systems.</a:t>
            </a:r>
          </a:p>
          <a:p>
            <a:pPr algn="just">
              <a:buFont typeface="Arial" panose="020B0604020202020204" pitchFamily="34" charset="0"/>
              <a:buChar char="•"/>
            </a:pPr>
            <a:r>
              <a:rPr lang="en-US" dirty="0"/>
              <a:t> Telecommunications.</a:t>
            </a:r>
          </a:p>
          <a:p>
            <a:pPr algn="just">
              <a:buFont typeface="Arial" panose="020B0604020202020204" pitchFamily="34" charset="0"/>
              <a:buChar char="•"/>
            </a:pPr>
            <a:r>
              <a:rPr lang="en-US" dirty="0"/>
              <a:t> Transportation.</a:t>
            </a:r>
          </a:p>
          <a:p>
            <a:pPr algn="just">
              <a:buFont typeface="Arial" panose="020B0604020202020204" pitchFamily="34" charset="0"/>
              <a:buChar char="•"/>
            </a:pPr>
            <a:r>
              <a:rPr lang="en-US" dirty="0"/>
              <a:t> Education and Research.</a:t>
            </a:r>
          </a:p>
          <a:p>
            <a:pPr marL="0" indent="0" algn="just">
              <a:buNone/>
            </a:pPr>
            <a:endParaRPr lang="en-US" dirty="0"/>
          </a:p>
        </p:txBody>
      </p:sp>
    </p:spTree>
    <p:extLst>
      <p:ext uri="{BB962C8B-B14F-4D97-AF65-F5344CB8AC3E}">
        <p14:creationId xmlns:p14="http://schemas.microsoft.com/office/powerpoint/2010/main" val="1402214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 name="文本框"/>
          <p:cNvSpPr>
            <a:spLocks noGrp="1"/>
          </p:cNvSpPr>
          <p:nvPr>
            <p:ph type="sldNum"/>
          </p:nvPr>
        </p:nvSpPr>
        <p:spPr>
          <a:xfrm>
            <a:off x="8595308" y="4775242"/>
            <a:ext cx="548700" cy="3936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charset="0"/>
                <a:ea typeface="Arial" charset="0"/>
                <a:cs typeface="Arial" charset="0"/>
                <a:sym typeface="Arial" charset="0"/>
              </a:rPr>
              <a:t>6</a:t>
            </a:fld>
            <a:endParaRPr lang="zh-CN" altLang="en-US" sz="1000" b="0" i="0" u="none" strike="noStrike" kern="0" cap="none" spc="0" baseline="0">
              <a:solidFill>
                <a:srgbClr val="595959"/>
              </a:solidFill>
              <a:latin typeface="Arial" charset="0"/>
              <a:ea typeface="Arial" charset="0"/>
              <a:cs typeface="Arial" charset="0"/>
              <a:sym typeface="Arial" charset="0"/>
            </a:endParaRPr>
          </a:p>
        </p:txBody>
      </p:sp>
      <p:sp>
        <p:nvSpPr>
          <p:cNvPr id="76" name="文本框"/>
          <p:cNvSpPr>
            <a:spLocks noGrp="1"/>
          </p:cNvSpPr>
          <p:nvPr>
            <p:ph type="title"/>
          </p:nvPr>
        </p:nvSpPr>
        <p:spPr>
          <a:xfrm>
            <a:off x="144387" y="-15302"/>
            <a:ext cx="5608500" cy="5727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50000"/>
              </a:lnSpc>
              <a:spcBef>
                <a:spcPts val="0"/>
              </a:spcBef>
              <a:spcAft>
                <a:spcPts val="0"/>
              </a:spcAft>
              <a:buNone/>
            </a:pPr>
            <a:r>
              <a:rPr lang="en-IN" altLang="zh-CN" sz="2000" dirty="0">
                <a:cs typeface="Lucida Sans" charset="0"/>
              </a:rPr>
              <a:t>Gnat chart</a:t>
            </a:r>
            <a:endParaRPr lang="zh-CN" altLang="en-US" sz="2000" b="1" i="0" u="none" strike="noStrike" kern="0" cap="none" spc="0" baseline="0" dirty="0">
              <a:solidFill>
                <a:srgbClr val="000000"/>
              </a:solidFill>
              <a:latin typeface="Arial" charset="0"/>
              <a:ea typeface="Arial" charset="0"/>
              <a:cs typeface="Lucida Sans" charset="0"/>
            </a:endParaRPr>
          </a:p>
        </p:txBody>
      </p:sp>
      <p:sp>
        <p:nvSpPr>
          <p:cNvPr id="77" name="矩形"/>
          <p:cNvSpPr>
            <a:spLocks/>
          </p:cNvSpPr>
          <p:nvPr/>
        </p:nvSpPr>
        <p:spPr>
          <a:xfrm>
            <a:off x="126380" y="4749851"/>
            <a:ext cx="7129347" cy="327671"/>
          </a:xfrm>
          <a:prstGeom prst="rect">
            <a:avLst/>
          </a:prstGeom>
          <a:solidFill>
            <a:srgbClr val="FFFFFF"/>
          </a:solidFill>
          <a:ln w="25400" cap="flat" cmpd="sng">
            <a:solidFill>
              <a:srgbClr val="FFFFFF"/>
            </a:solidFill>
            <a:prstDash val="solid"/>
            <a:round/>
          </a:ln>
        </p:spPr>
      </p:sp>
      <p:graphicFrame>
        <p:nvGraphicFramePr>
          <p:cNvPr id="2" name="Content Placeholder 6">
            <a:extLst>
              <a:ext uri="{FF2B5EF4-FFF2-40B4-BE49-F238E27FC236}">
                <a16:creationId xmlns:a16="http://schemas.microsoft.com/office/drawing/2014/main" id="{FB9C6057-ABA1-7D79-22C4-12460D19D7F8}"/>
              </a:ext>
            </a:extLst>
          </p:cNvPr>
          <p:cNvGraphicFramePr>
            <a:graphicFrameLocks/>
          </p:cNvGraphicFramePr>
          <p:nvPr>
            <p:extLst>
              <p:ext uri="{D42A27DB-BD31-4B8C-83A1-F6EECF244321}">
                <p14:modId xmlns:p14="http://schemas.microsoft.com/office/powerpoint/2010/main" val="2674300583"/>
              </p:ext>
            </p:extLst>
          </p:nvPr>
        </p:nvGraphicFramePr>
        <p:xfrm>
          <a:off x="221678" y="865062"/>
          <a:ext cx="8225443" cy="357712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41784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1011F-9CBC-3007-4F54-CC11B9F8CC4B}"/>
              </a:ext>
            </a:extLst>
          </p:cNvPr>
          <p:cNvSpPr>
            <a:spLocks noGrp="1"/>
          </p:cNvSpPr>
          <p:nvPr>
            <p:ph type="title"/>
          </p:nvPr>
        </p:nvSpPr>
        <p:spPr>
          <a:xfrm>
            <a:off x="183007" y="22125"/>
            <a:ext cx="8520600" cy="572700"/>
          </a:xfrm>
        </p:spPr>
        <p:txBody>
          <a:bodyPr/>
          <a:lstStyle/>
          <a:p>
            <a:r>
              <a:rPr lang="en-IN" altLang="zh-CN" sz="2000" dirty="0">
                <a:cs typeface="Lucida Sans" charset="0"/>
              </a:rPr>
              <a:t>Work break structure</a:t>
            </a:r>
            <a:endParaRPr lang="en-IN" sz="2000" dirty="0"/>
          </a:p>
        </p:txBody>
      </p:sp>
      <p:sp>
        <p:nvSpPr>
          <p:cNvPr id="3" name="Text Placeholder 2">
            <a:extLst>
              <a:ext uri="{FF2B5EF4-FFF2-40B4-BE49-F238E27FC236}">
                <a16:creationId xmlns:a16="http://schemas.microsoft.com/office/drawing/2014/main" id="{208AB4F5-5B0C-3CAD-767B-166925FA6527}"/>
              </a:ext>
            </a:extLst>
          </p:cNvPr>
          <p:cNvSpPr>
            <a:spLocks noGrp="1"/>
          </p:cNvSpPr>
          <p:nvPr>
            <p:ph type="body" idx="1"/>
          </p:nvPr>
        </p:nvSpPr>
        <p:spPr>
          <a:xfrm>
            <a:off x="311700" y="739422"/>
            <a:ext cx="8520600" cy="3416400"/>
          </a:xfrm>
        </p:spPr>
        <p:txBody>
          <a:bodyPr/>
          <a:lstStyle/>
          <a:p>
            <a:pPr marL="0" indent="0">
              <a:buNone/>
            </a:pPr>
            <a:r>
              <a:rPr lang="en-US" sz="1800" dirty="0">
                <a:solidFill>
                  <a:schemeClr val="tx1"/>
                </a:solidFill>
              </a:rPr>
              <a:t>1. Project Initiation: </a:t>
            </a:r>
          </a:p>
          <a:p>
            <a:pPr algn="just"/>
            <a:r>
              <a:rPr lang="en-US"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Scope: The scope of developing a device driver for UART using LPC2148 involves initializing UART hardware, configuring baud rate, data format, enabling interrupts, and implementing send/receive functions.</a:t>
            </a:r>
          </a:p>
          <a:p>
            <a:pPr algn="just"/>
            <a:r>
              <a:rPr lang="en-US" sz="1400" dirty="0">
                <a:solidFill>
                  <a:srgbClr val="1F1F1F"/>
                </a:solidFill>
              </a:rPr>
              <a:t>Objectives: The objective is to facilitate efficient and reliable serial communication between the microcontroller and other devices by abstracting hardware complexities and providing a simple interface for data transmission and reception.</a:t>
            </a:r>
          </a:p>
          <a:p>
            <a:pPr algn="just"/>
            <a:endParaRPr lang="en-US" sz="1400" dirty="0">
              <a:solidFill>
                <a:srgbClr val="1F1F1F"/>
              </a:solidFill>
            </a:endParaRPr>
          </a:p>
          <a:p>
            <a:pPr marL="0" indent="0" algn="just">
              <a:buNone/>
            </a:pPr>
            <a:r>
              <a:rPr lang="en-US" sz="1800" dirty="0">
                <a:solidFill>
                  <a:schemeClr val="tx1"/>
                </a:solidFill>
              </a:rPr>
              <a:t>2. Planning Phase:</a:t>
            </a:r>
          </a:p>
          <a:p>
            <a:pPr algn="just"/>
            <a:r>
              <a:rPr lang="en-US" sz="1400" dirty="0">
                <a:solidFill>
                  <a:schemeClr val="tx1"/>
                </a:solidFill>
              </a:rPr>
              <a:t>Initially we started with the learning of basics of device driver, UART and datasheet of 2148.</a:t>
            </a:r>
          </a:p>
          <a:p>
            <a:pPr algn="just"/>
            <a:r>
              <a:rPr lang="en-US" sz="1400" dirty="0">
                <a:solidFill>
                  <a:schemeClr val="tx1"/>
                </a:solidFill>
              </a:rPr>
              <a:t>In 3</a:t>
            </a:r>
            <a:r>
              <a:rPr lang="en-US" sz="1400" baseline="30000" dirty="0">
                <a:solidFill>
                  <a:schemeClr val="tx1"/>
                </a:solidFill>
              </a:rPr>
              <a:t>rd</a:t>
            </a:r>
            <a:r>
              <a:rPr lang="en-US" sz="1400" dirty="0">
                <a:solidFill>
                  <a:schemeClr val="tx1"/>
                </a:solidFill>
              </a:rPr>
              <a:t> phase the implementation and execution of the code.</a:t>
            </a:r>
          </a:p>
          <a:p>
            <a:pPr algn="just"/>
            <a:r>
              <a:rPr lang="en-US" sz="1400" dirty="0">
                <a:solidFill>
                  <a:schemeClr val="tx1"/>
                </a:solidFill>
              </a:rPr>
              <a:t>At the end final demonstration and presentation of the required output.</a:t>
            </a:r>
          </a:p>
          <a:p>
            <a:pPr marL="0" indent="0" algn="just">
              <a:buNone/>
            </a:pPr>
            <a:endParaRPr lang="en-US" sz="2000" b="1" dirty="0"/>
          </a:p>
          <a:p>
            <a:endParaRPr lang="en-IN" dirty="0"/>
          </a:p>
        </p:txBody>
      </p:sp>
      <p:sp>
        <p:nvSpPr>
          <p:cNvPr id="5" name="TextBox 4">
            <a:extLst>
              <a:ext uri="{FF2B5EF4-FFF2-40B4-BE49-F238E27FC236}">
                <a16:creationId xmlns:a16="http://schemas.microsoft.com/office/drawing/2014/main" id="{A343452C-C5AD-C0C7-3349-DBA636E716CD}"/>
              </a:ext>
            </a:extLst>
          </p:cNvPr>
          <p:cNvSpPr txBox="1"/>
          <p:nvPr/>
        </p:nvSpPr>
        <p:spPr>
          <a:xfrm>
            <a:off x="183007" y="4689687"/>
            <a:ext cx="5919766" cy="453813"/>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4218036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C20A3-8EB8-8BE0-7E51-0732C17CE45A}"/>
              </a:ext>
            </a:extLst>
          </p:cNvPr>
          <p:cNvSpPr>
            <a:spLocks noGrp="1"/>
          </p:cNvSpPr>
          <p:nvPr>
            <p:ph type="title"/>
          </p:nvPr>
        </p:nvSpPr>
        <p:spPr>
          <a:xfrm>
            <a:off x="311700" y="22125"/>
            <a:ext cx="8520600" cy="572700"/>
          </a:xfrm>
        </p:spPr>
        <p:txBody>
          <a:bodyPr/>
          <a:lstStyle/>
          <a:p>
            <a:endParaRPr lang="en-IN" dirty="0"/>
          </a:p>
        </p:txBody>
      </p:sp>
      <p:sp>
        <p:nvSpPr>
          <p:cNvPr id="3" name="Text Placeholder 2">
            <a:extLst>
              <a:ext uri="{FF2B5EF4-FFF2-40B4-BE49-F238E27FC236}">
                <a16:creationId xmlns:a16="http://schemas.microsoft.com/office/drawing/2014/main" id="{506EB2E4-C7AF-5B8D-6346-04E80ABDDE44}"/>
              </a:ext>
            </a:extLst>
          </p:cNvPr>
          <p:cNvSpPr>
            <a:spLocks noGrp="1"/>
          </p:cNvSpPr>
          <p:nvPr>
            <p:ph type="body" idx="1"/>
          </p:nvPr>
        </p:nvSpPr>
        <p:spPr>
          <a:xfrm>
            <a:off x="311700" y="752968"/>
            <a:ext cx="8520600" cy="3416400"/>
          </a:xfrm>
        </p:spPr>
        <p:txBody>
          <a:bodyPr/>
          <a:lstStyle/>
          <a:p>
            <a:pPr marL="0" indent="0">
              <a:buNone/>
            </a:pPr>
            <a:r>
              <a:rPr lang="en-IN" sz="1800" dirty="0">
                <a:solidFill>
                  <a:schemeClr val="tx1"/>
                </a:solidFill>
              </a:rPr>
              <a:t>3. Training and Execution:</a:t>
            </a:r>
          </a:p>
          <a:p>
            <a:pPr marL="0" indent="0" algn="just">
              <a:buNone/>
            </a:pPr>
            <a:r>
              <a:rPr lang="en-US" sz="1400" dirty="0"/>
              <a:t>Developing a device driver for UART using LPC2148 involves understanding the LPC2148 UART hardware specifications and registers, coding initialization and communication functions, and testing the driver with various serial communication scenarios.</a:t>
            </a:r>
            <a:endParaRPr lang="en-IN" sz="1400" dirty="0"/>
          </a:p>
          <a:p>
            <a:pPr marL="0" indent="0" algn="just">
              <a:buNone/>
            </a:pPr>
            <a:endParaRPr lang="en-IN" sz="1200" dirty="0"/>
          </a:p>
          <a:p>
            <a:pPr marL="0" indent="0">
              <a:buNone/>
            </a:pPr>
            <a:r>
              <a:rPr lang="en-IN" sz="1800" dirty="0">
                <a:solidFill>
                  <a:schemeClr val="tx1"/>
                </a:solidFill>
              </a:rPr>
              <a:t>4. User acceptance testing:</a:t>
            </a:r>
          </a:p>
          <a:p>
            <a:pPr algn="just"/>
            <a:r>
              <a:rPr lang="en-IN" sz="1400" dirty="0">
                <a:solidFill>
                  <a:schemeClr val="tx1"/>
                </a:solidFill>
              </a:rPr>
              <a:t>Conduct a survey to test for the required output.</a:t>
            </a:r>
          </a:p>
          <a:p>
            <a:pPr algn="just"/>
            <a:r>
              <a:rPr lang="en-IN" sz="1400" dirty="0">
                <a:solidFill>
                  <a:schemeClr val="tx1"/>
                </a:solidFill>
              </a:rPr>
              <a:t>Gather feedback and make the necessary changes.</a:t>
            </a:r>
          </a:p>
          <a:p>
            <a:pPr algn="just"/>
            <a:endParaRPr lang="en-IN" sz="1200" dirty="0"/>
          </a:p>
          <a:p>
            <a:pPr marL="0" indent="0" algn="just">
              <a:buNone/>
            </a:pPr>
            <a:r>
              <a:rPr lang="en-IN" sz="1800" dirty="0">
                <a:solidFill>
                  <a:schemeClr val="tx1"/>
                </a:solidFill>
              </a:rPr>
              <a:t>5. Final closure:</a:t>
            </a:r>
          </a:p>
          <a:p>
            <a:pPr algn="just"/>
            <a:r>
              <a:rPr lang="en-IN" sz="1400" dirty="0">
                <a:solidFill>
                  <a:schemeClr val="tx1"/>
                </a:solidFill>
              </a:rPr>
              <a:t>Final implementation, demonstration and analysis of the required result.</a:t>
            </a:r>
          </a:p>
          <a:p>
            <a:pPr algn="just"/>
            <a:endParaRPr lang="en-IN" dirty="0"/>
          </a:p>
          <a:p>
            <a:endParaRPr lang="en-IN" dirty="0"/>
          </a:p>
        </p:txBody>
      </p:sp>
      <p:sp>
        <p:nvSpPr>
          <p:cNvPr id="4" name="TextBox 3">
            <a:extLst>
              <a:ext uri="{FF2B5EF4-FFF2-40B4-BE49-F238E27FC236}">
                <a16:creationId xmlns:a16="http://schemas.microsoft.com/office/drawing/2014/main" id="{65A510C5-B335-19C4-8C3C-033AC4B1E55A}"/>
              </a:ext>
            </a:extLst>
          </p:cNvPr>
          <p:cNvSpPr txBox="1"/>
          <p:nvPr/>
        </p:nvSpPr>
        <p:spPr>
          <a:xfrm>
            <a:off x="183007" y="4696460"/>
            <a:ext cx="5919766" cy="453813"/>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1000856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5E179-63EB-8F91-FD98-15943806CB06}"/>
              </a:ext>
            </a:extLst>
          </p:cNvPr>
          <p:cNvSpPr>
            <a:spLocks noGrp="1"/>
          </p:cNvSpPr>
          <p:nvPr>
            <p:ph type="title"/>
          </p:nvPr>
        </p:nvSpPr>
        <p:spPr>
          <a:xfrm>
            <a:off x="230420" y="22125"/>
            <a:ext cx="8520600" cy="572700"/>
          </a:xfrm>
        </p:spPr>
        <p:txBody>
          <a:bodyPr/>
          <a:lstStyle/>
          <a:p>
            <a:r>
              <a:rPr lang="en-IN" altLang="zh-CN" sz="2000" dirty="0">
                <a:cs typeface="Lucida Sans" charset="0"/>
              </a:rPr>
              <a:t>Specification </a:t>
            </a:r>
            <a:endParaRPr lang="en-IN" sz="2000" dirty="0"/>
          </a:p>
        </p:txBody>
      </p:sp>
      <p:sp>
        <p:nvSpPr>
          <p:cNvPr id="3" name="Text Placeholder 2">
            <a:extLst>
              <a:ext uri="{FF2B5EF4-FFF2-40B4-BE49-F238E27FC236}">
                <a16:creationId xmlns:a16="http://schemas.microsoft.com/office/drawing/2014/main" id="{B56DF062-CA8D-5CB2-AB45-4D9BC8B2062B}"/>
              </a:ext>
            </a:extLst>
          </p:cNvPr>
          <p:cNvSpPr>
            <a:spLocks noGrp="1"/>
          </p:cNvSpPr>
          <p:nvPr>
            <p:ph type="body" idx="1"/>
          </p:nvPr>
        </p:nvSpPr>
        <p:spPr/>
        <p:txBody>
          <a:bodyPr/>
          <a:lstStyle/>
          <a:p>
            <a:pPr marL="0" indent="0" algn="just">
              <a:buNone/>
            </a:pPr>
            <a:r>
              <a:rPr lang="en-US" dirty="0"/>
              <a:t>1. Input Specifications:</a:t>
            </a:r>
          </a:p>
          <a:p>
            <a:pPr marL="0" indent="0" algn="just">
              <a:buNone/>
            </a:pPr>
            <a:r>
              <a:rPr lang="en-US" dirty="0"/>
              <a:t>   - Baud rate settings (e.g., 9600, 19200).</a:t>
            </a:r>
          </a:p>
          <a:p>
            <a:pPr marL="0" indent="0" algn="just">
              <a:buNone/>
            </a:pPr>
            <a:r>
              <a:rPr lang="en-US" dirty="0"/>
              <a:t>   - Data frame format (e.g., 8 data bits, 1 stop bit, no parity).</a:t>
            </a:r>
          </a:p>
          <a:p>
            <a:pPr marL="0" indent="0" algn="just">
              <a:buNone/>
            </a:pPr>
            <a:r>
              <a:rPr lang="en-US" dirty="0"/>
              <a:t>   - UART control signals (e.g., RTS, CTS).</a:t>
            </a:r>
          </a:p>
          <a:p>
            <a:pPr marL="0" indent="0" algn="just">
              <a:buNone/>
            </a:pPr>
            <a:r>
              <a:rPr lang="en-US" dirty="0"/>
              <a:t>   - Interrupt configuration for transmit and receive events.</a:t>
            </a:r>
          </a:p>
          <a:p>
            <a:pPr marL="0" indent="0" algn="just">
              <a:buNone/>
            </a:pPr>
            <a:endParaRPr lang="en-US" dirty="0"/>
          </a:p>
          <a:p>
            <a:pPr marL="0" indent="0" algn="just">
              <a:buNone/>
            </a:pPr>
            <a:r>
              <a:rPr lang="en-US" dirty="0"/>
              <a:t>2. Output Specifications:</a:t>
            </a:r>
          </a:p>
          <a:p>
            <a:pPr marL="0" indent="0" algn="just">
              <a:buNone/>
            </a:pPr>
            <a:r>
              <a:rPr lang="en-US" dirty="0"/>
              <a:t>   - Transmit data buffer for sending data.</a:t>
            </a:r>
          </a:p>
          <a:p>
            <a:pPr marL="0" indent="0" algn="just">
              <a:buNone/>
            </a:pPr>
            <a:r>
              <a:rPr lang="en-US" dirty="0"/>
              <a:t>   - Receive data buffer for storing incoming data.</a:t>
            </a:r>
          </a:p>
          <a:p>
            <a:pPr marL="0" indent="0" algn="just">
              <a:buNone/>
            </a:pPr>
            <a:r>
              <a:rPr lang="en-US" dirty="0"/>
              <a:t>   - Status indicators (e.g., transmission complete, data available).</a:t>
            </a:r>
          </a:p>
          <a:p>
            <a:pPr marL="0" indent="0" algn="just">
              <a:buNone/>
            </a:pPr>
            <a:r>
              <a:rPr lang="en-US" dirty="0"/>
              <a:t>   - Error detection and reporting (e.g., overrun, framing errors).</a:t>
            </a:r>
          </a:p>
          <a:p>
            <a:endParaRPr lang="en-IN" dirty="0"/>
          </a:p>
        </p:txBody>
      </p:sp>
      <p:sp>
        <p:nvSpPr>
          <p:cNvPr id="4" name="TextBox 3">
            <a:extLst>
              <a:ext uri="{FF2B5EF4-FFF2-40B4-BE49-F238E27FC236}">
                <a16:creationId xmlns:a16="http://schemas.microsoft.com/office/drawing/2014/main" id="{9C18B297-1935-D99E-EA7B-9956E8055E3D}"/>
              </a:ext>
            </a:extLst>
          </p:cNvPr>
          <p:cNvSpPr txBox="1"/>
          <p:nvPr/>
        </p:nvSpPr>
        <p:spPr>
          <a:xfrm>
            <a:off x="183007" y="4689687"/>
            <a:ext cx="5919766" cy="453813"/>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269971708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EEEEEE"/>
      </a:dk2>
      <a:lt2>
        <a:srgbClr val="595959"/>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Simple Light">
      <a:majorFont>
        <a:latin typeface=""/>
        <a:ea typeface=""/>
        <a:cs typeface=""/>
      </a:majorFont>
      <a:minorFont>
        <a:latin typeface=""/>
        <a:ea typeface=""/>
        <a:cs typeface=""/>
      </a:minorFont>
    </a:fontScheme>
    <a:fmtScheme name="Simple Ligh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5436</TotalTime>
  <Words>1009</Words>
  <Application>Microsoft Office PowerPoint</Application>
  <PresentationFormat>On-screen Show (16:9)</PresentationFormat>
  <Paragraphs>105</Paragraphs>
  <Slides>11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Droid Sans</vt:lpstr>
      <vt:lpstr>Lucida Sans</vt:lpstr>
      <vt:lpstr>Simple Light</vt:lpstr>
      <vt:lpstr>PowerPoint Presentation</vt:lpstr>
      <vt:lpstr>Need analysis and identifying the problem</vt:lpstr>
      <vt:lpstr>Professional ethics copy right, plagiarism.</vt:lpstr>
      <vt:lpstr>Problem definition</vt:lpstr>
      <vt:lpstr>Application in societal context</vt:lpstr>
      <vt:lpstr>Gnat chart</vt:lpstr>
      <vt:lpstr>Work break structure</vt:lpstr>
      <vt:lpstr>PowerPoint Presentation</vt:lpstr>
      <vt:lpstr>Specification </vt:lpstr>
      <vt:lpstr>Identification</vt:lpstr>
      <vt:lpstr>Functional block diagram relating input and 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pratik patil</cp:lastModifiedBy>
  <cp:revision>49</cp:revision>
  <dcterms:modified xsi:type="dcterms:W3CDTF">2024-05-19T19:47:25Z</dcterms:modified>
</cp:coreProperties>
</file>