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729"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79" autoAdjust="0"/>
    <p:restoredTop sz="90137" autoAdjust="0"/>
  </p:normalViewPr>
  <p:slideViewPr>
    <p:cSldViewPr snapToGrid="0">
      <p:cViewPr varScale="1">
        <p:scale>
          <a:sx n="77" d="100"/>
          <a:sy n="77" d="100"/>
        </p:scale>
        <p:origin x="1142"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tik patil" userId="9d3cc8ea8e59a257" providerId="LiveId" clId="{C4FF2165-C2F1-4DA0-9C88-47A51137B2E5}"/>
    <pc:docChg chg="modSld">
      <pc:chgData name="pratik patil" userId="9d3cc8ea8e59a257" providerId="LiveId" clId="{C4FF2165-C2F1-4DA0-9C88-47A51137B2E5}" dt="2024-06-21T12:08:42.758" v="37" actId="14734"/>
      <pc:docMkLst>
        <pc:docMk/>
      </pc:docMkLst>
      <pc:sldChg chg="modSp mod">
        <pc:chgData name="pratik patil" userId="9d3cc8ea8e59a257" providerId="LiveId" clId="{C4FF2165-C2F1-4DA0-9C88-47A51137B2E5}" dt="2024-06-21T12:08:42.758" v="37" actId="14734"/>
        <pc:sldMkLst>
          <pc:docMk/>
          <pc:sldMk cId="4289930294" sldId="729"/>
        </pc:sldMkLst>
        <pc:spChg chg="mod">
          <ac:chgData name="pratik patil" userId="9d3cc8ea8e59a257" providerId="LiveId" clId="{C4FF2165-C2F1-4DA0-9C88-47A51137B2E5}" dt="2024-06-21T12:07:50.849" v="36" actId="1076"/>
          <ac:spMkLst>
            <pc:docMk/>
            <pc:sldMk cId="4289930294" sldId="729"/>
            <ac:spMk id="12" creationId="{DC182FBF-FD92-110E-AC8A-AA9D7427ED7A}"/>
          </ac:spMkLst>
        </pc:spChg>
        <pc:graphicFrameChg chg="mod modGraphic">
          <ac:chgData name="pratik patil" userId="9d3cc8ea8e59a257" providerId="LiveId" clId="{C4FF2165-C2F1-4DA0-9C88-47A51137B2E5}" dt="2024-06-21T12:08:42.758" v="37" actId="14734"/>
          <ac:graphicFrameMkLst>
            <pc:docMk/>
            <pc:sldMk cId="4289930294" sldId="729"/>
            <ac:graphicFrameMk id="8" creationId="{34BFC5B8-03BF-EBAA-5B3C-3B94555FE0BA}"/>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3346B9-B1D8-4CA3-9B2E-CB5F86EA991B}" type="datetimeFigureOut">
              <a:rPr lang="en-IN" smtClean="0"/>
              <a:pPr/>
              <a:t>21-06-2024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EA1AF2-4693-4FBE-A977-D1137A7E0DF0}" type="slidenum">
              <a:rPr lang="en-IN" smtClean="0"/>
              <a:pPr/>
              <a:t>‹#›</a:t>
            </a:fld>
            <a:endParaRPr lang="en-IN"/>
          </a:p>
        </p:txBody>
      </p:sp>
    </p:spTree>
    <p:extLst>
      <p:ext uri="{BB962C8B-B14F-4D97-AF65-F5344CB8AC3E}">
        <p14:creationId xmlns:p14="http://schemas.microsoft.com/office/powerpoint/2010/main" val="15423142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10FCB-200C-2B43-9885-E5F441D2F037}" type="slidenum">
              <a:rPr lang="en-US" smtClean="0"/>
              <a:pPr/>
              <a:t>1</a:t>
            </a:fld>
            <a:endParaRPr lang="en-US"/>
          </a:p>
        </p:txBody>
      </p:sp>
    </p:spTree>
    <p:extLst>
      <p:ext uri="{BB962C8B-B14F-4D97-AF65-F5344CB8AC3E}">
        <p14:creationId xmlns:p14="http://schemas.microsoft.com/office/powerpoint/2010/main" val="7586940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AFD2D-492A-76FF-F503-471561E557E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48A0D0B-37A3-2686-26D5-74ADA2190EA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415ABCA-A10E-FA9F-E6E4-D02F95538636}"/>
              </a:ext>
            </a:extLst>
          </p:cNvPr>
          <p:cNvSpPr>
            <a:spLocks noGrp="1"/>
          </p:cNvSpPr>
          <p:nvPr>
            <p:ph type="dt" sz="half" idx="10"/>
          </p:nvPr>
        </p:nvSpPr>
        <p:spPr/>
        <p:txBody>
          <a:bodyPr/>
          <a:lstStyle/>
          <a:p>
            <a:fld id="{E0DC05A6-F8D6-A346-9C2A-4A7D44F39E91}" type="datetimeFigureOut">
              <a:rPr lang="en-US" smtClean="0"/>
              <a:pPr/>
              <a:t>6/21/2024</a:t>
            </a:fld>
            <a:endParaRPr lang="en-US"/>
          </a:p>
        </p:txBody>
      </p:sp>
      <p:sp>
        <p:nvSpPr>
          <p:cNvPr id="5" name="Footer Placeholder 4">
            <a:extLst>
              <a:ext uri="{FF2B5EF4-FFF2-40B4-BE49-F238E27FC236}">
                <a16:creationId xmlns:a16="http://schemas.microsoft.com/office/drawing/2014/main" id="{D97168B9-FFE6-5E12-8B61-84554066C6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45436A-FBA1-A000-1D73-03AB912E9A1C}"/>
              </a:ext>
            </a:extLst>
          </p:cNvPr>
          <p:cNvSpPr>
            <a:spLocks noGrp="1"/>
          </p:cNvSpPr>
          <p:nvPr>
            <p:ph type="sldNum" sz="quarter" idx="12"/>
          </p:nvPr>
        </p:nvSpPr>
        <p:spPr/>
        <p:txBody>
          <a:bodyPr/>
          <a:lstStyle/>
          <a:p>
            <a:fld id="{2059A38A-0B35-3C43-B2F5-6FF920A61CCB}" type="slidenum">
              <a:rPr lang="en-US" smtClean="0"/>
              <a:pPr/>
              <a:t>‹#›</a:t>
            </a:fld>
            <a:endParaRPr lang="en-US"/>
          </a:p>
        </p:txBody>
      </p:sp>
    </p:spTree>
    <p:extLst>
      <p:ext uri="{BB962C8B-B14F-4D97-AF65-F5344CB8AC3E}">
        <p14:creationId xmlns:p14="http://schemas.microsoft.com/office/powerpoint/2010/main" val="3599067766"/>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FE4F3A-4D0E-9F76-6890-E6D8252ED9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34C6523-C644-67A7-7060-ACC0EFC6B1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36A6099-ECA2-8562-4C1C-1F6AF58442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DC05A6-F8D6-A346-9C2A-4A7D44F39E91}" type="datetimeFigureOut">
              <a:rPr lang="en-US" smtClean="0"/>
              <a:pPr/>
              <a:t>6/21/2024</a:t>
            </a:fld>
            <a:endParaRPr lang="en-US"/>
          </a:p>
        </p:txBody>
      </p:sp>
      <p:sp>
        <p:nvSpPr>
          <p:cNvPr id="5" name="Footer Placeholder 4">
            <a:extLst>
              <a:ext uri="{FF2B5EF4-FFF2-40B4-BE49-F238E27FC236}">
                <a16:creationId xmlns:a16="http://schemas.microsoft.com/office/drawing/2014/main" id="{FCEA6DAC-A6E3-FCAD-0329-AAAC477B3D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F2AA460-0BE9-F550-4AFB-A615C071D6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59A38A-0B35-3C43-B2F5-6FF920A61CCB}" type="slidenum">
              <a:rPr lang="en-US" smtClean="0"/>
              <a:pPr/>
              <a:t>‹#›</a:t>
            </a:fld>
            <a:endParaRPr lang="en-US"/>
          </a:p>
        </p:txBody>
      </p:sp>
    </p:spTree>
    <p:extLst>
      <p:ext uri="{BB962C8B-B14F-4D97-AF65-F5344CB8AC3E}">
        <p14:creationId xmlns:p14="http://schemas.microsoft.com/office/powerpoint/2010/main" val="1998110842"/>
      </p:ext>
    </p:extLst>
  </p:cSld>
  <p:clrMap bg1="lt1" tx1="dk1" bg2="lt2" tx2="dk2" accent1="accent1" accent2="accent2" accent3="accent3" accent4="accent4" accent5="accent5" accent6="accent6" hlink="hlink" folHlink="folHlink"/>
  <p:sldLayoutIdLst>
    <p:sldLayoutId id="2147483650" r:id="rId1"/>
  </p:sldLayoutIdLst>
  <p:transition spd="slow">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5" Type="http://schemas.openxmlformats.org/officeDocument/2006/relationships/image" Target="../media/image2.jpg"/><Relationship Id="rId4"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0" y="728651"/>
            <a:ext cx="12128848" cy="0"/>
          </a:xfrm>
          <a:prstGeom prst="line">
            <a:avLst/>
          </a:prstGeom>
        </p:spPr>
        <p:style>
          <a:lnRef idx="1">
            <a:schemeClr val="accent2"/>
          </a:lnRef>
          <a:fillRef idx="0">
            <a:schemeClr val="accent2"/>
          </a:fillRef>
          <a:effectRef idx="0">
            <a:schemeClr val="accent2"/>
          </a:effectRef>
          <a:fontRef idx="minor">
            <a:schemeClr val="tx1"/>
          </a:fontRef>
        </p:style>
      </p:cxnSp>
      <p:sp>
        <p:nvSpPr>
          <p:cNvPr id="4" name="AutoShape 2" descr="Jawaharlal Nehru Medical College"/>
          <p:cNvSpPr>
            <a:spLocks noChangeAspect="1" noChangeArrowheads="1"/>
          </p:cNvSpPr>
          <p:nvPr/>
        </p:nvSpPr>
        <p:spPr bwMode="auto">
          <a:xfrm>
            <a:off x="155575" y="-144462"/>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sz="1400">
              <a:latin typeface="Times New Roman" panose="02020603050405020304" pitchFamily="18" charset="0"/>
              <a:cs typeface="Times New Roman" panose="02020603050405020304" pitchFamily="18" charset="0"/>
            </a:endParaRPr>
          </a:p>
        </p:txBody>
      </p:sp>
      <p:sp>
        <p:nvSpPr>
          <p:cNvPr id="5" name="AutoShape 5" descr="JNMC BELAGAVI - 2022 Admission Process, Ranking, Reviews, Affiliations"/>
          <p:cNvSpPr>
            <a:spLocks noChangeAspect="1" noChangeArrowheads="1"/>
          </p:cNvSpPr>
          <p:nvPr/>
        </p:nvSpPr>
        <p:spPr bwMode="auto">
          <a:xfrm>
            <a:off x="307975" y="7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sz="140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94604674-74FA-6307-56E7-2B8478ADF7C8}"/>
              </a:ext>
            </a:extLst>
          </p:cNvPr>
          <p:cNvSpPr txBox="1"/>
          <p:nvPr/>
        </p:nvSpPr>
        <p:spPr>
          <a:xfrm>
            <a:off x="0" y="1696775"/>
            <a:ext cx="6196830" cy="1384995"/>
          </a:xfrm>
          <a:prstGeom prst="rect">
            <a:avLst/>
          </a:prstGeom>
          <a:noFill/>
        </p:spPr>
        <p:txBody>
          <a:bodyPr wrap="square" rtlCol="0">
            <a:spAutoFit/>
          </a:bodyPr>
          <a:lstStyle/>
          <a:p>
            <a:pPr algn="just"/>
            <a:r>
              <a:rPr lang="en-IN" sz="1400" b="1" dirty="0">
                <a:latin typeface="Times New Roman" panose="02020603050405020304" pitchFamily="18" charset="0"/>
                <a:cs typeface="Times New Roman" panose="02020603050405020304" pitchFamily="18" charset="0"/>
              </a:rPr>
              <a:t>Introduction: </a:t>
            </a:r>
            <a:r>
              <a:rPr lang="en-US" sz="1400" dirty="0">
                <a:latin typeface="Times New Roman" panose="02020603050405020304" pitchFamily="18" charset="0"/>
                <a:cs typeface="Times New Roman" panose="02020603050405020304" pitchFamily="18" charset="0"/>
              </a:rPr>
              <a:t>Developing a device driver for the UART peripheral on the LPC1768 microcontroller will enable efficient and reliable serial communication with external devices. This driver aims to support various configurations and modes of operation, enhancing the microcontroller's versatility in embedded applications.</a:t>
            </a:r>
          </a:p>
          <a:p>
            <a:pPr algn="just"/>
            <a:endParaRPr lang="en-US" sz="1400" b="1" dirty="0">
              <a:latin typeface="Times New Roman" panose="02020603050405020304" pitchFamily="18" charset="0"/>
              <a:cs typeface="Times New Roman" panose="02020603050405020304" pitchFamily="18" charset="0"/>
            </a:endParaRPr>
          </a:p>
          <a:p>
            <a:pPr algn="just"/>
            <a:endParaRPr lang="en-IN" sz="1400" b="1" dirty="0">
              <a:latin typeface="Times New Roman" panose="02020603050405020304" pitchFamily="18" charset="0"/>
              <a:cs typeface="Times New Roman" panose="02020603050405020304" pitchFamily="18" charset="0"/>
            </a:endParaRPr>
          </a:p>
        </p:txBody>
      </p:sp>
      <p:sp>
        <p:nvSpPr>
          <p:cNvPr id="39" name="TextBox 38"/>
          <p:cNvSpPr txBox="1"/>
          <p:nvPr/>
        </p:nvSpPr>
        <p:spPr>
          <a:xfrm>
            <a:off x="7446760" y="3383943"/>
            <a:ext cx="932900" cy="307777"/>
          </a:xfrm>
          <a:prstGeom prst="rect">
            <a:avLst/>
          </a:prstGeom>
          <a:noFill/>
        </p:spPr>
        <p:txBody>
          <a:bodyPr wrap="square" rtlCol="0">
            <a:spAutoFit/>
          </a:bodyPr>
          <a:lstStyle/>
          <a:p>
            <a:r>
              <a:rPr lang="en-US" sz="1400" dirty="0">
                <a:solidFill>
                  <a:schemeClr val="bg1"/>
                </a:solidFill>
                <a:latin typeface="Times New Roman" panose="02020603050405020304" pitchFamily="18" charset="0"/>
                <a:cs typeface="Times New Roman" panose="02020603050405020304" pitchFamily="18" charset="0"/>
              </a:rPr>
              <a:t>Drivable</a:t>
            </a:r>
            <a:r>
              <a:rPr lang="en-US" sz="1400" dirty="0">
                <a:latin typeface="Times New Roman" panose="02020603050405020304" pitchFamily="18" charset="0"/>
                <a:cs typeface="Times New Roman" panose="02020603050405020304" pitchFamily="18" charset="0"/>
              </a:rPr>
              <a:t> </a:t>
            </a:r>
            <a:endParaRPr lang="en-IN" sz="1400" dirty="0">
              <a:latin typeface="Times New Roman" panose="02020603050405020304" pitchFamily="18" charset="0"/>
              <a:cs typeface="Times New Roman" panose="02020603050405020304" pitchFamily="18" charset="0"/>
            </a:endParaRPr>
          </a:p>
        </p:txBody>
      </p:sp>
      <p:sp>
        <p:nvSpPr>
          <p:cNvPr id="54" name="TextBox 53"/>
          <p:cNvSpPr txBox="1"/>
          <p:nvPr/>
        </p:nvSpPr>
        <p:spPr>
          <a:xfrm>
            <a:off x="12463" y="719714"/>
            <a:ext cx="6157686" cy="954107"/>
          </a:xfrm>
          <a:prstGeom prst="rect">
            <a:avLst/>
          </a:prstGeom>
          <a:noFill/>
        </p:spPr>
        <p:txBody>
          <a:bodyPr wrap="square" rtlCol="0">
            <a:spAutoFit/>
          </a:bodyPr>
          <a:lstStyle/>
          <a:p>
            <a:pPr algn="just"/>
            <a:r>
              <a:rPr lang="en-IN" sz="1400" b="1" dirty="0">
                <a:latin typeface="Times New Roman" panose="02020603050405020304" pitchFamily="18" charset="0"/>
                <a:cs typeface="Times New Roman" panose="02020603050405020304" pitchFamily="18" charset="0"/>
              </a:rPr>
              <a:t>Problem Statement : </a:t>
            </a:r>
            <a:r>
              <a:rPr lang="en-US" sz="1400" dirty="0">
                <a:latin typeface="Times New Roman" panose="02020603050405020304" pitchFamily="18" charset="0"/>
                <a:cs typeface="Times New Roman" panose="02020603050405020304" pitchFamily="18" charset="0"/>
              </a:rPr>
              <a:t>Design and implement a robust and efficient UART device driver for the LPC1768 microcontroller. This driver must enable seamless and reliable serial communication with external devices, supporting various configurations and operational modes</a:t>
            </a:r>
            <a:r>
              <a:rPr lang="en-US" sz="1200" dirty="0">
                <a:latin typeface="Times New Roman" panose="02020603050405020304" pitchFamily="18" charset="0"/>
                <a:cs typeface="Times New Roman" panose="02020603050405020304" pitchFamily="18" charset="0"/>
              </a:rPr>
              <a:t>.</a:t>
            </a: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FDB012E6-8CB3-3105-894C-3E80D261F500}"/>
              </a:ext>
            </a:extLst>
          </p:cNvPr>
          <p:cNvSpPr txBox="1"/>
          <p:nvPr/>
        </p:nvSpPr>
        <p:spPr>
          <a:xfrm>
            <a:off x="32035" y="55165"/>
            <a:ext cx="6579817" cy="584775"/>
          </a:xfrm>
          <a:prstGeom prst="rect">
            <a:avLst/>
          </a:prstGeom>
          <a:noFill/>
        </p:spPr>
        <p:txBody>
          <a:bodyPr wrap="square" rtlCol="0">
            <a:spAutoFit/>
          </a:bodyPr>
          <a:lstStyle/>
          <a:p>
            <a:r>
              <a:rPr lang="en-US" sz="1800" b="1" dirty="0">
                <a:latin typeface="Times New Roman" panose="02020603050405020304" pitchFamily="18" charset="0"/>
                <a:cs typeface="Times New Roman" panose="02020603050405020304" pitchFamily="18" charset="0"/>
              </a:rPr>
              <a:t>To Develop a Device Driver for UART using LPC1768</a:t>
            </a:r>
          </a:p>
          <a:p>
            <a:r>
              <a:rPr lang="en-IN" sz="1400" b="1" dirty="0">
                <a:latin typeface="Times New Roman" panose="02020603050405020304" pitchFamily="18" charset="0"/>
                <a:cs typeface="Times New Roman" panose="02020603050405020304" pitchFamily="18" charset="0"/>
              </a:rPr>
              <a:t>Guide name: Prof. Ashwini Desai</a:t>
            </a:r>
          </a:p>
        </p:txBody>
      </p:sp>
      <p:sp>
        <p:nvSpPr>
          <p:cNvPr id="15" name="TextBox 14">
            <a:extLst>
              <a:ext uri="{FF2B5EF4-FFF2-40B4-BE49-F238E27FC236}">
                <a16:creationId xmlns:a16="http://schemas.microsoft.com/office/drawing/2014/main" id="{3BBB11C2-AA20-48F8-9579-D901EAFFDAA5}"/>
              </a:ext>
            </a:extLst>
          </p:cNvPr>
          <p:cNvSpPr txBox="1"/>
          <p:nvPr/>
        </p:nvSpPr>
        <p:spPr>
          <a:xfrm>
            <a:off x="6611851" y="719714"/>
            <a:ext cx="5516997" cy="307777"/>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Block Diagram:</a:t>
            </a:r>
            <a:endParaRPr lang="en-IN" sz="1400" b="1" dirty="0">
              <a:latin typeface="Times New Roman" panose="02020603050405020304" pitchFamily="18" charset="0"/>
              <a:cs typeface="Times New Roman" panose="02020603050405020304" pitchFamily="18" charset="0"/>
            </a:endParaRPr>
          </a:p>
        </p:txBody>
      </p:sp>
      <p:pic>
        <p:nvPicPr>
          <p:cNvPr id="18" name="Picture 17">
            <a:extLst>
              <a:ext uri="{FF2B5EF4-FFF2-40B4-BE49-F238E27FC236}">
                <a16:creationId xmlns:a16="http://schemas.microsoft.com/office/drawing/2014/main" id="{427537BB-6DCF-B6FD-36F2-578424AA116B}"/>
              </a:ext>
            </a:extLst>
          </p:cNvPr>
          <p:cNvPicPr>
            <a:picLocks noChangeAspect="1"/>
          </p:cNvPicPr>
          <p:nvPr/>
        </p:nvPicPr>
        <p:blipFill>
          <a:blip r:embed="rId4"/>
          <a:stretch>
            <a:fillRect/>
          </a:stretch>
        </p:blipFill>
        <p:spPr>
          <a:xfrm>
            <a:off x="7602875" y="48305"/>
            <a:ext cx="4589125" cy="605964"/>
          </a:xfrm>
          <a:prstGeom prst="rect">
            <a:avLst/>
          </a:prstGeom>
        </p:spPr>
      </p:pic>
      <p:sp>
        <p:nvSpPr>
          <p:cNvPr id="11" name="TextBox 10">
            <a:extLst>
              <a:ext uri="{FF2B5EF4-FFF2-40B4-BE49-F238E27FC236}">
                <a16:creationId xmlns:a16="http://schemas.microsoft.com/office/drawing/2014/main" id="{885FA0C1-382C-B427-C373-F506E2A498D9}"/>
              </a:ext>
            </a:extLst>
          </p:cNvPr>
          <p:cNvSpPr txBox="1"/>
          <p:nvPr/>
        </p:nvSpPr>
        <p:spPr>
          <a:xfrm>
            <a:off x="0" y="2710286"/>
            <a:ext cx="6196830" cy="307777"/>
          </a:xfrm>
          <a:prstGeom prst="rect">
            <a:avLst/>
          </a:prstGeom>
          <a:noFill/>
        </p:spPr>
        <p:txBody>
          <a:bodyPr wrap="square" rtlCol="0">
            <a:spAutoFit/>
          </a:bodyPr>
          <a:lstStyle/>
          <a:p>
            <a:pPr algn="just"/>
            <a:r>
              <a:rPr lang="en-IN" sz="1400" b="1" dirty="0">
                <a:latin typeface="Times New Roman" panose="02020603050405020304" pitchFamily="18" charset="0"/>
                <a:cs typeface="Times New Roman" panose="02020603050405020304" pitchFamily="18" charset="0"/>
              </a:rPr>
              <a:t>Specification Table: </a:t>
            </a:r>
          </a:p>
        </p:txBody>
      </p:sp>
      <p:sp>
        <p:nvSpPr>
          <p:cNvPr id="12" name="TextBox 11">
            <a:extLst>
              <a:ext uri="{FF2B5EF4-FFF2-40B4-BE49-F238E27FC236}">
                <a16:creationId xmlns:a16="http://schemas.microsoft.com/office/drawing/2014/main" id="{DC182FBF-FD92-110E-AC8A-AA9D7427ED7A}"/>
              </a:ext>
            </a:extLst>
          </p:cNvPr>
          <p:cNvSpPr txBox="1"/>
          <p:nvPr/>
        </p:nvSpPr>
        <p:spPr>
          <a:xfrm>
            <a:off x="32035" y="5887499"/>
            <a:ext cx="11634809" cy="523220"/>
          </a:xfrm>
          <a:prstGeom prst="rect">
            <a:avLst/>
          </a:prstGeom>
          <a:noFill/>
        </p:spPr>
        <p:txBody>
          <a:bodyPr wrap="square" rtlCol="0">
            <a:spAutoFit/>
          </a:bodyPr>
          <a:lstStyle/>
          <a:p>
            <a:pPr algn="just"/>
            <a:r>
              <a:rPr lang="en-IN" sz="1400" b="1" dirty="0">
                <a:latin typeface="Times New Roman" panose="02020603050405020304" pitchFamily="18" charset="0"/>
                <a:cs typeface="Times New Roman" panose="02020603050405020304" pitchFamily="18" charset="0"/>
              </a:rPr>
              <a:t>Results: </a:t>
            </a:r>
            <a:r>
              <a:rPr lang="en-US" sz="1400" dirty="0">
                <a:latin typeface="Times New Roman" panose="02020603050405020304" pitchFamily="18" charset="0"/>
                <a:cs typeface="Times New Roman" panose="02020603050405020304" pitchFamily="18" charset="0"/>
              </a:rPr>
              <a:t>Developing a UART device driver for LPC1768 involves configuring UART registers for baud rate, parity, and interrupts, and implementing functions for initializing, transmitting, and receiving data, ensuring compatibility with the LPC1768's hardware specifications and communication protocols.</a:t>
            </a:r>
            <a:endParaRPr lang="en-IN" sz="1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DC2F4A08-498F-2D4D-0E6F-9677FB5E12E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61909" y="1007168"/>
            <a:ext cx="4699635" cy="2062148"/>
          </a:xfrm>
          <a:prstGeom prst="rect">
            <a:avLst/>
          </a:prstGeom>
        </p:spPr>
      </p:pic>
      <p:graphicFrame>
        <p:nvGraphicFramePr>
          <p:cNvPr id="8" name="Table 7">
            <a:extLst>
              <a:ext uri="{FF2B5EF4-FFF2-40B4-BE49-F238E27FC236}">
                <a16:creationId xmlns:a16="http://schemas.microsoft.com/office/drawing/2014/main" id="{34BFC5B8-03BF-EBAA-5B3C-3B94555FE0BA}"/>
              </a:ext>
            </a:extLst>
          </p:cNvPr>
          <p:cNvGraphicFramePr>
            <a:graphicFrameLocks noGrp="1"/>
          </p:cNvGraphicFramePr>
          <p:nvPr>
            <p:custDataLst>
              <p:tags r:id="rId1"/>
            </p:custDataLst>
            <p:extLst>
              <p:ext uri="{D42A27DB-BD31-4B8C-83A1-F6EECF244321}">
                <p14:modId xmlns:p14="http://schemas.microsoft.com/office/powerpoint/2010/main" val="1335913236"/>
              </p:ext>
            </p:extLst>
          </p:nvPr>
        </p:nvGraphicFramePr>
        <p:xfrm>
          <a:off x="126446" y="3152845"/>
          <a:ext cx="11587163" cy="2651125"/>
        </p:xfrm>
        <a:graphic>
          <a:graphicData uri="http://schemas.openxmlformats.org/drawingml/2006/table">
            <a:tbl>
              <a:tblPr firstRow="1" bandRow="1"/>
              <a:tblGrid>
                <a:gridCol w="602298">
                  <a:extLst>
                    <a:ext uri="{9D8B030D-6E8A-4147-A177-3AD203B41FA5}">
                      <a16:colId xmlns:a16="http://schemas.microsoft.com/office/drawing/2014/main" val="20000"/>
                    </a:ext>
                  </a:extLst>
                </a:gridCol>
                <a:gridCol w="1047750">
                  <a:extLst>
                    <a:ext uri="{9D8B030D-6E8A-4147-A177-3AD203B41FA5}">
                      <a16:colId xmlns:a16="http://schemas.microsoft.com/office/drawing/2014/main" val="20001"/>
                    </a:ext>
                  </a:extLst>
                </a:gridCol>
                <a:gridCol w="3876675">
                  <a:extLst>
                    <a:ext uri="{9D8B030D-6E8A-4147-A177-3AD203B41FA5}">
                      <a16:colId xmlns:a16="http://schemas.microsoft.com/office/drawing/2014/main" val="20002"/>
                    </a:ext>
                  </a:extLst>
                </a:gridCol>
                <a:gridCol w="1024255">
                  <a:extLst>
                    <a:ext uri="{9D8B030D-6E8A-4147-A177-3AD203B41FA5}">
                      <a16:colId xmlns:a16="http://schemas.microsoft.com/office/drawing/2014/main" val="20003"/>
                    </a:ext>
                  </a:extLst>
                </a:gridCol>
                <a:gridCol w="1148715">
                  <a:extLst>
                    <a:ext uri="{9D8B030D-6E8A-4147-A177-3AD203B41FA5}">
                      <a16:colId xmlns:a16="http://schemas.microsoft.com/office/drawing/2014/main" val="20004"/>
                    </a:ext>
                  </a:extLst>
                </a:gridCol>
                <a:gridCol w="1389380">
                  <a:extLst>
                    <a:ext uri="{9D8B030D-6E8A-4147-A177-3AD203B41FA5}">
                      <a16:colId xmlns:a16="http://schemas.microsoft.com/office/drawing/2014/main" val="20005"/>
                    </a:ext>
                  </a:extLst>
                </a:gridCol>
                <a:gridCol w="1209675">
                  <a:extLst>
                    <a:ext uri="{9D8B030D-6E8A-4147-A177-3AD203B41FA5}">
                      <a16:colId xmlns:a16="http://schemas.microsoft.com/office/drawing/2014/main" val="20006"/>
                    </a:ext>
                  </a:extLst>
                </a:gridCol>
                <a:gridCol w="1288415">
                  <a:extLst>
                    <a:ext uri="{9D8B030D-6E8A-4147-A177-3AD203B41FA5}">
                      <a16:colId xmlns:a16="http://schemas.microsoft.com/office/drawing/2014/main" val="20007"/>
                    </a:ext>
                  </a:extLst>
                </a:gridCol>
              </a:tblGrid>
              <a:tr h="427355">
                <a:tc row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07000"/>
                        </a:lnSpc>
                        <a:spcAft>
                          <a:spcPts val="800"/>
                        </a:spcAft>
                      </a:pPr>
                      <a:r>
                        <a:rPr lang="en-US" sz="1200" b="1" kern="100" dirty="0">
                          <a:solidFill>
                            <a:schemeClr val="tx1"/>
                          </a:solidFill>
                          <a:effectLst/>
                          <a:latin typeface="Times New Roman" panose="02020603050405020304" pitchFamily="18" charset="0"/>
                          <a:cs typeface="Times New Roman" panose="02020603050405020304" pitchFamily="18" charset="0"/>
                        </a:rPr>
                        <a:t>Sl. No.</a:t>
                      </a:r>
                      <a:endParaRPr lang="en-IN" sz="12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row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07000"/>
                        </a:lnSpc>
                        <a:spcAft>
                          <a:spcPts val="800"/>
                        </a:spcAft>
                      </a:pPr>
                      <a:r>
                        <a:rPr lang="en-US" sz="1200" b="1" kern="100" dirty="0">
                          <a:solidFill>
                            <a:schemeClr val="tx1"/>
                          </a:solidFill>
                          <a:effectLst/>
                          <a:latin typeface="Times New Roman" panose="02020603050405020304" pitchFamily="18" charset="0"/>
                          <a:cs typeface="Times New Roman" panose="02020603050405020304" pitchFamily="18" charset="0"/>
                        </a:rPr>
                        <a:t>Requirements</a:t>
                      </a:r>
                      <a:endParaRPr lang="en-IN" sz="12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row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07000"/>
                        </a:lnSpc>
                        <a:spcAft>
                          <a:spcPts val="800"/>
                        </a:spcAft>
                      </a:pPr>
                      <a:r>
                        <a:rPr lang="en-US" sz="1200" b="1" kern="100" dirty="0">
                          <a:solidFill>
                            <a:schemeClr val="tx1"/>
                          </a:solidFill>
                          <a:effectLst/>
                          <a:latin typeface="Times New Roman" panose="02020603050405020304" pitchFamily="18" charset="0"/>
                          <a:cs typeface="Times New Roman" panose="02020603050405020304" pitchFamily="18" charset="0"/>
                        </a:rPr>
                        <a:t>Objective</a:t>
                      </a:r>
                      <a:endParaRPr lang="en-IN" sz="12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gridSpan="5">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07000"/>
                        </a:lnSpc>
                        <a:spcAft>
                          <a:spcPts val="800"/>
                        </a:spcAft>
                      </a:pPr>
                      <a:r>
                        <a:rPr lang="en-US" sz="1200" b="1" kern="100" dirty="0">
                          <a:effectLst/>
                          <a:latin typeface="Times New Roman" panose="02020603050405020304" pitchFamily="18" charset="0"/>
                          <a:cs typeface="Times New Roman" panose="02020603050405020304" pitchFamily="18" charset="0"/>
                        </a:rPr>
                        <a:t>Specification</a:t>
                      </a:r>
                      <a:endParaRPr lang="en-IN" sz="1200" b="1"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5466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07000"/>
                        </a:lnSpc>
                        <a:spcAft>
                          <a:spcPts val="800"/>
                        </a:spcAft>
                      </a:pPr>
                      <a:r>
                        <a:rPr lang="en-US" sz="1200" b="1" kern="100" dirty="0">
                          <a:solidFill>
                            <a:schemeClr val="tx1"/>
                          </a:solidFill>
                          <a:effectLst/>
                          <a:latin typeface="Times New Roman" panose="02020603050405020304" pitchFamily="18" charset="0"/>
                          <a:cs typeface="Times New Roman" panose="02020603050405020304" pitchFamily="18" charset="0"/>
                        </a:rPr>
                        <a:t>Hardware</a:t>
                      </a:r>
                      <a:endParaRPr lang="en-IN" sz="12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07000"/>
                        </a:lnSpc>
                        <a:spcAft>
                          <a:spcPts val="800"/>
                        </a:spcAft>
                      </a:pPr>
                      <a:r>
                        <a:rPr lang="en-US" sz="1200" b="1" kern="100" dirty="0">
                          <a:solidFill>
                            <a:schemeClr val="tx1"/>
                          </a:solidFill>
                          <a:effectLst/>
                          <a:latin typeface="Times New Roman" panose="02020603050405020304" pitchFamily="18" charset="0"/>
                          <a:cs typeface="Times New Roman" panose="02020603050405020304" pitchFamily="18" charset="0"/>
                        </a:rPr>
                        <a:t>Software</a:t>
                      </a:r>
                      <a:endParaRPr lang="en-IN" sz="12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07000"/>
                        </a:lnSpc>
                        <a:spcAft>
                          <a:spcPts val="800"/>
                        </a:spcAft>
                      </a:pPr>
                      <a:r>
                        <a:rPr lang="en-US" sz="1200" b="1" kern="100" dirty="0">
                          <a:solidFill>
                            <a:schemeClr val="tx1"/>
                          </a:solidFill>
                          <a:effectLst/>
                          <a:latin typeface="Times New Roman" panose="02020603050405020304" pitchFamily="18" charset="0"/>
                          <a:cs typeface="Times New Roman" panose="02020603050405020304" pitchFamily="18" charset="0"/>
                        </a:rPr>
                        <a:t>Sensors</a:t>
                      </a:r>
                      <a:endParaRPr lang="en-IN" sz="12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07000"/>
                        </a:lnSpc>
                        <a:spcAft>
                          <a:spcPts val="800"/>
                        </a:spcAft>
                      </a:pPr>
                      <a:r>
                        <a:rPr lang="en-US" sz="1200" b="1" kern="100" dirty="0">
                          <a:solidFill>
                            <a:schemeClr val="tx1"/>
                          </a:solidFill>
                          <a:effectLst/>
                          <a:latin typeface="Times New Roman" panose="02020603050405020304" pitchFamily="18" charset="0"/>
                          <a:cs typeface="Times New Roman" panose="02020603050405020304" pitchFamily="18" charset="0"/>
                        </a:rPr>
                        <a:t>Actuators</a:t>
                      </a:r>
                      <a:endParaRPr lang="en-IN" sz="12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07000"/>
                        </a:lnSpc>
                        <a:spcAft>
                          <a:spcPts val="800"/>
                        </a:spcAft>
                      </a:pPr>
                      <a:r>
                        <a:rPr lang="en-US" sz="1200" b="1" kern="100" dirty="0">
                          <a:solidFill>
                            <a:schemeClr val="tx1"/>
                          </a:solidFill>
                          <a:effectLst/>
                          <a:latin typeface="Times New Roman" panose="02020603050405020304" pitchFamily="18" charset="0"/>
                          <a:cs typeface="Times New Roman" panose="02020603050405020304" pitchFamily="18" charset="0"/>
                        </a:rPr>
                        <a:t>Communication Protocol</a:t>
                      </a:r>
                      <a:endParaRPr lang="en-IN" sz="12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850265">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lvl="0" indent="0" algn="ctr">
                        <a:lnSpc>
                          <a:spcPct val="107000"/>
                        </a:lnSpc>
                        <a:spcAft>
                          <a:spcPts val="800"/>
                        </a:spcAft>
                        <a:buFontTx/>
                        <a:buNone/>
                      </a:pPr>
                      <a:r>
                        <a:rPr lang="en-US" sz="1200" kern="100" dirty="0">
                          <a:solidFill>
                            <a:schemeClr val="tx1"/>
                          </a:solidFill>
                          <a:effectLst/>
                          <a:latin typeface="Times New Roman" panose="02020603050405020304" pitchFamily="18" charset="0"/>
                          <a:cs typeface="Times New Roman" panose="02020603050405020304" pitchFamily="18" charset="0"/>
                        </a:rPr>
                        <a:t>1.</a:t>
                      </a:r>
                      <a:endParaRPr lang="en-IN" sz="12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07000"/>
                        </a:lnSpc>
                        <a:spcAft>
                          <a:spcPts val="800"/>
                        </a:spcAft>
                      </a:pPr>
                      <a:r>
                        <a:rPr lang="en-US" sz="12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LPC1768</a:t>
                      </a:r>
                      <a:endParaRPr lang="en-IN" sz="12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just"/>
                      <a:r>
                        <a:rPr lang="en-US" sz="1200" dirty="0"/>
                        <a:t>The LPC1768 microcontroller aims to deliver a high-performance, cost-effective solution with extensive peripherals and memory for versatile embedded applications.</a:t>
                      </a:r>
                      <a:r>
                        <a:rPr lang="en-US" sz="1200" kern="100" dirty="0">
                          <a:solidFill>
                            <a:schemeClr val="tx1"/>
                          </a:solidFill>
                          <a:effectLst/>
                          <a:latin typeface="Times New Roman" panose="02020603050405020304" pitchFamily="18" charset="0"/>
                          <a:cs typeface="Times New Roman" panose="02020603050405020304" pitchFamily="18" charset="0"/>
                        </a:rPr>
                        <a:t>.</a:t>
                      </a:r>
                      <a:endParaRPr lang="en-IN" sz="1200" kern="100" dirty="0">
                        <a:solidFill>
                          <a:schemeClr val="tx1"/>
                        </a:solidFill>
                        <a:effectLst/>
                        <a:latin typeface="Times New Roman" panose="02020603050405020304" pitchFamily="18" charset="0"/>
                        <a:cs typeface="Times New Roman" panose="02020603050405020304" pitchFamily="18" charset="0"/>
                      </a:endParaRPr>
                    </a:p>
                  </a:txBody>
                  <a:tcPr marL="68580" marR="68580" marT="0" marB="0"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r>
                        <a:rPr lang="en-US" sz="1200" dirty="0"/>
                        <a:t>Baud rates, Data bits, Stop bits, and Parity, GPIO</a:t>
                      </a:r>
                      <a:endParaRPr lang="en-IN" sz="1200" kern="100" dirty="0">
                        <a:solidFill>
                          <a:schemeClr val="tx1"/>
                        </a:solidFill>
                        <a:effectLst/>
                        <a:latin typeface="Times New Roman" panose="02020603050405020304" pitchFamily="18" charset="0"/>
                        <a:cs typeface="Times New Roman" panose="02020603050405020304" pitchFamily="18" charset="0"/>
                      </a:endParaRPr>
                    </a:p>
                  </a:txBody>
                  <a:tcPr marL="68580" marR="68580" marT="0" marB="0"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07000"/>
                        </a:lnSpc>
                        <a:spcAft>
                          <a:spcPts val="800"/>
                        </a:spcAft>
                      </a:pPr>
                      <a:endParaRPr lang="en-US" sz="1200" kern="100" dirty="0">
                        <a:solidFill>
                          <a:schemeClr val="tx1"/>
                        </a:solidFill>
                        <a:effectLst/>
                        <a:latin typeface="Times New Roman" panose="02020603050405020304" pitchFamily="18" charset="0"/>
                        <a:cs typeface="Times New Roman" panose="02020603050405020304" pitchFamily="18" charset="0"/>
                      </a:endParaRPr>
                    </a:p>
                    <a:p>
                      <a:pPr algn="ctr">
                        <a:lnSpc>
                          <a:spcPct val="107000"/>
                        </a:lnSpc>
                        <a:spcAft>
                          <a:spcPts val="800"/>
                        </a:spcAft>
                      </a:pPr>
                      <a:r>
                        <a:rPr lang="en-IN" sz="1200" kern="100" dirty="0">
                          <a:solidFill>
                            <a:schemeClr val="tx1"/>
                          </a:solidFill>
                          <a:effectLst/>
                          <a:latin typeface="Times New Roman" panose="02020603050405020304" pitchFamily="18" charset="0"/>
                          <a:cs typeface="Times New Roman" panose="02020603050405020304" pitchFamily="18" charset="0"/>
                        </a:rPr>
                        <a:t>Keil uVision4</a:t>
                      </a:r>
                    </a:p>
                  </a:txBody>
                  <a:tcPr marL="68580" marR="68580" marT="0" marB="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07000"/>
                        </a:lnSpc>
                        <a:spcAft>
                          <a:spcPts val="800"/>
                        </a:spcAft>
                      </a:pPr>
                      <a:r>
                        <a:rPr lang="en-IN" sz="1200" kern="100" dirty="0">
                          <a:solidFill>
                            <a:schemeClr val="tx1"/>
                          </a:solidFill>
                          <a:effectLst/>
                          <a:latin typeface="Times New Roman" panose="02020603050405020304" pitchFamily="18" charset="0"/>
                          <a:cs typeface="Times New Roman" panose="02020603050405020304" pitchFamily="18" charset="0"/>
                        </a:rPr>
                        <a:t> </a:t>
                      </a:r>
                      <a:endParaRPr lang="en-IN" sz="12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07000"/>
                        </a:lnSpc>
                        <a:spcAft>
                          <a:spcPts val="800"/>
                        </a:spcAft>
                      </a:pPr>
                      <a:r>
                        <a:rPr lang="en-IN" sz="1200" kern="100" dirty="0">
                          <a:solidFill>
                            <a:schemeClr val="tx1"/>
                          </a:solidFill>
                          <a:effectLst/>
                          <a:latin typeface="Times New Roman" panose="02020603050405020304" pitchFamily="18" charset="0"/>
                          <a:cs typeface="Times New Roman" panose="02020603050405020304" pitchFamily="18" charset="0"/>
                        </a:rPr>
                        <a:t> </a:t>
                      </a:r>
                      <a:endParaRPr lang="en-IN" sz="12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07000"/>
                        </a:lnSpc>
                        <a:spcAft>
                          <a:spcPts val="800"/>
                        </a:spcAft>
                      </a:pPr>
                      <a:r>
                        <a:rPr lang="en-IN" sz="1200" kern="100" dirty="0">
                          <a:solidFill>
                            <a:schemeClr val="tx1"/>
                          </a:solidFill>
                          <a:effectLst/>
                          <a:latin typeface="Times New Roman" panose="02020603050405020304" pitchFamily="18" charset="0"/>
                          <a:cs typeface="Times New Roman" panose="02020603050405020304" pitchFamily="18" charset="0"/>
                        </a:rPr>
                        <a:t> </a:t>
                      </a:r>
                      <a:endParaRPr lang="en-IN" sz="12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918845">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lvl="0" indent="0" algn="ctr">
                        <a:lnSpc>
                          <a:spcPct val="107000"/>
                        </a:lnSpc>
                        <a:spcAft>
                          <a:spcPts val="800"/>
                        </a:spcAft>
                        <a:buFontTx/>
                        <a:buNone/>
                      </a:pPr>
                      <a:r>
                        <a:rPr lang="en-US" sz="1200" kern="100" dirty="0">
                          <a:solidFill>
                            <a:schemeClr val="tx1"/>
                          </a:solidFill>
                          <a:effectLst/>
                          <a:latin typeface="Times New Roman" panose="02020603050405020304" pitchFamily="18" charset="0"/>
                          <a:cs typeface="Times New Roman" panose="02020603050405020304" pitchFamily="18" charset="0"/>
                        </a:rPr>
                        <a:t>2.</a:t>
                      </a:r>
                      <a:endParaRPr lang="en-IN" sz="12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07000"/>
                        </a:lnSpc>
                        <a:spcAft>
                          <a:spcPts val="800"/>
                        </a:spcAft>
                      </a:pPr>
                      <a:r>
                        <a:rPr lang="en-US" sz="12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UART</a:t>
                      </a:r>
                      <a:endParaRPr lang="en-IN" sz="12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just"/>
                      <a:r>
                        <a:rPr lang="en-US" sz="1200" dirty="0"/>
                        <a:t>UART enables simple, asynchronous serial communication with configurable parameters for data integrity and low hardware requirements, making it cost-effective and versatile for various devices.</a:t>
                      </a:r>
                      <a:endParaRPr lang="en-IN" sz="1200" kern="100" dirty="0">
                        <a:solidFill>
                          <a:schemeClr val="tx1"/>
                        </a:solidFill>
                        <a:effectLst/>
                        <a:latin typeface="Times New Roman" panose="02020603050405020304" pitchFamily="18" charset="0"/>
                        <a:cs typeface="Times New Roman" panose="02020603050405020304" pitchFamily="18" charset="0"/>
                      </a:endParaRPr>
                    </a:p>
                  </a:txBody>
                  <a:tcPr marL="68580" marR="68580" marT="0" marB="0"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endParaRPr lang="en-IN" sz="1200" kern="100" dirty="0">
                        <a:solidFill>
                          <a:schemeClr val="tx1"/>
                        </a:solidFill>
                        <a:effectLst/>
                        <a:latin typeface="Times New Roman" panose="02020603050405020304" pitchFamily="18" charset="0"/>
                        <a:cs typeface="Times New Roman" panose="02020603050405020304" pitchFamily="18" charset="0"/>
                      </a:endParaRPr>
                    </a:p>
                  </a:txBody>
                  <a:tcPr marL="68580" marR="68580" marT="0" marB="0"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07000"/>
                        </a:lnSpc>
                        <a:spcAft>
                          <a:spcPts val="800"/>
                        </a:spcAft>
                      </a:pPr>
                      <a:endParaRPr lang="en-IN" sz="1200" kern="100" dirty="0">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7000"/>
                        </a:lnSpc>
                        <a:spcBef>
                          <a:spcPts val="0"/>
                        </a:spcBef>
                        <a:spcAft>
                          <a:spcPts val="800"/>
                        </a:spcAft>
                        <a:buClrTx/>
                        <a:buSzTx/>
                        <a:buFontTx/>
                        <a:buNone/>
                        <a:defRPr/>
                      </a:pPr>
                      <a:r>
                        <a:rPr lang="en-IN" sz="1200" kern="100" dirty="0">
                          <a:solidFill>
                            <a:schemeClr val="tx1"/>
                          </a:solidFill>
                          <a:effectLst/>
                          <a:latin typeface="Times New Roman" panose="02020603050405020304" pitchFamily="18" charset="0"/>
                          <a:cs typeface="Times New Roman" panose="02020603050405020304" pitchFamily="18" charset="0"/>
                        </a:rPr>
                        <a:t> Keil uVision4</a:t>
                      </a:r>
                    </a:p>
                    <a:p>
                      <a:pPr algn="ctr">
                        <a:lnSpc>
                          <a:spcPct val="107000"/>
                        </a:lnSpc>
                        <a:spcAft>
                          <a:spcPts val="800"/>
                        </a:spcAft>
                      </a:pPr>
                      <a:endParaRPr lang="en-IN" sz="12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07000"/>
                        </a:lnSpc>
                        <a:spcAft>
                          <a:spcPts val="800"/>
                        </a:spcAft>
                      </a:pPr>
                      <a:endParaRPr lang="en-IN" sz="12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07000"/>
                        </a:lnSpc>
                        <a:spcAft>
                          <a:spcPts val="800"/>
                        </a:spcAft>
                      </a:pPr>
                      <a:r>
                        <a:rPr lang="en-IN" sz="1200" kern="100">
                          <a:solidFill>
                            <a:schemeClr val="tx1"/>
                          </a:solidFill>
                          <a:effectLst/>
                          <a:latin typeface="Times New Roman" panose="02020603050405020304" pitchFamily="18" charset="0"/>
                          <a:cs typeface="Times New Roman" panose="02020603050405020304" pitchFamily="18" charset="0"/>
                        </a:rPr>
                        <a:t> </a:t>
                      </a:r>
                      <a:endParaRPr lang="en-IN" sz="1200" kern="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07000"/>
                        </a:lnSpc>
                        <a:spcAft>
                          <a:spcPts val="800"/>
                        </a:spcAft>
                      </a:pPr>
                      <a:endParaRPr lang="en-IN" sz="1200" kern="100" dirty="0">
                        <a:solidFill>
                          <a:schemeClr val="tx1"/>
                        </a:solidFill>
                        <a:effectLst/>
                        <a:latin typeface="Times New Roman" panose="02020603050405020304" pitchFamily="18" charset="0"/>
                        <a:cs typeface="Times New Roman" panose="02020603050405020304" pitchFamily="18" charset="0"/>
                      </a:endParaRPr>
                    </a:p>
                    <a:p>
                      <a:pPr algn="ctr">
                        <a:lnSpc>
                          <a:spcPct val="107000"/>
                        </a:lnSpc>
                        <a:spcAft>
                          <a:spcPts val="800"/>
                        </a:spcAft>
                      </a:pPr>
                      <a:endParaRPr lang="en-IN" sz="1200" kern="100" dirty="0">
                        <a:solidFill>
                          <a:schemeClr val="tx1"/>
                        </a:solidFill>
                        <a:effectLst/>
                        <a:latin typeface="Times New Roman" panose="02020603050405020304" pitchFamily="18" charset="0"/>
                        <a:cs typeface="Times New Roman" panose="02020603050405020304" pitchFamily="18" charset="0"/>
                      </a:endParaRPr>
                    </a:p>
                    <a:p>
                      <a:pPr algn="ctr">
                        <a:lnSpc>
                          <a:spcPct val="107000"/>
                        </a:lnSpc>
                        <a:spcAft>
                          <a:spcPts val="800"/>
                        </a:spcAft>
                      </a:pPr>
                      <a:r>
                        <a:rPr lang="en-IN" sz="1200" kern="100" dirty="0">
                          <a:solidFill>
                            <a:schemeClr val="tx1"/>
                          </a:solidFill>
                          <a:effectLst/>
                          <a:latin typeface="Times New Roman" panose="02020603050405020304" pitchFamily="18" charset="0"/>
                          <a:cs typeface="Times New Roman" panose="02020603050405020304" pitchFamily="18" charset="0"/>
                        </a:rPr>
                        <a:t> </a:t>
                      </a:r>
                      <a:endParaRPr lang="en-IN" sz="12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289930294"/>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TABLE_ENDDRAG_ORIGIN_RECT" val="912*258"/>
  <p:tag name="TABLE_ENDDRAG_RECT" val="6*220*912*25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11454</TotalTime>
  <Words>242</Words>
  <Application>Microsoft Office PowerPoint</Application>
  <PresentationFormat>Widescreen</PresentationFormat>
  <Paragraphs>36</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pratik patil</cp:lastModifiedBy>
  <cp:revision>265</cp:revision>
  <dcterms:created xsi:type="dcterms:W3CDTF">2022-08-30T05:01:25Z</dcterms:created>
  <dcterms:modified xsi:type="dcterms:W3CDTF">2024-06-21T12:16:00Z</dcterms:modified>
</cp:coreProperties>
</file>