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9" r:id="rId4"/>
    <p:sldId id="274" r:id="rId5"/>
    <p:sldId id="275" r:id="rId6"/>
    <p:sldId id="273" r:id="rId7"/>
    <p:sldId id="272" r:id="rId8"/>
    <p:sldId id="276" r:id="rId9"/>
    <p:sldId id="26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0">
          <p15:clr>
            <a:srgbClr val="747775"/>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hinav Pawa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CC4FDA-99A3-4AC5-A752-D08F07CE1F69}">
  <a:tblStyle styleId="{CDCC4FDA-99A3-4AC5-A752-D08F07CE1F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4660"/>
  </p:normalViewPr>
  <p:slideViewPr>
    <p:cSldViewPr snapToGrid="0">
      <p:cViewPr varScale="1">
        <p:scale>
          <a:sx n="113" d="100"/>
          <a:sy n="113" d="100"/>
        </p:scale>
        <p:origin x="821" y="67"/>
      </p:cViewPr>
      <p:guideLst>
        <p:guide orient="horz" pos="7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83968eda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83968eda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841251eb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841251eb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841251eb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841251eb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1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841251eb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841251eb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567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983968eda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983968eda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 name="Google Shape;15;p2"/>
          <p:cNvSpPr txBox="1"/>
          <p:nvPr/>
        </p:nvSpPr>
        <p:spPr>
          <a:xfrm>
            <a:off x="2668875" y="4789500"/>
            <a:ext cx="36462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dk2"/>
                </a:solidFill>
              </a:rPr>
              <a:t>Title: Bandgap Reference Voltage (BGR) Current</a:t>
            </a:r>
            <a:endParaRPr sz="1100">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8600" y="11322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4" name="Google Shape;24;p4"/>
          <p:cNvSpPr txBox="1"/>
          <p:nvPr/>
        </p:nvSpPr>
        <p:spPr>
          <a:xfrm>
            <a:off x="2668875" y="4789500"/>
            <a:ext cx="36462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dk2"/>
                </a:solidFill>
              </a:rPr>
              <a:t>Title: Bandgap Reference Voltage (BGR) Current</a:t>
            </a:r>
            <a:endParaRPr sz="1100">
              <a:solidFill>
                <a:schemeClr val="dk2"/>
              </a:solidFill>
            </a:endParaRPr>
          </a:p>
        </p:txBody>
      </p:sp>
      <p:pic>
        <p:nvPicPr>
          <p:cNvPr id="25" name="Google Shape;25;p4"/>
          <p:cNvPicPr preferRelativeResize="0"/>
          <p:nvPr/>
        </p:nvPicPr>
        <p:blipFill>
          <a:blip r:embed="rId2">
            <a:alphaModFix/>
          </a:blip>
          <a:stretch>
            <a:fillRect/>
          </a:stretch>
        </p:blipFill>
        <p:spPr>
          <a:xfrm>
            <a:off x="311700" y="0"/>
            <a:ext cx="8839200" cy="6015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6" name="Google Shape;46;p9"/>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0"/>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3" name="Google Shape;53;p11"/>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8600" y="11322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595308" y="4775242"/>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r>
              <a:rPr lang="en"/>
              <a:t>1</a:t>
            </a:r>
            <a:endParaRPr sz="1100"/>
          </a:p>
        </p:txBody>
      </p:sp>
      <p:sp>
        <p:nvSpPr>
          <p:cNvPr id="9" name="Google Shape;9;p1"/>
          <p:cNvSpPr txBox="1"/>
          <p:nvPr/>
        </p:nvSpPr>
        <p:spPr>
          <a:xfrm>
            <a:off x="197500" y="4800600"/>
            <a:ext cx="10287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rPr>
              <a:t>08-11-2023</a:t>
            </a:r>
            <a:endParaRPr sz="1100">
              <a:solidFill>
                <a:schemeClr val="dk2"/>
              </a:solidFill>
            </a:endParaRPr>
          </a:p>
        </p:txBody>
      </p:sp>
      <p:pic>
        <p:nvPicPr>
          <p:cNvPr id="10" name="Google Shape;10;p1"/>
          <p:cNvPicPr preferRelativeResize="0"/>
          <p:nvPr/>
        </p:nvPicPr>
        <p:blipFill>
          <a:blip r:embed="rId12">
            <a:alphaModFix/>
          </a:blip>
          <a:stretch>
            <a:fillRect/>
          </a:stretch>
        </p:blipFill>
        <p:spPr>
          <a:xfrm>
            <a:off x="6900" y="0"/>
            <a:ext cx="9144002" cy="6015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subTitle" idx="1"/>
          </p:nvPr>
        </p:nvSpPr>
        <p:spPr>
          <a:xfrm>
            <a:off x="252226" y="607307"/>
            <a:ext cx="8639546" cy="968074"/>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b="1" dirty="0">
                <a:solidFill>
                  <a:schemeClr val="dk1"/>
                </a:solidFill>
              </a:rPr>
              <a:t>SRAM using 45nm Technology</a:t>
            </a:r>
          </a:p>
          <a:p>
            <a:pPr marL="0" lvl="0" indent="0" algn="ctr" rtl="0">
              <a:spcBef>
                <a:spcPts val="0"/>
              </a:spcBef>
              <a:spcAft>
                <a:spcPts val="0"/>
              </a:spcAft>
              <a:buNone/>
            </a:pPr>
            <a:endParaRPr b="1" dirty="0">
              <a:solidFill>
                <a:schemeClr val="dk1"/>
              </a:solidFill>
            </a:endParaRPr>
          </a:p>
        </p:txBody>
      </p:sp>
      <p:pic>
        <p:nvPicPr>
          <p:cNvPr id="61" name="Google Shape;61;p13"/>
          <p:cNvPicPr preferRelativeResize="0"/>
          <p:nvPr/>
        </p:nvPicPr>
        <p:blipFill>
          <a:blip r:embed="rId3">
            <a:alphaModFix/>
          </a:blip>
          <a:stretch>
            <a:fillRect/>
          </a:stretch>
        </p:blipFill>
        <p:spPr>
          <a:xfrm>
            <a:off x="6900" y="0"/>
            <a:ext cx="9144002" cy="601550"/>
          </a:xfrm>
          <a:prstGeom prst="rect">
            <a:avLst/>
          </a:prstGeom>
          <a:noFill/>
          <a:ln>
            <a:noFill/>
          </a:ln>
        </p:spPr>
      </p:pic>
      <p:sp>
        <p:nvSpPr>
          <p:cNvPr id="62" name="Google Shape;6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sz="1100"/>
              <a:pPr marL="0" lvl="0" indent="0" algn="r" rtl="0">
                <a:spcBef>
                  <a:spcPts val="0"/>
                </a:spcBef>
                <a:spcAft>
                  <a:spcPts val="0"/>
                </a:spcAft>
                <a:buNone/>
              </a:pPr>
              <a:t>1</a:t>
            </a:fld>
            <a:endParaRPr sz="1100"/>
          </a:p>
        </p:txBody>
      </p:sp>
      <p:graphicFrame>
        <p:nvGraphicFramePr>
          <p:cNvPr id="63" name="Google Shape;63;p13"/>
          <p:cNvGraphicFramePr/>
          <p:nvPr>
            <p:extLst>
              <p:ext uri="{D42A27DB-BD31-4B8C-83A1-F6EECF244321}">
                <p14:modId xmlns:p14="http://schemas.microsoft.com/office/powerpoint/2010/main" val="4034840677"/>
              </p:ext>
            </p:extLst>
          </p:nvPr>
        </p:nvGraphicFramePr>
        <p:xfrm>
          <a:off x="952500" y="1661150"/>
          <a:ext cx="7239000" cy="396210"/>
        </p:xfrm>
        <a:graphic>
          <a:graphicData uri="http://schemas.openxmlformats.org/drawingml/2006/table">
            <a:tbl>
              <a:tblPr>
                <a:noFill/>
                <a:tableStyleId>{CDCC4FDA-99A3-4AC5-A752-D08F07CE1F69}</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b="1" dirty="0">
                          <a:solidFill>
                            <a:schemeClr val="dk1"/>
                          </a:solidFill>
                        </a:rPr>
                        <a:t>GUIDE </a:t>
                      </a:r>
                      <a:r>
                        <a:rPr lang="en" dirty="0">
                          <a:solidFill>
                            <a:schemeClr val="dk1"/>
                          </a:solidFill>
                        </a:rPr>
                        <a:t>: Prof. Ashwini Desai</a:t>
                      </a:r>
                      <a:endParaRPr dirty="0">
                        <a:solidFill>
                          <a:schemeClr val="dk1"/>
                        </a:solidFill>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64" name="Google Shape;64;p13"/>
          <p:cNvGraphicFramePr/>
          <p:nvPr>
            <p:extLst>
              <p:ext uri="{D42A27DB-BD31-4B8C-83A1-F6EECF244321}">
                <p14:modId xmlns:p14="http://schemas.microsoft.com/office/powerpoint/2010/main" val="2754556537"/>
              </p:ext>
            </p:extLst>
          </p:nvPr>
        </p:nvGraphicFramePr>
        <p:xfrm>
          <a:off x="963186" y="2329783"/>
          <a:ext cx="7217627" cy="2316558"/>
        </p:xfrm>
        <a:graphic>
          <a:graphicData uri="http://schemas.openxmlformats.org/drawingml/2006/table">
            <a:tbl>
              <a:tblPr>
                <a:noFill/>
                <a:tableStyleId>{CDCC4FDA-99A3-4AC5-A752-D08F07CE1F69}</a:tableStyleId>
              </a:tblPr>
              <a:tblGrid>
                <a:gridCol w="2972729">
                  <a:extLst>
                    <a:ext uri="{9D8B030D-6E8A-4147-A177-3AD203B41FA5}">
                      <a16:colId xmlns:a16="http://schemas.microsoft.com/office/drawing/2014/main" val="20000"/>
                    </a:ext>
                  </a:extLst>
                </a:gridCol>
                <a:gridCol w="2215376">
                  <a:extLst>
                    <a:ext uri="{9D8B030D-6E8A-4147-A177-3AD203B41FA5}">
                      <a16:colId xmlns:a16="http://schemas.microsoft.com/office/drawing/2014/main" val="20001"/>
                    </a:ext>
                  </a:extLst>
                </a:gridCol>
                <a:gridCol w="2029522">
                  <a:extLst>
                    <a:ext uri="{9D8B030D-6E8A-4147-A177-3AD203B41FA5}">
                      <a16:colId xmlns:a16="http://schemas.microsoft.com/office/drawing/2014/main" val="20002"/>
                    </a:ext>
                  </a:extLst>
                </a:gridCol>
              </a:tblGrid>
              <a:tr h="425087">
                <a:tc>
                  <a:txBody>
                    <a:bodyPr/>
                    <a:lstStyle/>
                    <a:p>
                      <a:pPr marL="0" lvl="0" indent="0" algn="ctr" rtl="0">
                        <a:spcBef>
                          <a:spcPts val="0"/>
                        </a:spcBef>
                        <a:spcAft>
                          <a:spcPts val="0"/>
                        </a:spcAft>
                        <a:buNone/>
                      </a:pPr>
                      <a:r>
                        <a:rPr lang="en" b="1" dirty="0">
                          <a:solidFill>
                            <a:schemeClr val="dk1"/>
                          </a:solidFill>
                        </a:rPr>
                        <a:t>NAME</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 b="1">
                          <a:solidFill>
                            <a:schemeClr val="dk1"/>
                          </a:solidFill>
                        </a:rPr>
                        <a:t>USN</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 b="1" dirty="0">
                          <a:solidFill>
                            <a:schemeClr val="dk1"/>
                          </a:solidFill>
                        </a:rPr>
                        <a:t>ROLL NO</a:t>
                      </a:r>
                      <a:endParaRPr b="1" dirty="0">
                        <a:solidFill>
                          <a:schemeClr val="dk1"/>
                        </a:solidFill>
                      </a:endParaRPr>
                    </a:p>
                  </a:txBody>
                  <a:tcPr marL="91425" marR="91425" marT="91425" marB="91425"/>
                </a:tc>
                <a:extLst>
                  <a:ext uri="{0D108BD9-81ED-4DB2-BD59-A6C34878D82A}">
                    <a16:rowId xmlns:a16="http://schemas.microsoft.com/office/drawing/2014/main" val="10000"/>
                  </a:ext>
                </a:extLst>
              </a:tr>
              <a:tr h="507309">
                <a:tc>
                  <a:txBody>
                    <a:bodyPr/>
                    <a:lstStyle/>
                    <a:p>
                      <a:pPr marL="0" lvl="0" indent="0" algn="ctr" rtl="0">
                        <a:spcBef>
                          <a:spcPts val="0"/>
                        </a:spcBef>
                        <a:spcAft>
                          <a:spcPts val="0"/>
                        </a:spcAft>
                        <a:buNone/>
                      </a:pPr>
                      <a:r>
                        <a:rPr lang="en-IN" dirty="0">
                          <a:solidFill>
                            <a:schemeClr val="dk1"/>
                          </a:solidFill>
                        </a:rPr>
                        <a:t>ALLENA MULA</a:t>
                      </a: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dk1"/>
                          </a:solidFill>
                        </a:rPr>
                        <a:t>02FE21BEC006</a:t>
                      </a:r>
                    </a:p>
                  </a:txBody>
                  <a:tcPr marL="91425" marR="91425" marT="91425" marB="91425"/>
                </a:tc>
                <a:tc>
                  <a:txBody>
                    <a:bodyPr/>
                    <a:lstStyle/>
                    <a:p>
                      <a:pPr marL="0" lvl="0" indent="0" algn="ctr" rtl="0">
                        <a:spcBef>
                          <a:spcPts val="0"/>
                        </a:spcBef>
                        <a:spcAft>
                          <a:spcPts val="0"/>
                        </a:spcAft>
                        <a:buNone/>
                      </a:pPr>
                      <a:r>
                        <a:rPr lang="en-US" dirty="0">
                          <a:solidFill>
                            <a:schemeClr val="dk1"/>
                          </a:solidFill>
                        </a:rPr>
                        <a:t>05</a:t>
                      </a:r>
                    </a:p>
                  </a:txBody>
                  <a:tcPr marL="91425" marR="91425" marT="91425" marB="91425"/>
                </a:tc>
                <a:extLst>
                  <a:ext uri="{0D108BD9-81ED-4DB2-BD59-A6C34878D82A}">
                    <a16:rowId xmlns:a16="http://schemas.microsoft.com/office/drawing/2014/main" val="10001"/>
                  </a:ext>
                </a:extLst>
              </a:tr>
              <a:tr h="518317">
                <a:tc>
                  <a:txBody>
                    <a:bodyPr/>
                    <a:lstStyle/>
                    <a:p>
                      <a:pPr marL="0" lvl="0" indent="0" algn="ctr" rtl="0">
                        <a:spcBef>
                          <a:spcPts val="0"/>
                        </a:spcBef>
                        <a:spcAft>
                          <a:spcPts val="0"/>
                        </a:spcAft>
                        <a:buNone/>
                      </a:pPr>
                      <a:r>
                        <a:rPr lang="en" dirty="0">
                          <a:solidFill>
                            <a:schemeClr val="dk1"/>
                          </a:solidFill>
                        </a:rPr>
                        <a:t>BASAVESH PATIL</a:t>
                      </a:r>
                    </a:p>
                  </a:txBody>
                  <a:tcPr marL="91425" marR="91425" marT="91425" marB="91425"/>
                </a:tc>
                <a:tc>
                  <a:txBody>
                    <a:bodyPr/>
                    <a:lstStyle/>
                    <a:p>
                      <a:pPr marL="0" lvl="0" indent="0" algn="ctr" rtl="0">
                        <a:spcBef>
                          <a:spcPts val="0"/>
                        </a:spcBef>
                        <a:spcAft>
                          <a:spcPts val="0"/>
                        </a:spcAft>
                        <a:buNone/>
                      </a:pPr>
                      <a:r>
                        <a:rPr lang="en" dirty="0">
                          <a:solidFill>
                            <a:schemeClr val="dk1"/>
                          </a:solidFill>
                        </a:rPr>
                        <a:t>02FE21BEC018</a:t>
                      </a:r>
                      <a:endParaRPr dirty="0">
                        <a:solidFill>
                          <a:schemeClr val="dk1"/>
                        </a:solidFill>
                      </a:endParaRPr>
                    </a:p>
                  </a:txBody>
                  <a:tcPr marL="91425" marR="91425" marT="91425" marB="91425"/>
                </a:tc>
                <a:tc>
                  <a:txBody>
                    <a:bodyPr/>
                    <a:lstStyle/>
                    <a:p>
                      <a:pPr marL="0" lvl="0" indent="0" algn="ctr" rtl="0">
                        <a:spcBef>
                          <a:spcPts val="0"/>
                        </a:spcBef>
                        <a:spcAft>
                          <a:spcPts val="0"/>
                        </a:spcAft>
                        <a:buNone/>
                      </a:pPr>
                      <a:r>
                        <a:rPr lang="en" dirty="0">
                          <a:solidFill>
                            <a:schemeClr val="dk1"/>
                          </a:solidFill>
                        </a:rPr>
                        <a:t>15</a:t>
                      </a:r>
                      <a:endParaRPr dirty="0">
                        <a:solidFill>
                          <a:schemeClr val="dk1"/>
                        </a:solidFill>
                      </a:endParaRPr>
                    </a:p>
                  </a:txBody>
                  <a:tcPr marL="91425" marR="91425" marT="91425" marB="91425"/>
                </a:tc>
                <a:extLst>
                  <a:ext uri="{0D108BD9-81ED-4DB2-BD59-A6C34878D82A}">
                    <a16:rowId xmlns:a16="http://schemas.microsoft.com/office/drawing/2014/main" val="10002"/>
                  </a:ext>
                </a:extLst>
              </a:tr>
              <a:tr h="440758">
                <a:tc>
                  <a:txBody>
                    <a:bodyPr/>
                    <a:lstStyle/>
                    <a:p>
                      <a:pPr marL="0" lvl="0" indent="0" algn="ctr" rtl="0">
                        <a:spcBef>
                          <a:spcPts val="0"/>
                        </a:spcBef>
                        <a:spcAft>
                          <a:spcPts val="0"/>
                        </a:spcAft>
                        <a:buNone/>
                      </a:pPr>
                      <a:r>
                        <a:rPr lang="en-IN" dirty="0">
                          <a:solidFill>
                            <a:schemeClr val="dk1"/>
                          </a:solidFill>
                        </a:rPr>
                        <a:t>HARSH A PATIL</a:t>
                      </a:r>
                      <a:endParaRPr dirty="0">
                        <a:solidFill>
                          <a:schemeClr val="dk1"/>
                        </a:solidFill>
                      </a:endParaRPr>
                    </a:p>
                  </a:txBody>
                  <a:tcPr marL="91425" marR="91425" marT="91425" marB="91425"/>
                </a:tc>
                <a:tc>
                  <a:txBody>
                    <a:bodyPr/>
                    <a:lstStyle/>
                    <a:p>
                      <a:pPr marL="0" lvl="0" indent="0" algn="ctr" rtl="0">
                        <a:spcBef>
                          <a:spcPts val="0"/>
                        </a:spcBef>
                        <a:spcAft>
                          <a:spcPts val="0"/>
                        </a:spcAft>
                        <a:buNone/>
                      </a:pPr>
                      <a:r>
                        <a:rPr lang="en-IN" dirty="0">
                          <a:solidFill>
                            <a:schemeClr val="dk1"/>
                          </a:solidFill>
                        </a:rPr>
                        <a:t>02FE21BEC035</a:t>
                      </a:r>
                      <a:endParaRPr dirty="0">
                        <a:solidFill>
                          <a:schemeClr val="dk1"/>
                        </a:solidFill>
                      </a:endParaRPr>
                    </a:p>
                  </a:txBody>
                  <a:tcPr marL="91425" marR="91425" marT="91425" marB="91425"/>
                </a:tc>
                <a:tc>
                  <a:txBody>
                    <a:bodyPr/>
                    <a:lstStyle/>
                    <a:p>
                      <a:pPr marL="0" lvl="0" indent="0" algn="ctr" rtl="0">
                        <a:spcBef>
                          <a:spcPts val="0"/>
                        </a:spcBef>
                        <a:spcAft>
                          <a:spcPts val="0"/>
                        </a:spcAft>
                        <a:buNone/>
                      </a:pPr>
                      <a:r>
                        <a:rPr lang="en-IN" dirty="0">
                          <a:solidFill>
                            <a:schemeClr val="dk1"/>
                          </a:solidFill>
                        </a:rPr>
                        <a:t>32</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42508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dk1"/>
                          </a:solidFill>
                        </a:rPr>
                        <a:t>PRATIK PATIL</a:t>
                      </a: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solidFill>
                            <a:schemeClr val="dk1"/>
                          </a:solidFill>
                        </a:rPr>
                        <a:t>02FE21BEC063</a:t>
                      </a: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dk1"/>
                          </a:solidFill>
                        </a:rPr>
                        <a:t>58</a:t>
                      </a:r>
                    </a:p>
                  </a:txBody>
                  <a:tcPr marL="91425" marR="91425" marT="91425" marB="91425"/>
                </a:tc>
                <a:extLst>
                  <a:ext uri="{0D108BD9-81ED-4DB2-BD59-A6C34878D82A}">
                    <a16:rowId xmlns:a16="http://schemas.microsoft.com/office/drawing/2014/main" val="1132369914"/>
                  </a:ext>
                </a:extLst>
              </a:tr>
            </a:tbl>
          </a:graphicData>
        </a:graphic>
      </p:graphicFrame>
      <p:sp>
        <p:nvSpPr>
          <p:cNvPr id="2" name="Rectangle 1">
            <a:extLst>
              <a:ext uri="{FF2B5EF4-FFF2-40B4-BE49-F238E27FC236}">
                <a16:creationId xmlns:a16="http://schemas.microsoft.com/office/drawing/2014/main" id="{4A16BC1B-A8CE-1D7A-7EC8-62E6845F9D38}"/>
              </a:ext>
            </a:extLst>
          </p:cNvPr>
          <p:cNvSpPr/>
          <p:nvPr/>
        </p:nvSpPr>
        <p:spPr>
          <a:xfrm>
            <a:off x="126380" y="4749851"/>
            <a:ext cx="7129347" cy="327671"/>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2"/>
                </a:solidFill>
              </a:ln>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sz="1100"/>
              <a:pPr marL="0" lvl="0" indent="0" algn="r" rtl="0">
                <a:spcBef>
                  <a:spcPts val="0"/>
                </a:spcBef>
                <a:spcAft>
                  <a:spcPts val="0"/>
                </a:spcAft>
                <a:buNone/>
              </a:pPr>
              <a:t>2</a:t>
            </a:fld>
            <a:endParaRPr sz="1100"/>
          </a:p>
        </p:txBody>
      </p:sp>
      <p:sp>
        <p:nvSpPr>
          <p:cNvPr id="73" name="Google Shape;73;p14"/>
          <p:cNvSpPr txBox="1">
            <a:spLocks noGrp="1"/>
          </p:cNvSpPr>
          <p:nvPr>
            <p:ph type="title" idx="4294967295"/>
          </p:nvPr>
        </p:nvSpPr>
        <p:spPr>
          <a:xfrm>
            <a:off x="232576" y="552734"/>
            <a:ext cx="56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b="1" dirty="0"/>
              <a:t>CONTENT :</a:t>
            </a:r>
            <a:endParaRPr sz="2200" b="1"/>
          </a:p>
        </p:txBody>
      </p:sp>
      <p:sp>
        <p:nvSpPr>
          <p:cNvPr id="74" name="Google Shape;74;p14"/>
          <p:cNvSpPr txBox="1">
            <a:spLocks noGrp="1"/>
          </p:cNvSpPr>
          <p:nvPr>
            <p:ph type="body" idx="4294967295"/>
          </p:nvPr>
        </p:nvSpPr>
        <p:spPr>
          <a:xfrm>
            <a:off x="127784" y="1113107"/>
            <a:ext cx="8820194" cy="4030393"/>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chemeClr val="dk1"/>
              </a:buClr>
              <a:buSzPts val="1700"/>
              <a:buAutoNum type="arabicPeriod"/>
            </a:pPr>
            <a:r>
              <a:rPr lang="en-US" sz="2000" dirty="0">
                <a:solidFill>
                  <a:schemeClr val="dk1"/>
                </a:solidFill>
              </a:rPr>
              <a:t>Need statement </a:t>
            </a:r>
          </a:p>
          <a:p>
            <a:pPr marL="457200" lvl="0" indent="-336550" algn="just" rtl="0">
              <a:lnSpc>
                <a:spcPct val="150000"/>
              </a:lnSpc>
              <a:spcBef>
                <a:spcPts val="0"/>
              </a:spcBef>
              <a:spcAft>
                <a:spcPts val="0"/>
              </a:spcAft>
              <a:buClr>
                <a:schemeClr val="dk1"/>
              </a:buClr>
              <a:buSzPts val="1700"/>
              <a:buAutoNum type="arabicPeriod"/>
            </a:pPr>
            <a:r>
              <a:rPr lang="en-US" sz="2000" dirty="0">
                <a:solidFill>
                  <a:schemeClr val="dk1"/>
                </a:solidFill>
              </a:rPr>
              <a:t>Problem Statement</a:t>
            </a:r>
          </a:p>
          <a:p>
            <a:pPr marL="457200" lvl="0" indent="-336550" algn="just" rtl="0">
              <a:lnSpc>
                <a:spcPct val="150000"/>
              </a:lnSpc>
              <a:spcBef>
                <a:spcPts val="0"/>
              </a:spcBef>
              <a:spcAft>
                <a:spcPts val="0"/>
              </a:spcAft>
              <a:buClr>
                <a:schemeClr val="dk1"/>
              </a:buClr>
              <a:buSzPts val="1700"/>
              <a:buAutoNum type="arabicPeriod"/>
            </a:pPr>
            <a:r>
              <a:rPr lang="en-US" sz="2000" dirty="0">
                <a:solidFill>
                  <a:schemeClr val="dk1"/>
                </a:solidFill>
              </a:rPr>
              <a:t>Goals </a:t>
            </a:r>
          </a:p>
          <a:p>
            <a:pPr marL="457200" lvl="0" indent="-336550" algn="just" rtl="0">
              <a:lnSpc>
                <a:spcPct val="150000"/>
              </a:lnSpc>
              <a:spcBef>
                <a:spcPts val="0"/>
              </a:spcBef>
              <a:spcAft>
                <a:spcPts val="0"/>
              </a:spcAft>
              <a:buClr>
                <a:schemeClr val="dk1"/>
              </a:buClr>
              <a:buSzPts val="1700"/>
              <a:buAutoNum type="arabicPeriod"/>
            </a:pPr>
            <a:r>
              <a:rPr lang="en-US" sz="2000" dirty="0">
                <a:solidFill>
                  <a:schemeClr val="dk1"/>
                </a:solidFill>
              </a:rPr>
              <a:t>Block Diagram</a:t>
            </a:r>
          </a:p>
          <a:p>
            <a:pPr marL="457200" lvl="0" indent="-336550" algn="just" rtl="0">
              <a:lnSpc>
                <a:spcPct val="150000"/>
              </a:lnSpc>
              <a:spcBef>
                <a:spcPts val="0"/>
              </a:spcBef>
              <a:spcAft>
                <a:spcPts val="0"/>
              </a:spcAft>
              <a:buClr>
                <a:schemeClr val="dk1"/>
              </a:buClr>
              <a:buSzPts val="1700"/>
              <a:buAutoNum type="arabicPeriod"/>
            </a:pPr>
            <a:r>
              <a:rPr lang="en-US" sz="2000" dirty="0">
                <a:solidFill>
                  <a:schemeClr val="dk1"/>
                </a:solidFill>
              </a:rPr>
              <a:t>Literature Survey</a:t>
            </a:r>
          </a:p>
          <a:p>
            <a:pPr marL="457200" lvl="0" indent="-336550" algn="just" rtl="0">
              <a:lnSpc>
                <a:spcPct val="150000"/>
              </a:lnSpc>
              <a:spcBef>
                <a:spcPts val="0"/>
              </a:spcBef>
              <a:spcAft>
                <a:spcPts val="0"/>
              </a:spcAft>
              <a:buClr>
                <a:schemeClr val="dk1"/>
              </a:buClr>
              <a:buSzPts val="1700"/>
              <a:buAutoNum type="arabicPeriod"/>
            </a:pPr>
            <a:r>
              <a:rPr lang="en-US" sz="2000" dirty="0">
                <a:solidFill>
                  <a:schemeClr val="dk1"/>
                </a:solidFill>
              </a:rPr>
              <a:t>References </a:t>
            </a:r>
          </a:p>
          <a:p>
            <a:pPr marL="120650" lvl="0" indent="0" algn="just" rtl="0">
              <a:lnSpc>
                <a:spcPct val="150000"/>
              </a:lnSpc>
              <a:spcBef>
                <a:spcPts val="0"/>
              </a:spcBef>
              <a:spcAft>
                <a:spcPts val="0"/>
              </a:spcAft>
              <a:buSzPts val="1700"/>
              <a:buNone/>
            </a:pPr>
            <a:endParaRPr lang="en-IN" sz="2000" dirty="0">
              <a:solidFill>
                <a:schemeClr val="dk1"/>
              </a:solidFill>
            </a:endParaRPr>
          </a:p>
        </p:txBody>
      </p:sp>
      <p:sp>
        <p:nvSpPr>
          <p:cNvPr id="2" name="Rectangle 1">
            <a:extLst>
              <a:ext uri="{FF2B5EF4-FFF2-40B4-BE49-F238E27FC236}">
                <a16:creationId xmlns:a16="http://schemas.microsoft.com/office/drawing/2014/main" id="{3136445B-29E6-A64D-7AFC-E9A079D47716}"/>
              </a:ext>
            </a:extLst>
          </p:cNvPr>
          <p:cNvSpPr/>
          <p:nvPr/>
        </p:nvSpPr>
        <p:spPr>
          <a:xfrm>
            <a:off x="126380" y="4749851"/>
            <a:ext cx="7129347" cy="327671"/>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2"/>
                </a:solidFill>
              </a:ln>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body" idx="1"/>
          </p:nvPr>
        </p:nvSpPr>
        <p:spPr>
          <a:xfrm>
            <a:off x="188947" y="1350640"/>
            <a:ext cx="8520600" cy="3416400"/>
          </a:xfrm>
          <a:prstGeom prst="rect">
            <a:avLst/>
          </a:prstGeom>
        </p:spPr>
        <p:txBody>
          <a:bodyPr spcFirstLastPara="1" wrap="square" lIns="91425" tIns="91425" rIns="91425" bIns="91425" anchor="ctr" anchorCtr="0">
            <a:normAutofit/>
          </a:bodyPr>
          <a:lstStyle/>
          <a:p>
            <a:pPr marL="0" lvl="0" indent="0" algn="ctr" rtl="0">
              <a:lnSpc>
                <a:spcPct val="90000"/>
              </a:lnSpc>
              <a:spcBef>
                <a:spcPts val="1000"/>
              </a:spcBef>
              <a:spcAft>
                <a:spcPts val="0"/>
              </a:spcAft>
              <a:buNone/>
            </a:pPr>
            <a:r>
              <a:rPr lang="en-US" sz="2000" b="1" dirty="0">
                <a:solidFill>
                  <a:schemeClr val="dk1"/>
                </a:solidFill>
              </a:rPr>
              <a:t> Design and Optimization of High Performance of SRAM using 45nm Technology</a:t>
            </a:r>
          </a:p>
          <a:p>
            <a:pPr marL="0" lvl="0" indent="0" algn="ctr" rtl="0">
              <a:lnSpc>
                <a:spcPct val="90000"/>
              </a:lnSpc>
              <a:spcBef>
                <a:spcPts val="1000"/>
              </a:spcBef>
              <a:spcAft>
                <a:spcPts val="0"/>
              </a:spcAft>
              <a:buNone/>
            </a:pPr>
            <a:endParaRPr sz="2000" b="1" dirty="0">
              <a:solidFill>
                <a:schemeClr val="dk1"/>
              </a:solidFill>
            </a:endParaRPr>
          </a:p>
          <a:p>
            <a:pPr marL="228600" lvl="0" indent="0" algn="ctr" rtl="0">
              <a:lnSpc>
                <a:spcPct val="150000"/>
              </a:lnSpc>
              <a:spcBef>
                <a:spcPts val="0"/>
              </a:spcBef>
              <a:spcAft>
                <a:spcPts val="0"/>
              </a:spcAft>
              <a:buNone/>
            </a:pPr>
            <a:endParaRPr sz="2000" dirty="0">
              <a:solidFill>
                <a:schemeClr val="dk1"/>
              </a:solidFill>
            </a:endParaRPr>
          </a:p>
          <a:p>
            <a:pPr marL="0" lvl="0" indent="0" algn="l" rtl="0">
              <a:spcBef>
                <a:spcPts val="0"/>
              </a:spcBef>
              <a:spcAft>
                <a:spcPts val="1200"/>
              </a:spcAft>
              <a:buNone/>
            </a:pPr>
            <a:endParaRPr dirty="0"/>
          </a:p>
        </p:txBody>
      </p:sp>
      <p:sp>
        <p:nvSpPr>
          <p:cNvPr id="88" name="Google Shape;88;p16"/>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89" name="Google Shape;89;p16"/>
          <p:cNvSpPr txBox="1">
            <a:spLocks noGrp="1"/>
          </p:cNvSpPr>
          <p:nvPr>
            <p:ph type="title"/>
          </p:nvPr>
        </p:nvSpPr>
        <p:spPr>
          <a:xfrm>
            <a:off x="164338" y="730155"/>
            <a:ext cx="56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b="1" dirty="0"/>
              <a:t>PROBLEM STATEMENT : </a:t>
            </a:r>
            <a:endParaRPr sz="2200" b="1" dirty="0"/>
          </a:p>
        </p:txBody>
      </p:sp>
      <p:sp>
        <p:nvSpPr>
          <p:cNvPr id="2" name="Rectangle 1">
            <a:extLst>
              <a:ext uri="{FF2B5EF4-FFF2-40B4-BE49-F238E27FC236}">
                <a16:creationId xmlns:a16="http://schemas.microsoft.com/office/drawing/2014/main" id="{793A3143-71A0-2674-1673-E135BEAFA4B2}"/>
              </a:ext>
            </a:extLst>
          </p:cNvPr>
          <p:cNvSpPr/>
          <p:nvPr/>
        </p:nvSpPr>
        <p:spPr>
          <a:xfrm>
            <a:off x="126380" y="4749851"/>
            <a:ext cx="7129347" cy="327671"/>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2"/>
                </a:solidFill>
              </a:ln>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body" idx="1"/>
          </p:nvPr>
        </p:nvSpPr>
        <p:spPr>
          <a:xfrm>
            <a:off x="239401" y="1776080"/>
            <a:ext cx="8520600" cy="1907963"/>
          </a:xfrm>
          <a:prstGeom prst="rect">
            <a:avLst/>
          </a:prstGeom>
        </p:spPr>
        <p:txBody>
          <a:bodyPr spcFirstLastPara="1" wrap="square" lIns="91425" tIns="91425" rIns="91425" bIns="91425" anchor="ctr" anchorCtr="0">
            <a:normAutofit/>
          </a:bodyPr>
          <a:lstStyle/>
          <a:p>
            <a:pPr marL="0" lvl="0" indent="0" algn="just" rtl="0">
              <a:lnSpc>
                <a:spcPct val="90000"/>
              </a:lnSpc>
              <a:spcBef>
                <a:spcPts val="1000"/>
              </a:spcBef>
              <a:spcAft>
                <a:spcPts val="0"/>
              </a:spcAft>
              <a:buNone/>
            </a:pPr>
            <a:r>
              <a:rPr lang="en-US" sz="2000" dirty="0">
                <a:solidFill>
                  <a:schemeClr val="dk1"/>
                </a:solidFill>
              </a:rPr>
              <a:t>SRAM has been prioritized due to considerable growth of low power and low voltage memory. This is due to large requirement of high-end gadgets because of enhancement of portable battery-operated devices. low power SRAM design is evaluated for power and area using gpdk045 technology.</a:t>
            </a:r>
            <a:endParaRPr sz="2000" dirty="0">
              <a:solidFill>
                <a:schemeClr val="dk1"/>
              </a:solidFill>
            </a:endParaRPr>
          </a:p>
          <a:p>
            <a:pPr marL="0" lvl="0" indent="0" algn="l" rtl="0">
              <a:spcBef>
                <a:spcPts val="0"/>
              </a:spcBef>
              <a:spcAft>
                <a:spcPts val="1200"/>
              </a:spcAft>
              <a:buNone/>
            </a:pPr>
            <a:endParaRPr dirty="0"/>
          </a:p>
        </p:txBody>
      </p:sp>
      <p:sp>
        <p:nvSpPr>
          <p:cNvPr id="88" name="Google Shape;88;p16"/>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89" name="Google Shape;89;p16"/>
          <p:cNvSpPr txBox="1">
            <a:spLocks noGrp="1"/>
          </p:cNvSpPr>
          <p:nvPr>
            <p:ph type="title"/>
          </p:nvPr>
        </p:nvSpPr>
        <p:spPr>
          <a:xfrm>
            <a:off x="177985" y="709684"/>
            <a:ext cx="56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b="1" dirty="0"/>
              <a:t>NEED STATEMENT : </a:t>
            </a:r>
            <a:endParaRPr sz="2200" b="1" dirty="0"/>
          </a:p>
        </p:txBody>
      </p:sp>
      <p:sp>
        <p:nvSpPr>
          <p:cNvPr id="2" name="Rectangle 1">
            <a:extLst>
              <a:ext uri="{FF2B5EF4-FFF2-40B4-BE49-F238E27FC236}">
                <a16:creationId xmlns:a16="http://schemas.microsoft.com/office/drawing/2014/main" id="{793A3143-71A0-2674-1673-E135BEAFA4B2}"/>
              </a:ext>
            </a:extLst>
          </p:cNvPr>
          <p:cNvSpPr/>
          <p:nvPr/>
        </p:nvSpPr>
        <p:spPr>
          <a:xfrm>
            <a:off x="126380" y="4749851"/>
            <a:ext cx="7129347" cy="327671"/>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2"/>
                </a:solidFill>
              </a:ln>
              <a:solidFill>
                <a:schemeClr val="tx2"/>
              </a:solidFill>
            </a:endParaRPr>
          </a:p>
        </p:txBody>
      </p:sp>
    </p:spTree>
    <p:extLst>
      <p:ext uri="{BB962C8B-B14F-4D97-AF65-F5344CB8AC3E}">
        <p14:creationId xmlns:p14="http://schemas.microsoft.com/office/powerpoint/2010/main" val="193588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6"/>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89" name="Google Shape;89;p16"/>
          <p:cNvSpPr txBox="1">
            <a:spLocks noGrp="1"/>
          </p:cNvSpPr>
          <p:nvPr>
            <p:ph type="title"/>
          </p:nvPr>
        </p:nvSpPr>
        <p:spPr>
          <a:xfrm>
            <a:off x="253048" y="675564"/>
            <a:ext cx="56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b="1" dirty="0"/>
              <a:t>GOALS :</a:t>
            </a:r>
            <a:endParaRPr sz="2200" b="1" dirty="0"/>
          </a:p>
        </p:txBody>
      </p:sp>
      <p:sp>
        <p:nvSpPr>
          <p:cNvPr id="2" name="Rectangle 1">
            <a:extLst>
              <a:ext uri="{FF2B5EF4-FFF2-40B4-BE49-F238E27FC236}">
                <a16:creationId xmlns:a16="http://schemas.microsoft.com/office/drawing/2014/main" id="{793A3143-71A0-2674-1673-E135BEAFA4B2}"/>
              </a:ext>
            </a:extLst>
          </p:cNvPr>
          <p:cNvSpPr/>
          <p:nvPr/>
        </p:nvSpPr>
        <p:spPr>
          <a:xfrm>
            <a:off x="126380" y="4749851"/>
            <a:ext cx="7129347" cy="327671"/>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2"/>
                </a:solidFill>
              </a:ln>
              <a:solidFill>
                <a:schemeClr val="tx2"/>
              </a:solidFill>
            </a:endParaRPr>
          </a:p>
        </p:txBody>
      </p:sp>
      <p:sp>
        <p:nvSpPr>
          <p:cNvPr id="6" name="TextBox 5"/>
          <p:cNvSpPr txBox="1"/>
          <p:nvPr/>
        </p:nvSpPr>
        <p:spPr>
          <a:xfrm>
            <a:off x="163770" y="1323834"/>
            <a:ext cx="8727745" cy="3293209"/>
          </a:xfrm>
          <a:prstGeom prst="rect">
            <a:avLst/>
          </a:prstGeom>
          <a:noFill/>
        </p:spPr>
        <p:txBody>
          <a:bodyPr wrap="square" rtlCol="0">
            <a:spAutoFit/>
          </a:bodyPr>
          <a:lstStyle/>
          <a:p>
            <a:pPr marL="342900" indent="-342900">
              <a:buAutoNum type="arabicPeriod"/>
            </a:pPr>
            <a:r>
              <a:rPr lang="en-US" sz="1600" dirty="0"/>
              <a:t>In very large scale integration (VLSI), thousands of transistors are fit together on a one     </a:t>
            </a:r>
          </a:p>
          <a:p>
            <a:pPr marL="342900" indent="-342900"/>
            <a:r>
              <a:rPr lang="en-US" sz="1600" dirty="0"/>
              <a:t>      chip which has small surface area Low power in portable devices becomes a primary factor.</a:t>
            </a:r>
          </a:p>
          <a:p>
            <a:pPr marL="342900" indent="-342900">
              <a:buAutoNum type="arabicPeriod"/>
            </a:pPr>
            <a:endParaRPr lang="en-US" sz="1600" dirty="0"/>
          </a:p>
          <a:p>
            <a:pPr marL="342900" indent="-342900">
              <a:buAutoNum type="arabicPeriod"/>
            </a:pPr>
            <a:endParaRPr lang="en-US" sz="1600" dirty="0"/>
          </a:p>
          <a:p>
            <a:r>
              <a:rPr lang="en-US" sz="1600" dirty="0"/>
              <a:t>2.   It helps in reducing the area of cell which results in reduction of size of SRAM and             </a:t>
            </a:r>
          </a:p>
          <a:p>
            <a:r>
              <a:rPr lang="en-US" sz="1600" dirty="0"/>
              <a:t>      improves integration density.</a:t>
            </a:r>
          </a:p>
          <a:p>
            <a:endParaRPr lang="en-US" sz="1600" dirty="0"/>
          </a:p>
          <a:p>
            <a:endParaRPr lang="en-US" sz="1600" dirty="0"/>
          </a:p>
          <a:p>
            <a:pPr marL="342900" indent="-342900">
              <a:buAutoNum type="arabicPeriod" startAt="3"/>
            </a:pPr>
            <a:r>
              <a:rPr lang="en-US" sz="1600" dirty="0"/>
              <a:t>Quick access and low power SRAM are particularly required for System on chip       </a:t>
            </a:r>
          </a:p>
          <a:p>
            <a:pPr marL="342900" indent="-342900"/>
            <a:r>
              <a:rPr lang="en-US" sz="1600" dirty="0"/>
              <a:t>      innovations. </a:t>
            </a:r>
          </a:p>
          <a:p>
            <a:pPr marL="342900" indent="-342900">
              <a:buAutoNum type="arabicPeriod" startAt="3"/>
            </a:pPr>
            <a:endParaRPr lang="en-US" sz="1600" dirty="0"/>
          </a:p>
          <a:p>
            <a:pPr marL="342900" indent="-342900"/>
            <a:endParaRPr lang="en-US" sz="1600" dirty="0"/>
          </a:p>
        </p:txBody>
      </p:sp>
    </p:spTree>
    <p:extLst>
      <p:ext uri="{BB962C8B-B14F-4D97-AF65-F5344CB8AC3E}">
        <p14:creationId xmlns:p14="http://schemas.microsoft.com/office/powerpoint/2010/main" val="393236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0E4F67-5534-1360-4E19-E4CEFD1178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
        <p:nvSpPr>
          <p:cNvPr id="5" name="TextBox 4">
            <a:extLst>
              <a:ext uri="{FF2B5EF4-FFF2-40B4-BE49-F238E27FC236}">
                <a16:creationId xmlns:a16="http://schemas.microsoft.com/office/drawing/2014/main" id="{4C4B793A-3EAB-0C67-AE8C-6498906D72BB}"/>
              </a:ext>
            </a:extLst>
          </p:cNvPr>
          <p:cNvSpPr txBox="1"/>
          <p:nvPr/>
        </p:nvSpPr>
        <p:spPr>
          <a:xfrm>
            <a:off x="2629309" y="3920406"/>
            <a:ext cx="932900" cy="307777"/>
          </a:xfrm>
          <a:prstGeom prst="rect">
            <a:avLst/>
          </a:prstGeom>
          <a:noFill/>
        </p:spPr>
        <p:txBody>
          <a:bodyPr wrap="square" rtlCol="0">
            <a:spAutoFit/>
          </a:bodyPr>
          <a:lstStyle/>
          <a:p>
            <a:r>
              <a:rPr lang="en-US" sz="1400" dirty="0">
                <a:solidFill>
                  <a:schemeClr val="bg1"/>
                </a:solidFill>
              </a:rPr>
              <a:t>Drivable</a:t>
            </a:r>
            <a:r>
              <a:rPr lang="en-US" sz="1400" dirty="0"/>
              <a:t> </a:t>
            </a:r>
            <a:endParaRPr lang="en-IN" sz="1400" dirty="0"/>
          </a:p>
        </p:txBody>
      </p:sp>
      <p:sp>
        <p:nvSpPr>
          <p:cNvPr id="6" name="Rectangle 5">
            <a:extLst>
              <a:ext uri="{FF2B5EF4-FFF2-40B4-BE49-F238E27FC236}">
                <a16:creationId xmlns:a16="http://schemas.microsoft.com/office/drawing/2014/main" id="{CC587244-B4ED-C93A-5B47-E7CB711982E8}"/>
              </a:ext>
            </a:extLst>
          </p:cNvPr>
          <p:cNvSpPr/>
          <p:nvPr/>
        </p:nvSpPr>
        <p:spPr>
          <a:xfrm>
            <a:off x="2628003" y="1133915"/>
            <a:ext cx="4172083" cy="523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sz="1400" b="1" dirty="0"/>
              <a:t>Designing of SRAM</a:t>
            </a:r>
          </a:p>
          <a:p>
            <a:pPr algn="ctr"/>
            <a:endParaRPr lang="en-IN" dirty="0"/>
          </a:p>
        </p:txBody>
      </p:sp>
      <p:sp>
        <p:nvSpPr>
          <p:cNvPr id="7" name="Rectangle 6">
            <a:extLst>
              <a:ext uri="{FF2B5EF4-FFF2-40B4-BE49-F238E27FC236}">
                <a16:creationId xmlns:a16="http://schemas.microsoft.com/office/drawing/2014/main" id="{47D00EEC-32F3-8FF8-2BD0-0E5C6ED1BDAE}"/>
              </a:ext>
            </a:extLst>
          </p:cNvPr>
          <p:cNvSpPr/>
          <p:nvPr/>
        </p:nvSpPr>
        <p:spPr>
          <a:xfrm>
            <a:off x="2641651" y="1970883"/>
            <a:ext cx="4172083" cy="523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Implementation of SRAM using 6T </a:t>
            </a:r>
          </a:p>
        </p:txBody>
      </p:sp>
      <p:sp>
        <p:nvSpPr>
          <p:cNvPr id="8" name="Rectangle 7">
            <a:extLst>
              <a:ext uri="{FF2B5EF4-FFF2-40B4-BE49-F238E27FC236}">
                <a16:creationId xmlns:a16="http://schemas.microsoft.com/office/drawing/2014/main" id="{446888AA-426D-B42A-2EE8-ED86C00F1681}"/>
              </a:ext>
            </a:extLst>
          </p:cNvPr>
          <p:cNvSpPr/>
          <p:nvPr/>
        </p:nvSpPr>
        <p:spPr>
          <a:xfrm>
            <a:off x="2641651" y="2792318"/>
            <a:ext cx="4172083" cy="523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Simulation and analysis</a:t>
            </a:r>
          </a:p>
        </p:txBody>
      </p:sp>
      <p:sp>
        <p:nvSpPr>
          <p:cNvPr id="9" name="Rectangle 8">
            <a:extLst>
              <a:ext uri="{FF2B5EF4-FFF2-40B4-BE49-F238E27FC236}">
                <a16:creationId xmlns:a16="http://schemas.microsoft.com/office/drawing/2014/main" id="{AF798548-89C8-99E5-D6CB-229E4AE28B2E}"/>
              </a:ext>
            </a:extLst>
          </p:cNvPr>
          <p:cNvSpPr/>
          <p:nvPr/>
        </p:nvSpPr>
        <p:spPr>
          <a:xfrm>
            <a:off x="2636132" y="3668266"/>
            <a:ext cx="4172083" cy="523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Layout verification  </a:t>
            </a:r>
          </a:p>
        </p:txBody>
      </p:sp>
      <p:cxnSp>
        <p:nvCxnSpPr>
          <p:cNvPr id="10" name="Straight Arrow Connector 9">
            <a:extLst>
              <a:ext uri="{FF2B5EF4-FFF2-40B4-BE49-F238E27FC236}">
                <a16:creationId xmlns:a16="http://schemas.microsoft.com/office/drawing/2014/main" id="{D8AC437B-E037-840F-4D66-29A9CA4BBF7B}"/>
              </a:ext>
            </a:extLst>
          </p:cNvPr>
          <p:cNvCxnSpPr>
            <a:cxnSpLocks/>
            <a:stCxn id="6" idx="2"/>
            <a:endCxn id="7" idx="0"/>
          </p:cNvCxnSpPr>
          <p:nvPr/>
        </p:nvCxnSpPr>
        <p:spPr>
          <a:xfrm rot="16200000" flipH="1">
            <a:off x="4563992" y="1807181"/>
            <a:ext cx="313755"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58246B8-34B6-AEB2-E3A4-EC29197FD057}"/>
              </a:ext>
            </a:extLst>
          </p:cNvPr>
          <p:cNvCxnSpPr>
            <a:cxnSpLocks/>
            <a:stCxn id="7" idx="2"/>
            <a:endCxn id="8" idx="0"/>
          </p:cNvCxnSpPr>
          <p:nvPr/>
        </p:nvCxnSpPr>
        <p:spPr>
          <a:xfrm rot="5400000">
            <a:off x="4578582" y="2643207"/>
            <a:ext cx="29822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A44FDC-C574-8D7E-D2CD-06D1A62937B2}"/>
              </a:ext>
            </a:extLst>
          </p:cNvPr>
          <p:cNvCxnSpPr>
            <a:cxnSpLocks/>
            <a:stCxn id="8" idx="2"/>
          </p:cNvCxnSpPr>
          <p:nvPr/>
        </p:nvCxnSpPr>
        <p:spPr>
          <a:xfrm flipH="1">
            <a:off x="4724574" y="3315531"/>
            <a:ext cx="3119" cy="37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A12B8D6-9D5E-1934-6E50-8B199CEFDEC1}"/>
              </a:ext>
            </a:extLst>
          </p:cNvPr>
          <p:cNvSpPr/>
          <p:nvPr/>
        </p:nvSpPr>
        <p:spPr>
          <a:xfrm>
            <a:off x="126380" y="4749851"/>
            <a:ext cx="7129347" cy="327671"/>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2"/>
                </a:solidFill>
              </a:ln>
              <a:solidFill>
                <a:schemeClr val="tx2"/>
              </a:solidFill>
            </a:endParaRPr>
          </a:p>
        </p:txBody>
      </p:sp>
      <p:sp>
        <p:nvSpPr>
          <p:cNvPr id="14" name="TextBox 13">
            <a:extLst>
              <a:ext uri="{FF2B5EF4-FFF2-40B4-BE49-F238E27FC236}">
                <a16:creationId xmlns:a16="http://schemas.microsoft.com/office/drawing/2014/main" id="{898CF734-1BEC-C056-5C4B-1E5ADC8EC227}"/>
              </a:ext>
            </a:extLst>
          </p:cNvPr>
          <p:cNvSpPr txBox="1"/>
          <p:nvPr/>
        </p:nvSpPr>
        <p:spPr>
          <a:xfrm>
            <a:off x="250711" y="594211"/>
            <a:ext cx="4508925" cy="430887"/>
          </a:xfrm>
          <a:prstGeom prst="rect">
            <a:avLst/>
          </a:prstGeom>
          <a:noFill/>
        </p:spPr>
        <p:txBody>
          <a:bodyPr wrap="square" rtlCol="0">
            <a:spAutoFit/>
          </a:bodyPr>
          <a:lstStyle/>
          <a:p>
            <a:r>
              <a:rPr lang="en" sz="2200" b="1" dirty="0"/>
              <a:t>BLOCK DIAGRAM :</a:t>
            </a:r>
            <a:endParaRPr lang="en-IN" sz="2200" dirty="0"/>
          </a:p>
        </p:txBody>
      </p:sp>
      <p:cxnSp>
        <p:nvCxnSpPr>
          <p:cNvPr id="20" name="Straight Arrow Connector 19">
            <a:extLst>
              <a:ext uri="{FF2B5EF4-FFF2-40B4-BE49-F238E27FC236}">
                <a16:creationId xmlns:a16="http://schemas.microsoft.com/office/drawing/2014/main" id="{BBA44FDC-C574-8D7E-D2CD-06D1A62937B2}"/>
              </a:ext>
            </a:extLst>
          </p:cNvPr>
          <p:cNvCxnSpPr>
            <a:cxnSpLocks/>
          </p:cNvCxnSpPr>
          <p:nvPr/>
        </p:nvCxnSpPr>
        <p:spPr>
          <a:xfrm flipH="1">
            <a:off x="4713201" y="4116200"/>
            <a:ext cx="3119" cy="37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F798548-89C8-99E5-D6CB-229E4AE28B2E}"/>
              </a:ext>
            </a:extLst>
          </p:cNvPr>
          <p:cNvSpPr/>
          <p:nvPr/>
        </p:nvSpPr>
        <p:spPr>
          <a:xfrm>
            <a:off x="2631583" y="4530349"/>
            <a:ext cx="4172083" cy="5232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Optimization for area reduction </a:t>
            </a:r>
          </a:p>
        </p:txBody>
      </p:sp>
    </p:spTree>
    <p:extLst>
      <p:ext uri="{BB962C8B-B14F-4D97-AF65-F5344CB8AC3E}">
        <p14:creationId xmlns:p14="http://schemas.microsoft.com/office/powerpoint/2010/main" val="317089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
        <p:nvSpPr>
          <p:cNvPr id="51" name="TextBox 50"/>
          <p:cNvSpPr txBox="1"/>
          <p:nvPr/>
        </p:nvSpPr>
        <p:spPr>
          <a:xfrm>
            <a:off x="2838734" y="4835723"/>
            <a:ext cx="1760561" cy="307777"/>
          </a:xfrm>
          <a:prstGeom prst="rect">
            <a:avLst/>
          </a:prstGeom>
          <a:solidFill>
            <a:schemeClr val="bg1"/>
          </a:solidFill>
        </p:spPr>
        <p:txBody>
          <a:bodyPr wrap="square" rtlCol="0">
            <a:spAutoFit/>
          </a:bodyPr>
          <a:lstStyle/>
          <a:p>
            <a:endParaRPr lang="en-US" dirty="0">
              <a:solidFill>
                <a:schemeClr val="tx1"/>
              </a:solidFill>
            </a:endParaRPr>
          </a:p>
        </p:txBody>
      </p:sp>
      <p:sp>
        <p:nvSpPr>
          <p:cNvPr id="55" name="TextBox 54"/>
          <p:cNvSpPr txBox="1"/>
          <p:nvPr/>
        </p:nvSpPr>
        <p:spPr>
          <a:xfrm>
            <a:off x="177421" y="4835723"/>
            <a:ext cx="893928" cy="307777"/>
          </a:xfrm>
          <a:prstGeom prst="rect">
            <a:avLst/>
          </a:prstGeom>
          <a:solidFill>
            <a:schemeClr val="bg1"/>
          </a:solidFill>
        </p:spPr>
        <p:txBody>
          <a:bodyPr wrap="square" rtlCol="0">
            <a:spAutoFit/>
          </a:bodyPr>
          <a:lstStyle/>
          <a:p>
            <a:endParaRPr lang="en-US" dirty="0"/>
          </a:p>
        </p:txBody>
      </p:sp>
      <p:sp>
        <p:nvSpPr>
          <p:cNvPr id="3" name="Title 2">
            <a:extLst>
              <a:ext uri="{FF2B5EF4-FFF2-40B4-BE49-F238E27FC236}">
                <a16:creationId xmlns:a16="http://schemas.microsoft.com/office/drawing/2014/main" id="{44217522-424B-A594-9FA1-C4B39B91084A}"/>
              </a:ext>
            </a:extLst>
          </p:cNvPr>
          <p:cNvSpPr txBox="1">
            <a:spLocks noGrp="1"/>
          </p:cNvSpPr>
          <p:nvPr>
            <p:ph type="title"/>
          </p:nvPr>
        </p:nvSpPr>
        <p:spPr>
          <a:xfrm>
            <a:off x="107335" y="574012"/>
            <a:ext cx="8520113" cy="523190"/>
          </a:xfrm>
          <a:prstGeom prst="rect">
            <a:avLst/>
          </a:prstGeom>
          <a:noFill/>
        </p:spPr>
        <p:txBody>
          <a:bodyPr wrap="square" rtlCol="0">
            <a:spAutoFit/>
          </a:bodyPr>
          <a:lstStyle/>
          <a:p>
            <a:r>
              <a:rPr lang="en-US" sz="2200" b="1" dirty="0"/>
              <a:t>Literature Survey :</a:t>
            </a:r>
          </a:p>
        </p:txBody>
      </p:sp>
      <p:sp>
        <p:nvSpPr>
          <p:cNvPr id="8" name="Rectangle 7">
            <a:extLst>
              <a:ext uri="{FF2B5EF4-FFF2-40B4-BE49-F238E27FC236}">
                <a16:creationId xmlns:a16="http://schemas.microsoft.com/office/drawing/2014/main" id="{AE015B01-0099-3CE8-30FD-3D96C4A1BE5A}"/>
              </a:ext>
            </a:extLst>
          </p:cNvPr>
          <p:cNvSpPr/>
          <p:nvPr/>
        </p:nvSpPr>
        <p:spPr>
          <a:xfrm>
            <a:off x="4515729" y="4775242"/>
            <a:ext cx="239151" cy="275059"/>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7F2B1839-09DD-7BF7-DCE8-6BA165F66F49}"/>
              </a:ext>
            </a:extLst>
          </p:cNvPr>
          <p:cNvSpPr/>
          <p:nvPr/>
        </p:nvSpPr>
        <p:spPr>
          <a:xfrm>
            <a:off x="126380" y="4749851"/>
            <a:ext cx="7129347" cy="327671"/>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2"/>
                </a:solidFill>
              </a:ln>
              <a:solidFill>
                <a:schemeClr val="tx2"/>
              </a:solidFill>
            </a:endParaRPr>
          </a:p>
        </p:txBody>
      </p:sp>
      <p:graphicFrame>
        <p:nvGraphicFramePr>
          <p:cNvPr id="9" name="Table 8">
            <a:extLst>
              <a:ext uri="{FF2B5EF4-FFF2-40B4-BE49-F238E27FC236}">
                <a16:creationId xmlns:a16="http://schemas.microsoft.com/office/drawing/2014/main" id="{CD8976D6-75E0-2236-E328-654D16BF415C}"/>
              </a:ext>
            </a:extLst>
          </p:cNvPr>
          <p:cNvGraphicFramePr>
            <a:graphicFrameLocks noGrp="1"/>
          </p:cNvGraphicFramePr>
          <p:nvPr>
            <p:extLst>
              <p:ext uri="{D42A27DB-BD31-4B8C-83A1-F6EECF244321}">
                <p14:modId xmlns:p14="http://schemas.microsoft.com/office/powerpoint/2010/main" val="725434720"/>
              </p:ext>
            </p:extLst>
          </p:nvPr>
        </p:nvGraphicFramePr>
        <p:xfrm>
          <a:off x="608851" y="1243171"/>
          <a:ext cx="7967504" cy="3557202"/>
        </p:xfrm>
        <a:graphic>
          <a:graphicData uri="http://schemas.openxmlformats.org/drawingml/2006/table">
            <a:tbl>
              <a:tblPr firstRow="1" bandRow="1">
                <a:tableStyleId>{69CF1AB2-1976-4502-BF36-3FF5EA218861}</a:tableStyleId>
              </a:tblPr>
              <a:tblGrid>
                <a:gridCol w="1131832">
                  <a:extLst>
                    <a:ext uri="{9D8B030D-6E8A-4147-A177-3AD203B41FA5}">
                      <a16:colId xmlns:a16="http://schemas.microsoft.com/office/drawing/2014/main" val="2358409921"/>
                    </a:ext>
                  </a:extLst>
                </a:gridCol>
                <a:gridCol w="3507838">
                  <a:extLst>
                    <a:ext uri="{9D8B030D-6E8A-4147-A177-3AD203B41FA5}">
                      <a16:colId xmlns:a16="http://schemas.microsoft.com/office/drawing/2014/main" val="2533856214"/>
                    </a:ext>
                  </a:extLst>
                </a:gridCol>
                <a:gridCol w="3327834">
                  <a:extLst>
                    <a:ext uri="{9D8B030D-6E8A-4147-A177-3AD203B41FA5}">
                      <a16:colId xmlns:a16="http://schemas.microsoft.com/office/drawing/2014/main" val="2799627461"/>
                    </a:ext>
                  </a:extLst>
                </a:gridCol>
              </a:tblGrid>
              <a:tr h="370985">
                <a:tc>
                  <a:txBody>
                    <a:bodyPr/>
                    <a:lstStyle/>
                    <a:p>
                      <a:pPr algn="ctr"/>
                      <a:r>
                        <a:rPr lang="en-IN" sz="1800" dirty="0"/>
                        <a:t>Sl. NO</a:t>
                      </a:r>
                    </a:p>
                  </a:txBody>
                  <a:tcPr/>
                </a:tc>
                <a:tc>
                  <a:txBody>
                    <a:bodyPr/>
                    <a:lstStyle/>
                    <a:p>
                      <a:pPr algn="ctr"/>
                      <a:r>
                        <a:rPr lang="en-IN" sz="1800" dirty="0"/>
                        <a:t>Paper Title </a:t>
                      </a:r>
                    </a:p>
                  </a:txBody>
                  <a:tcPr/>
                </a:tc>
                <a:tc>
                  <a:txBody>
                    <a:bodyPr/>
                    <a:lstStyle/>
                    <a:p>
                      <a:pPr algn="ctr"/>
                      <a:r>
                        <a:rPr lang="en-IN" sz="1800" dirty="0"/>
                        <a:t>Objective</a:t>
                      </a:r>
                    </a:p>
                  </a:txBody>
                  <a:tcPr/>
                </a:tc>
                <a:extLst>
                  <a:ext uri="{0D108BD9-81ED-4DB2-BD59-A6C34878D82A}">
                    <a16:rowId xmlns:a16="http://schemas.microsoft.com/office/drawing/2014/main" val="2215156019"/>
                  </a:ext>
                </a:extLst>
              </a:tr>
              <a:tr h="1674953">
                <a:tc>
                  <a:txBody>
                    <a:bodyPr/>
                    <a:lstStyle/>
                    <a:p>
                      <a:r>
                        <a:rPr lang="en-IN" sz="1000" dirty="0"/>
                        <a:t>1</a:t>
                      </a:r>
                    </a:p>
                  </a:txBody>
                  <a:tcPr/>
                </a:tc>
                <a:tc>
                  <a:txBody>
                    <a:bodyPr/>
                    <a:lstStyle/>
                    <a:p>
                      <a:r>
                        <a:rPr lang="en-US" sz="1000" dirty="0"/>
                        <a:t>Low Power 6T SRAM Design using 45nm Technology</a:t>
                      </a:r>
                      <a:endParaRPr lang="en-IN" sz="1000" dirty="0"/>
                    </a:p>
                  </a:txBody>
                  <a:tcPr/>
                </a:tc>
                <a:tc>
                  <a:txBody>
                    <a:bodyPr/>
                    <a:lstStyle/>
                    <a:p>
                      <a:pPr algn="just"/>
                      <a:r>
                        <a:rPr lang="en-US" sz="1000" u="none" strike="noStrike" cap="none" dirty="0">
                          <a:effectLst/>
                          <a:sym typeface="Arial"/>
                        </a:rPr>
                        <a:t>This papers show the pattern of SRAM cell in 45nm technology that have very low power consumption and also area. The low power 6T SRAM cell design is investigated. The transient and DC analysis is carried in simulation process and the power consumption is estimated. The design shows the improvement of speed and also scaling of technology also area is decreased. Power dissipation also decreases with scaling of technology. Simulation and result analysis has been done in terms of power dissipation and area</a:t>
                      </a:r>
                      <a:endParaRPr lang="en-IN" sz="1000" dirty="0"/>
                    </a:p>
                  </a:txBody>
                  <a:tcPr/>
                </a:tc>
                <a:extLst>
                  <a:ext uri="{0D108BD9-81ED-4DB2-BD59-A6C34878D82A}">
                    <a16:rowId xmlns:a16="http://schemas.microsoft.com/office/drawing/2014/main" val="1928645321"/>
                  </a:ext>
                </a:extLst>
              </a:tr>
              <a:tr h="1511264">
                <a:tc>
                  <a:txBody>
                    <a:bodyPr/>
                    <a:lstStyle/>
                    <a:p>
                      <a:r>
                        <a:rPr lang="en-IN" sz="1000" dirty="0"/>
                        <a:t>2</a:t>
                      </a:r>
                    </a:p>
                  </a:txBody>
                  <a:tcPr/>
                </a:tc>
                <a:tc>
                  <a:txBody>
                    <a:bodyPr/>
                    <a:lstStyle/>
                    <a:p>
                      <a:r>
                        <a:rPr lang="en-US" sz="1000" dirty="0"/>
                        <a:t>Performance Evaluation of 6T SRAM cell using 90 nm Technology</a:t>
                      </a:r>
                      <a:endParaRPr lang="en-IN" sz="1000" dirty="0"/>
                    </a:p>
                  </a:txBody>
                  <a:tcPr/>
                </a:tc>
                <a:tc>
                  <a:txBody>
                    <a:bodyPr/>
                    <a:lstStyle/>
                    <a:p>
                      <a:pPr algn="just"/>
                      <a:r>
                        <a:rPr lang="en-US" sz="1000" dirty="0"/>
                        <a:t>This paper mainly focuses on the evaluation of the 6t SRAM using 90nm technology  The Main factors performed in terms of the read and write operations, power, noise, temperature, and also the hold operations have been analyzed the major factor that is the Static Noise Margin has been done and the noise responses obtained are shown for both read and write operations</a:t>
                      </a:r>
                      <a:endParaRPr lang="en-IN" sz="1000" dirty="0"/>
                    </a:p>
                  </a:txBody>
                  <a:tcPr/>
                </a:tc>
                <a:extLst>
                  <a:ext uri="{0D108BD9-81ED-4DB2-BD59-A6C34878D82A}">
                    <a16:rowId xmlns:a16="http://schemas.microsoft.com/office/drawing/2014/main" val="358190635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CE0A10-7C48-17B9-810E-B1BB8B3348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graphicFrame>
        <p:nvGraphicFramePr>
          <p:cNvPr id="5" name="Table 4">
            <a:extLst>
              <a:ext uri="{FF2B5EF4-FFF2-40B4-BE49-F238E27FC236}">
                <a16:creationId xmlns:a16="http://schemas.microsoft.com/office/drawing/2014/main" id="{6708918D-3F3F-8687-D7C8-31488719685F}"/>
              </a:ext>
            </a:extLst>
          </p:cNvPr>
          <p:cNvGraphicFramePr>
            <a:graphicFrameLocks noGrp="1"/>
          </p:cNvGraphicFramePr>
          <p:nvPr>
            <p:extLst>
              <p:ext uri="{D42A27DB-BD31-4B8C-83A1-F6EECF244321}">
                <p14:modId xmlns:p14="http://schemas.microsoft.com/office/powerpoint/2010/main" val="117795099"/>
              </p:ext>
            </p:extLst>
          </p:nvPr>
        </p:nvGraphicFramePr>
        <p:xfrm>
          <a:off x="259309" y="1119118"/>
          <a:ext cx="8598089" cy="2804613"/>
        </p:xfrm>
        <a:graphic>
          <a:graphicData uri="http://schemas.openxmlformats.org/drawingml/2006/table">
            <a:tbl>
              <a:tblPr firstRow="1" bandRow="1">
                <a:tableStyleId>{69CF1AB2-1976-4502-BF36-3FF5EA218861}</a:tableStyleId>
              </a:tblPr>
              <a:tblGrid>
                <a:gridCol w="1221410">
                  <a:extLst>
                    <a:ext uri="{9D8B030D-6E8A-4147-A177-3AD203B41FA5}">
                      <a16:colId xmlns:a16="http://schemas.microsoft.com/office/drawing/2014/main" val="2358409921"/>
                    </a:ext>
                  </a:extLst>
                </a:gridCol>
                <a:gridCol w="3785465">
                  <a:extLst>
                    <a:ext uri="{9D8B030D-6E8A-4147-A177-3AD203B41FA5}">
                      <a16:colId xmlns:a16="http://schemas.microsoft.com/office/drawing/2014/main" val="2533856214"/>
                    </a:ext>
                  </a:extLst>
                </a:gridCol>
                <a:gridCol w="3591214">
                  <a:extLst>
                    <a:ext uri="{9D8B030D-6E8A-4147-A177-3AD203B41FA5}">
                      <a16:colId xmlns:a16="http://schemas.microsoft.com/office/drawing/2014/main" val="2799627461"/>
                    </a:ext>
                  </a:extLst>
                </a:gridCol>
              </a:tblGrid>
              <a:tr h="1371598">
                <a:tc>
                  <a:txBody>
                    <a:bodyPr/>
                    <a:lstStyle/>
                    <a:p>
                      <a:r>
                        <a:rPr lang="en-IN" sz="1000" dirty="0"/>
                        <a:t>3</a:t>
                      </a:r>
                    </a:p>
                  </a:txBody>
                  <a:tcPr/>
                </a:tc>
                <a:tc>
                  <a:txBody>
                    <a:bodyPr/>
                    <a:lstStyle/>
                    <a:p>
                      <a:r>
                        <a:rPr lang="en-US" sz="1000" b="0" dirty="0"/>
                        <a:t>Performance and Area Optimization of SRAM Cell in Nanocomputing Application</a:t>
                      </a:r>
                      <a:endParaRPr lang="en-IN" sz="1000" b="0" dirty="0"/>
                    </a:p>
                  </a:txBody>
                  <a:tcPr/>
                </a:tc>
                <a:tc>
                  <a:txBody>
                    <a:bodyPr/>
                    <a:lstStyle/>
                    <a:p>
                      <a:pPr algn="just"/>
                      <a:r>
                        <a:rPr lang="en-US" sz="1000" b="0" dirty="0"/>
                        <a:t>In this paper  performance analysis and simulation of</a:t>
                      </a:r>
                      <a:r>
                        <a:rPr lang="en-US" sz="1000" b="0" baseline="0" dirty="0"/>
                        <a:t> </a:t>
                      </a:r>
                      <a:r>
                        <a:rPr lang="en-US" sz="1000" b="0" dirty="0"/>
                        <a:t>6T, 7T, 8T, 9T and 10T SRAM cells are carried out on The comparison of these cells is</a:t>
                      </a:r>
                      <a:r>
                        <a:rPr lang="en-US" sz="1000" b="0" baseline="0" dirty="0"/>
                        <a:t> </a:t>
                      </a:r>
                      <a:r>
                        <a:rPr lang="en-US" sz="1000" b="0" dirty="0"/>
                        <a:t>done mainly on  RSNM, HSNM, write 0 delay, write 1 delay, average write delay, power dissipation and</a:t>
                      </a:r>
                      <a:r>
                        <a:rPr lang="en-US" sz="1000" b="0" baseline="0" dirty="0"/>
                        <a:t> </a:t>
                      </a:r>
                      <a:r>
                        <a:rPr lang="en-US" sz="1000" b="0" dirty="0"/>
                        <a:t>surface area. Basically in these paper more preference is given on layout as surface area </a:t>
                      </a:r>
                      <a:r>
                        <a:rPr lang="en-US" sz="1000" b="0" dirty="0" err="1"/>
                        <a:t>playes</a:t>
                      </a:r>
                      <a:r>
                        <a:rPr lang="en-US" sz="1000" b="0" dirty="0"/>
                        <a:t> a vital role.</a:t>
                      </a:r>
                      <a:endParaRPr lang="en-IN" sz="1000" b="0" dirty="0"/>
                    </a:p>
                  </a:txBody>
                  <a:tcPr/>
                </a:tc>
                <a:extLst>
                  <a:ext uri="{0D108BD9-81ED-4DB2-BD59-A6C34878D82A}">
                    <a16:rowId xmlns:a16="http://schemas.microsoft.com/office/drawing/2014/main" val="1928645321"/>
                  </a:ext>
                </a:extLst>
              </a:tr>
              <a:tr h="1433015">
                <a:tc>
                  <a:txBody>
                    <a:bodyPr/>
                    <a:lstStyle/>
                    <a:p>
                      <a:r>
                        <a:rPr lang="en-IN" sz="1000" dirty="0"/>
                        <a:t>4</a:t>
                      </a:r>
                    </a:p>
                  </a:txBody>
                  <a:tcPr/>
                </a:tc>
                <a:tc>
                  <a:txBody>
                    <a:bodyPr/>
                    <a:lstStyle/>
                    <a:p>
                      <a:r>
                        <a:rPr lang="en-US" sz="1000" dirty="0"/>
                        <a:t>A 7T Security Oriented SRAM Bitcell </a:t>
                      </a:r>
                    </a:p>
                  </a:txBody>
                  <a:tcPr/>
                </a:tc>
                <a:tc>
                  <a:txBody>
                    <a:bodyPr/>
                    <a:lstStyle/>
                    <a:p>
                      <a:pPr algn="just"/>
                      <a:r>
                        <a:rPr lang="en-US" sz="1000" dirty="0"/>
                        <a:t>In this paper, they</a:t>
                      </a:r>
                      <a:r>
                        <a:rPr lang="en-US" sz="1000" baseline="0" dirty="0"/>
                        <a:t> </a:t>
                      </a:r>
                      <a:r>
                        <a:rPr lang="en-US" sz="1000" dirty="0"/>
                        <a:t> proposed a novel 7T SRAM cell composed of an additional PMOS transistor added to the original 6T SRAM implementation, and employing a two-phase write operation to significantly reduce the correlation between the consumed energy and the written data. The proposed 7T SRAM cell achieves over 1000× decreased energy correlation compared to the conventional 6T SRAM.</a:t>
                      </a:r>
                    </a:p>
                  </a:txBody>
                  <a:tcPr/>
                </a:tc>
                <a:extLst>
                  <a:ext uri="{0D108BD9-81ED-4DB2-BD59-A6C34878D82A}">
                    <a16:rowId xmlns:a16="http://schemas.microsoft.com/office/drawing/2014/main" val="3581906358"/>
                  </a:ext>
                </a:extLst>
              </a:tr>
            </a:tbl>
          </a:graphicData>
        </a:graphic>
      </p:graphicFrame>
      <p:sp>
        <p:nvSpPr>
          <p:cNvPr id="7" name="Rectangle 6"/>
          <p:cNvSpPr/>
          <p:nvPr/>
        </p:nvSpPr>
        <p:spPr>
          <a:xfrm>
            <a:off x="247934" y="4594747"/>
            <a:ext cx="6023211" cy="4435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85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sldNum" idx="12"/>
          </p:nvPr>
        </p:nvSpPr>
        <p:spPr>
          <a:xfrm>
            <a:off x="8595308" y="47752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03" name="Google Shape;103;p18"/>
          <p:cNvSpPr txBox="1">
            <a:spLocks noGrp="1"/>
          </p:cNvSpPr>
          <p:nvPr>
            <p:ph type="title"/>
          </p:nvPr>
        </p:nvSpPr>
        <p:spPr>
          <a:xfrm>
            <a:off x="249210" y="497667"/>
            <a:ext cx="56085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990"/>
              <a:buNone/>
            </a:pPr>
            <a:r>
              <a:rPr lang="en-US" sz="2200" b="1" dirty="0"/>
              <a:t>Reference :</a:t>
            </a:r>
            <a:br>
              <a:rPr lang="en-US" sz="2000" b="1" dirty="0"/>
            </a:br>
            <a:br>
              <a:rPr lang="en-US" sz="2000" b="1" dirty="0"/>
            </a:br>
            <a:r>
              <a:rPr lang="en-US" sz="2000" b="1" dirty="0"/>
              <a:t> </a:t>
            </a:r>
            <a:br>
              <a:rPr lang="en-US" sz="2000" b="1" dirty="0"/>
            </a:br>
            <a:r>
              <a:rPr lang="en-US" sz="2000" b="1" dirty="0"/>
              <a:t>  </a:t>
            </a:r>
            <a:endParaRPr sz="2000" b="1" dirty="0"/>
          </a:p>
        </p:txBody>
      </p:sp>
      <p:sp>
        <p:nvSpPr>
          <p:cNvPr id="2" name="Rectangle 1">
            <a:extLst>
              <a:ext uri="{FF2B5EF4-FFF2-40B4-BE49-F238E27FC236}">
                <a16:creationId xmlns:a16="http://schemas.microsoft.com/office/drawing/2014/main" id="{7B63FCAC-0F58-FF2E-09A4-B31220437E4A}"/>
              </a:ext>
            </a:extLst>
          </p:cNvPr>
          <p:cNvSpPr/>
          <p:nvPr/>
        </p:nvSpPr>
        <p:spPr>
          <a:xfrm>
            <a:off x="126380" y="4749851"/>
            <a:ext cx="7129347" cy="327671"/>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2"/>
                </a:solidFill>
              </a:ln>
              <a:solidFill>
                <a:schemeClr val="tx2"/>
              </a:solidFill>
            </a:endParaRPr>
          </a:p>
        </p:txBody>
      </p:sp>
      <p:sp>
        <p:nvSpPr>
          <p:cNvPr id="5" name="TextBox 4"/>
          <p:cNvSpPr txBox="1"/>
          <p:nvPr/>
        </p:nvSpPr>
        <p:spPr>
          <a:xfrm>
            <a:off x="279779" y="1388626"/>
            <a:ext cx="7915702" cy="3754874"/>
          </a:xfrm>
          <a:prstGeom prst="rect">
            <a:avLst/>
          </a:prstGeom>
          <a:noFill/>
        </p:spPr>
        <p:txBody>
          <a:bodyPr wrap="square" rtlCol="0">
            <a:spAutoFit/>
          </a:bodyPr>
          <a:lstStyle/>
          <a:p>
            <a:pPr marL="342900" indent="-342900">
              <a:buAutoNum type="arabicPeriod"/>
            </a:pPr>
            <a:r>
              <a:rPr lang="en-US" dirty="0" err="1"/>
              <a:t>Anurag</a:t>
            </a:r>
            <a:r>
              <a:rPr lang="en-US" dirty="0"/>
              <a:t> Yadav1 and </a:t>
            </a:r>
            <a:r>
              <a:rPr lang="en-US" dirty="0" err="1"/>
              <a:t>Subodh</a:t>
            </a:r>
            <a:r>
              <a:rPr lang="en-US" dirty="0"/>
              <a:t> Wairya2 ,” </a:t>
            </a:r>
            <a:r>
              <a:rPr lang="en-US" i="1" dirty="0"/>
              <a:t>Performance and Area Optimization of SRAM Cell in </a:t>
            </a:r>
            <a:r>
              <a:rPr lang="en-US" i="1" dirty="0" err="1"/>
              <a:t>Nanocomputing</a:t>
            </a:r>
            <a:r>
              <a:rPr lang="en-US" i="1" dirty="0"/>
              <a:t> Application</a:t>
            </a:r>
            <a:r>
              <a:rPr lang="en-US" dirty="0"/>
              <a:t>”, International Journal of Computing and Digital Systems (Mar-2022)</a:t>
            </a:r>
          </a:p>
          <a:p>
            <a:pPr marL="342900" indent="-342900">
              <a:buAutoNum type="arabicPeriod"/>
            </a:pPr>
            <a:endParaRPr lang="en-US" dirty="0"/>
          </a:p>
          <a:p>
            <a:pPr marL="342900" indent="-342900">
              <a:buAutoNum type="arabicPeriod"/>
            </a:pPr>
            <a:r>
              <a:rPr lang="en-US" dirty="0"/>
              <a:t> </a:t>
            </a:r>
            <a:r>
              <a:rPr lang="sv-SE" dirty="0"/>
              <a:t>Varanasi Koundinya, Jithendra Pulivarthi, Madanu Karun Chand,”</a:t>
            </a:r>
            <a:r>
              <a:rPr lang="en-US" dirty="0"/>
              <a:t> Performance Evaluation of 6 T SRAM </a:t>
            </a:r>
            <a:r>
              <a:rPr lang="en-US"/>
              <a:t>cell using90 </a:t>
            </a:r>
            <a:r>
              <a:rPr lang="en-US" dirty="0"/>
              <a:t>nm Technology”, International Journal of Engineering Research &amp; Technology (IJERT) Vol. 10 Issue 09, September-2021</a:t>
            </a:r>
          </a:p>
          <a:p>
            <a:pPr marL="342900" indent="-342900">
              <a:buAutoNum type="arabicPeriod"/>
            </a:pPr>
            <a:endParaRPr lang="en-US" dirty="0"/>
          </a:p>
          <a:p>
            <a:r>
              <a:rPr lang="en-US" dirty="0"/>
              <a:t>3.    </a:t>
            </a:r>
            <a:r>
              <a:rPr lang="en-US" dirty="0" err="1"/>
              <a:t>Pratiksha</a:t>
            </a:r>
            <a:r>
              <a:rPr lang="en-US" dirty="0"/>
              <a:t> </a:t>
            </a:r>
            <a:r>
              <a:rPr lang="en-US" dirty="0" err="1"/>
              <a:t>Punithra</a:t>
            </a:r>
            <a:r>
              <a:rPr lang="en-US" dirty="0"/>
              <a:t> H M </a:t>
            </a:r>
            <a:r>
              <a:rPr lang="en-US" dirty="0" err="1"/>
              <a:t>Nalina</a:t>
            </a:r>
            <a:r>
              <a:rPr lang="en-US" dirty="0"/>
              <a:t> H D, “</a:t>
            </a:r>
            <a:r>
              <a:rPr lang="en-US" i="1" dirty="0"/>
              <a:t>Low Power 6T SRAM Design using 45nm</a:t>
            </a:r>
          </a:p>
          <a:p>
            <a:r>
              <a:rPr lang="en-US" i="1" dirty="0"/>
              <a:t>       Technology</a:t>
            </a:r>
            <a:r>
              <a:rPr lang="en-US" b="1" dirty="0"/>
              <a:t>”, </a:t>
            </a:r>
            <a:r>
              <a:rPr lang="en-US" dirty="0"/>
              <a:t>International Journal of Engineering Research &amp; Technology (IJERT) NCCDS -                      </a:t>
            </a:r>
          </a:p>
          <a:p>
            <a:r>
              <a:rPr lang="en-US" dirty="0"/>
              <a:t>       2020 Conference Proceedings</a:t>
            </a:r>
          </a:p>
          <a:p>
            <a:endParaRPr lang="en-US" dirty="0"/>
          </a:p>
          <a:p>
            <a:r>
              <a:rPr lang="en-US" dirty="0"/>
              <a:t>4.    Robert </a:t>
            </a:r>
            <a:r>
              <a:rPr lang="en-US" dirty="0" err="1"/>
              <a:t>Giterman</a:t>
            </a:r>
            <a:r>
              <a:rPr lang="en-US" dirty="0"/>
              <a:t>∗ , </a:t>
            </a:r>
            <a:r>
              <a:rPr lang="en-US" dirty="0" err="1"/>
              <a:t>Osnat</a:t>
            </a:r>
            <a:r>
              <a:rPr lang="en-US" dirty="0"/>
              <a:t> </a:t>
            </a:r>
            <a:r>
              <a:rPr lang="en-US" dirty="0" err="1"/>
              <a:t>Keren</a:t>
            </a:r>
            <a:r>
              <a:rPr lang="en-US" dirty="0"/>
              <a:t>∗ , and Alexander Fish∗ “</a:t>
            </a:r>
            <a:r>
              <a:rPr lang="en-US" i="1" dirty="0"/>
              <a:t>A 7T Security Oriented SRAM       </a:t>
            </a:r>
          </a:p>
          <a:p>
            <a:r>
              <a:rPr lang="en-US" i="1" dirty="0"/>
              <a:t>       Bitcell</a:t>
            </a:r>
            <a:r>
              <a:rPr lang="en-US" dirty="0"/>
              <a:t>”, 1549-7747 (c) 2018 IEEE</a:t>
            </a:r>
          </a:p>
          <a:p>
            <a:r>
              <a:rPr lang="en-US" dirty="0"/>
              <a:t>   </a:t>
            </a:r>
          </a:p>
          <a:p>
            <a:pPr marL="342900" indent="-342900">
              <a:buAutoNum type="arabicPeriod"/>
            </a:pPr>
            <a:endParaRPr lang="en-US" dirty="0"/>
          </a:p>
          <a:p>
            <a:pPr marL="342900" indent="-342900">
              <a:buAutoNum type="arabicPeriod"/>
            </a:pP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TotalTime>
  <Words>691</Words>
  <Application>Microsoft Office PowerPoint</Application>
  <PresentationFormat>On-screen Show (16:9)</PresentationFormat>
  <Paragraphs>85</Paragraphs>
  <Slides>9</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PowerPoint Presentation</vt:lpstr>
      <vt:lpstr>CONTENT :</vt:lpstr>
      <vt:lpstr>PROBLEM STATEMENT : </vt:lpstr>
      <vt:lpstr>NEED STATEMENT : </vt:lpstr>
      <vt:lpstr>GOALS :</vt:lpstr>
      <vt:lpstr>PowerPoint Presentation</vt:lpstr>
      <vt:lpstr>Literature Survey :</vt:lpstr>
      <vt:lpstr>PowerPoint Presentation</vt:lpstr>
      <vt:lpstr>Reference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pratik patil</cp:lastModifiedBy>
  <cp:revision>52</cp:revision>
  <dcterms:modified xsi:type="dcterms:W3CDTF">2024-04-15T05:40:10Z</dcterms:modified>
</cp:coreProperties>
</file>