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1" r:id="rId4"/>
    <p:sldId id="272" r:id="rId5"/>
    <p:sldId id="260" r:id="rId6"/>
    <p:sldId id="261" r:id="rId7"/>
    <p:sldId id="263" r:id="rId8"/>
    <p:sldId id="277" r:id="rId9"/>
    <p:sldId id="273" r:id="rId10"/>
    <p:sldId id="274" r:id="rId11"/>
    <p:sldId id="275" r:id="rId1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3" autoAdjust="0"/>
    <p:restoredTop sz="99500" autoAdjust="0"/>
  </p:normalViewPr>
  <p:slideViewPr>
    <p:cSldViewPr snapToGrid="0">
      <p:cViewPr varScale="1">
        <p:scale>
          <a:sx n="113" d="100"/>
          <a:sy n="113" d="100"/>
        </p:scale>
        <p:origin x="821" y="77"/>
      </p:cViewPr>
      <p:guideLst>
        <p:guide orient="horz" pos="7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patil" userId="9d3cc8ea8e59a257" providerId="LiveId" clId="{CC3301B2-C1DE-4F04-B3ED-45D3AE7EDF03}"/>
    <pc:docChg chg="undo custSel addSld modSld">
      <pc:chgData name="pratik patil" userId="9d3cc8ea8e59a257" providerId="LiveId" clId="{CC3301B2-C1DE-4F04-B3ED-45D3AE7EDF03}" dt="2024-05-14T15:03:36.347" v="280" actId="255"/>
      <pc:docMkLst>
        <pc:docMk/>
      </pc:docMkLst>
      <pc:sldChg chg="modSp mod">
        <pc:chgData name="pratik patil" userId="9d3cc8ea8e59a257" providerId="LiveId" clId="{CC3301B2-C1DE-4F04-B3ED-45D3AE7EDF03}" dt="2024-05-14T15:03:36.347" v="280" actId="255"/>
        <pc:sldMkLst>
          <pc:docMk/>
          <pc:sldMk cId="42205551" sldId="257"/>
        </pc:sldMkLst>
        <pc:spChg chg="mod">
          <ac:chgData name="pratik patil" userId="9d3cc8ea8e59a257" providerId="LiveId" clId="{CC3301B2-C1DE-4F04-B3ED-45D3AE7EDF03}" dt="2024-05-14T15:03:36.347" v="280" actId="255"/>
          <ac:spMkLst>
            <pc:docMk/>
            <pc:sldMk cId="42205551" sldId="257"/>
            <ac:spMk id="24" creationId="{00000000-0000-0000-0000-000000000000}"/>
          </ac:spMkLst>
        </pc:spChg>
        <pc:spChg chg="mod">
          <ac:chgData name="pratik patil" userId="9d3cc8ea8e59a257" providerId="LiveId" clId="{CC3301B2-C1DE-4F04-B3ED-45D3AE7EDF03}" dt="2024-05-14T14:58:57.037" v="251" actId="20577"/>
          <ac:spMkLst>
            <pc:docMk/>
            <pc:sldMk cId="42205551" sldId="257"/>
            <ac:spMk id="25" creationId="{00000000-0000-0000-0000-000000000000}"/>
          </ac:spMkLst>
        </pc:spChg>
      </pc:sldChg>
      <pc:sldChg chg="modSp mod">
        <pc:chgData name="pratik patil" userId="9d3cc8ea8e59a257" providerId="LiveId" clId="{CC3301B2-C1DE-4F04-B3ED-45D3AE7EDF03}" dt="2024-05-14T15:00:46.613" v="266" actId="20577"/>
        <pc:sldMkLst>
          <pc:docMk/>
          <pc:sldMk cId="618535508" sldId="260"/>
        </pc:sldMkLst>
        <pc:spChg chg="mod">
          <ac:chgData name="pratik patil" userId="9d3cc8ea8e59a257" providerId="LiveId" clId="{CC3301B2-C1DE-4F04-B3ED-45D3AE7EDF03}" dt="2024-05-14T15:00:46.613" v="266" actId="20577"/>
          <ac:spMkLst>
            <pc:docMk/>
            <pc:sldMk cId="618535508" sldId="260"/>
            <ac:spMk id="50" creationId="{00000000-0000-0000-0000-000000000000}"/>
          </ac:spMkLst>
        </pc:spChg>
      </pc:sldChg>
      <pc:sldChg chg="modSp mod">
        <pc:chgData name="pratik patil" userId="9d3cc8ea8e59a257" providerId="LiveId" clId="{CC3301B2-C1DE-4F04-B3ED-45D3AE7EDF03}" dt="2024-05-14T15:03:11.817" v="273" actId="255"/>
        <pc:sldMkLst>
          <pc:docMk/>
          <pc:sldMk cId="165600678" sldId="261"/>
        </pc:sldMkLst>
        <pc:spChg chg="mod">
          <ac:chgData name="pratik patil" userId="9d3cc8ea8e59a257" providerId="LiveId" clId="{CC3301B2-C1DE-4F04-B3ED-45D3AE7EDF03}" dt="2024-05-14T15:03:11.817" v="273" actId="255"/>
          <ac:spMkLst>
            <pc:docMk/>
            <pc:sldMk cId="165600678" sldId="261"/>
            <ac:spMk id="65" creationId="{00000000-0000-0000-0000-000000000000}"/>
          </ac:spMkLst>
        </pc:spChg>
      </pc:sldChg>
      <pc:sldChg chg="modSp mod">
        <pc:chgData name="pratik patil" userId="9d3cc8ea8e59a257" providerId="LiveId" clId="{CC3301B2-C1DE-4F04-B3ED-45D3AE7EDF03}" dt="2024-05-14T15:02:22.748" v="268" actId="113"/>
        <pc:sldMkLst>
          <pc:docMk/>
          <pc:sldMk cId="741784861" sldId="263"/>
        </pc:sldMkLst>
        <pc:spChg chg="mod">
          <ac:chgData name="pratik patil" userId="9d3cc8ea8e59a257" providerId="LiveId" clId="{CC3301B2-C1DE-4F04-B3ED-45D3AE7EDF03}" dt="2024-05-14T15:02:22.748" v="268" actId="113"/>
          <ac:spMkLst>
            <pc:docMk/>
            <pc:sldMk cId="741784861" sldId="263"/>
            <ac:spMk id="76" creationId="{00000000-0000-0000-0000-000000000000}"/>
          </ac:spMkLst>
        </pc:spChg>
      </pc:sldChg>
      <pc:sldChg chg="modSp mod">
        <pc:chgData name="pratik patil" userId="9d3cc8ea8e59a257" providerId="LiveId" clId="{CC3301B2-C1DE-4F04-B3ED-45D3AE7EDF03}" dt="2024-05-14T15:03:26.496" v="275" actId="255"/>
        <pc:sldMkLst>
          <pc:docMk/>
          <pc:sldMk cId="0" sldId="271"/>
        </pc:sldMkLst>
        <pc:spChg chg="mod">
          <ac:chgData name="pratik patil" userId="9d3cc8ea8e59a257" providerId="LiveId" clId="{CC3301B2-C1DE-4F04-B3ED-45D3AE7EDF03}" dt="2024-05-14T15:03:26.496" v="275" actId="255"/>
          <ac:spMkLst>
            <pc:docMk/>
            <pc:sldMk cId="0" sldId="271"/>
            <ac:spMk id="6" creationId="{00000000-0000-0000-0000-000000000000}"/>
          </ac:spMkLst>
        </pc:spChg>
      </pc:sldChg>
      <pc:sldChg chg="addSp delSp modSp mod">
        <pc:chgData name="pratik patil" userId="9d3cc8ea8e59a257" providerId="LiveId" clId="{CC3301B2-C1DE-4F04-B3ED-45D3AE7EDF03}" dt="2024-05-14T15:03:19.201" v="274" actId="255"/>
        <pc:sldMkLst>
          <pc:docMk/>
          <pc:sldMk cId="0" sldId="272"/>
        </pc:sldMkLst>
        <pc:spChg chg="mod">
          <ac:chgData name="pratik patil" userId="9d3cc8ea8e59a257" providerId="LiveId" clId="{CC3301B2-C1DE-4F04-B3ED-45D3AE7EDF03}" dt="2024-05-14T15:03:19.201" v="274" actId="255"/>
          <ac:spMkLst>
            <pc:docMk/>
            <pc:sldMk cId="0" sldId="272"/>
            <ac:spMk id="3" creationId="{44217522-424B-A594-9FA1-C4B39B91084A}"/>
          </ac:spMkLst>
        </pc:spChg>
        <pc:cxnChg chg="add del mod">
          <ac:chgData name="pratik patil" userId="9d3cc8ea8e59a257" providerId="LiveId" clId="{CC3301B2-C1DE-4F04-B3ED-45D3AE7EDF03}" dt="2024-05-14T12:09:45.367" v="3" actId="11529"/>
          <ac:cxnSpMkLst>
            <pc:docMk/>
            <pc:sldMk cId="0" sldId="272"/>
            <ac:cxnSpMk id="6" creationId="{1ADEAE86-D97C-0A01-C3FB-06D664B41752}"/>
          </ac:cxnSpMkLst>
        </pc:cxnChg>
        <pc:cxnChg chg="add del">
          <ac:chgData name="pratik patil" userId="9d3cc8ea8e59a257" providerId="LiveId" clId="{CC3301B2-C1DE-4F04-B3ED-45D3AE7EDF03}" dt="2024-05-14T12:10:27.498" v="5" actId="11529"/>
          <ac:cxnSpMkLst>
            <pc:docMk/>
            <pc:sldMk cId="0" sldId="272"/>
            <ac:cxnSpMk id="9" creationId="{774AB29C-8E08-BD1F-8018-A5D21B0B232C}"/>
          </ac:cxnSpMkLst>
        </pc:cxnChg>
        <pc:cxnChg chg="add del">
          <ac:chgData name="pratik patil" userId="9d3cc8ea8e59a257" providerId="LiveId" clId="{CC3301B2-C1DE-4F04-B3ED-45D3AE7EDF03}" dt="2024-05-14T12:10:56.842" v="7" actId="11529"/>
          <ac:cxnSpMkLst>
            <pc:docMk/>
            <pc:sldMk cId="0" sldId="272"/>
            <ac:cxnSpMk id="11" creationId="{BF2C0E80-01A2-4286-D38E-C7F268FBFEDC}"/>
          </ac:cxnSpMkLst>
        </pc:cxnChg>
        <pc:cxnChg chg="add del mod">
          <ac:chgData name="pratik patil" userId="9d3cc8ea8e59a257" providerId="LiveId" clId="{CC3301B2-C1DE-4F04-B3ED-45D3AE7EDF03}" dt="2024-05-14T12:11:29.326" v="11" actId="11529"/>
          <ac:cxnSpMkLst>
            <pc:docMk/>
            <pc:sldMk cId="0" sldId="272"/>
            <ac:cxnSpMk id="17" creationId="{BE2B4ACE-ED9D-44AD-8BDE-087361FF010D}"/>
          </ac:cxnSpMkLst>
        </pc:cxnChg>
        <pc:cxnChg chg="add mod">
          <ac:chgData name="pratik patil" userId="9d3cc8ea8e59a257" providerId="LiveId" clId="{CC3301B2-C1DE-4F04-B3ED-45D3AE7EDF03}" dt="2024-05-14T12:11:43.915" v="13" actId="208"/>
          <ac:cxnSpMkLst>
            <pc:docMk/>
            <pc:sldMk cId="0" sldId="272"/>
            <ac:cxnSpMk id="23" creationId="{604AC548-E6E4-D8AB-A2B7-474195EB3294}"/>
          </ac:cxnSpMkLst>
        </pc:cxnChg>
        <pc:cxnChg chg="add mod">
          <ac:chgData name="pratik patil" userId="9d3cc8ea8e59a257" providerId="LiveId" clId="{CC3301B2-C1DE-4F04-B3ED-45D3AE7EDF03}" dt="2024-05-14T12:12:47.764" v="20" actId="1076"/>
          <ac:cxnSpMkLst>
            <pc:docMk/>
            <pc:sldMk cId="0" sldId="272"/>
            <ac:cxnSpMk id="25" creationId="{814A3271-ED14-F907-129D-733A8B77C0A9}"/>
          </ac:cxnSpMkLst>
        </pc:cxnChg>
        <pc:cxnChg chg="add mod">
          <ac:chgData name="pratik patil" userId="9d3cc8ea8e59a257" providerId="LiveId" clId="{CC3301B2-C1DE-4F04-B3ED-45D3AE7EDF03}" dt="2024-05-14T12:12:27.208" v="18" actId="1076"/>
          <ac:cxnSpMkLst>
            <pc:docMk/>
            <pc:sldMk cId="0" sldId="272"/>
            <ac:cxnSpMk id="26" creationId="{6B0EE4D2-E572-22BF-E90C-1A39DA5978CA}"/>
          </ac:cxnSpMkLst>
        </pc:cxnChg>
        <pc:cxnChg chg="add mod">
          <ac:chgData name="pratik patil" userId="9d3cc8ea8e59a257" providerId="LiveId" clId="{CC3301B2-C1DE-4F04-B3ED-45D3AE7EDF03}" dt="2024-05-14T12:12:35.533" v="19" actId="1076"/>
          <ac:cxnSpMkLst>
            <pc:docMk/>
            <pc:sldMk cId="0" sldId="272"/>
            <ac:cxnSpMk id="27" creationId="{ADEE73A2-6566-C338-CABD-D4752B740F35}"/>
          </ac:cxnSpMkLst>
        </pc:cxnChg>
        <pc:cxnChg chg="add mod">
          <ac:chgData name="pratik patil" userId="9d3cc8ea8e59a257" providerId="LiveId" clId="{CC3301B2-C1DE-4F04-B3ED-45D3AE7EDF03}" dt="2024-05-14T14:13:26.715" v="231" actId="1076"/>
          <ac:cxnSpMkLst>
            <pc:docMk/>
            <pc:sldMk cId="0" sldId="272"/>
            <ac:cxnSpMk id="29" creationId="{022F842E-05C9-00E1-6206-FE08E27F8759}"/>
          </ac:cxnSpMkLst>
        </pc:cxnChg>
        <pc:cxnChg chg="add mod">
          <ac:chgData name="pratik patil" userId="9d3cc8ea8e59a257" providerId="LiveId" clId="{CC3301B2-C1DE-4F04-B3ED-45D3AE7EDF03}" dt="2024-05-14T12:13:08.318" v="28" actId="1076"/>
          <ac:cxnSpMkLst>
            <pc:docMk/>
            <pc:sldMk cId="0" sldId="272"/>
            <ac:cxnSpMk id="30" creationId="{3FA0938E-ACDE-C5E6-D067-53186FAF99EF}"/>
          </ac:cxnSpMkLst>
        </pc:cxnChg>
        <pc:cxnChg chg="add mod">
          <ac:chgData name="pratik patil" userId="9d3cc8ea8e59a257" providerId="LiveId" clId="{CC3301B2-C1DE-4F04-B3ED-45D3AE7EDF03}" dt="2024-05-14T12:13:45.643" v="33" actId="1076"/>
          <ac:cxnSpMkLst>
            <pc:docMk/>
            <pc:sldMk cId="0" sldId="272"/>
            <ac:cxnSpMk id="32" creationId="{5957727E-51A8-672E-F31A-CD00DCF3C896}"/>
          </ac:cxnSpMkLst>
        </pc:cxnChg>
        <pc:cxnChg chg="add mod">
          <ac:chgData name="pratik patil" userId="9d3cc8ea8e59a257" providerId="LiveId" clId="{CC3301B2-C1DE-4F04-B3ED-45D3AE7EDF03}" dt="2024-05-14T12:13:23.648" v="30" actId="1076"/>
          <ac:cxnSpMkLst>
            <pc:docMk/>
            <pc:sldMk cId="0" sldId="272"/>
            <ac:cxnSpMk id="35" creationId="{C4E1BA28-4751-146C-C9B1-CC5724F0ABA2}"/>
          </ac:cxnSpMkLst>
        </pc:cxnChg>
        <pc:cxnChg chg="add mod">
          <ac:chgData name="pratik patil" userId="9d3cc8ea8e59a257" providerId="LiveId" clId="{CC3301B2-C1DE-4F04-B3ED-45D3AE7EDF03}" dt="2024-05-14T12:13:36.578" v="32" actId="1076"/>
          <ac:cxnSpMkLst>
            <pc:docMk/>
            <pc:sldMk cId="0" sldId="272"/>
            <ac:cxnSpMk id="37" creationId="{A96A9217-A19B-2F78-FFC2-EE48993D2F6F}"/>
          </ac:cxnSpMkLst>
        </pc:cxnChg>
        <pc:cxnChg chg="add mod">
          <ac:chgData name="pratik patil" userId="9d3cc8ea8e59a257" providerId="LiveId" clId="{CC3301B2-C1DE-4F04-B3ED-45D3AE7EDF03}" dt="2024-05-14T12:13:30.392" v="31" actId="1076"/>
          <ac:cxnSpMkLst>
            <pc:docMk/>
            <pc:sldMk cId="0" sldId="272"/>
            <ac:cxnSpMk id="38" creationId="{6CBB8178-7ED0-1FCE-C87A-7D258D2CF60C}"/>
          </ac:cxnSpMkLst>
        </pc:cxnChg>
      </pc:sldChg>
      <pc:sldChg chg="modSp new mod">
        <pc:chgData name="pratik patil" userId="9d3cc8ea8e59a257" providerId="LiveId" clId="{CC3301B2-C1DE-4F04-B3ED-45D3AE7EDF03}" dt="2024-05-14T15:02:40.572" v="269" actId="255"/>
        <pc:sldMkLst>
          <pc:docMk/>
          <pc:sldMk cId="655633752" sldId="273"/>
        </pc:sldMkLst>
        <pc:spChg chg="mod">
          <ac:chgData name="pratik patil" userId="9d3cc8ea8e59a257" providerId="LiveId" clId="{CC3301B2-C1DE-4F04-B3ED-45D3AE7EDF03}" dt="2024-05-14T15:02:40.572" v="269" actId="255"/>
          <ac:spMkLst>
            <pc:docMk/>
            <pc:sldMk cId="655633752" sldId="273"/>
            <ac:spMk id="2" creationId="{DFD5AD4F-5950-95BE-57C7-61074C58361F}"/>
          </ac:spMkLst>
        </pc:spChg>
      </pc:sldChg>
      <pc:sldChg chg="modSp new mod">
        <pc:chgData name="pratik patil" userId="9d3cc8ea8e59a257" providerId="LiveId" clId="{CC3301B2-C1DE-4F04-B3ED-45D3AE7EDF03}" dt="2024-05-14T15:02:48.396" v="270" actId="255"/>
        <pc:sldMkLst>
          <pc:docMk/>
          <pc:sldMk cId="1349720" sldId="274"/>
        </pc:sldMkLst>
        <pc:spChg chg="mod">
          <ac:chgData name="pratik patil" userId="9d3cc8ea8e59a257" providerId="LiveId" clId="{CC3301B2-C1DE-4F04-B3ED-45D3AE7EDF03}" dt="2024-05-14T15:02:48.396" v="270" actId="255"/>
          <ac:spMkLst>
            <pc:docMk/>
            <pc:sldMk cId="1349720" sldId="274"/>
            <ac:spMk id="2" creationId="{5D1B48C7-242C-6468-0B4E-C146969BECF9}"/>
          </ac:spMkLst>
        </pc:spChg>
      </pc:sldChg>
      <pc:sldChg chg="modSp new mod">
        <pc:chgData name="pratik patil" userId="9d3cc8ea8e59a257" providerId="LiveId" clId="{CC3301B2-C1DE-4F04-B3ED-45D3AE7EDF03}" dt="2024-05-14T15:02:54.567" v="271" actId="255"/>
        <pc:sldMkLst>
          <pc:docMk/>
          <pc:sldMk cId="209943743" sldId="275"/>
        </pc:sldMkLst>
        <pc:spChg chg="mod">
          <ac:chgData name="pratik patil" userId="9d3cc8ea8e59a257" providerId="LiveId" clId="{CC3301B2-C1DE-4F04-B3ED-45D3AE7EDF03}" dt="2024-05-14T15:02:54.567" v="271" actId="255"/>
          <ac:spMkLst>
            <pc:docMk/>
            <pc:sldMk cId="209943743" sldId="275"/>
            <ac:spMk id="2" creationId="{58AE39AC-5893-8D6C-8805-F51167820D71}"/>
          </ac:spMkLst>
        </pc:spChg>
      </pc:sldChg>
      <pc:sldChg chg="modSp new mod">
        <pc:chgData name="pratik patil" userId="9d3cc8ea8e59a257" providerId="LiveId" clId="{CC3301B2-C1DE-4F04-B3ED-45D3AE7EDF03}" dt="2024-05-14T15:03:00.566" v="272" actId="255"/>
        <pc:sldMkLst>
          <pc:docMk/>
          <pc:sldMk cId="2171384334" sldId="276"/>
        </pc:sldMkLst>
        <pc:spChg chg="mod">
          <ac:chgData name="pratik patil" userId="9d3cc8ea8e59a257" providerId="LiveId" clId="{CC3301B2-C1DE-4F04-B3ED-45D3AE7EDF03}" dt="2024-05-14T15:03:00.566" v="272" actId="255"/>
          <ac:spMkLst>
            <pc:docMk/>
            <pc:sldMk cId="2171384334" sldId="276"/>
            <ac:spMk id="2" creationId="{33946024-575E-D680-3DB0-463137B978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75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457200" indent="-298450">
              <a:spcBef>
                <a:spcPts val="0"/>
              </a:spcBef>
              <a:spcAft>
                <a:spcPts val="0"/>
              </a:spcAft>
              <a:buSzPts val="1100"/>
              <a:buFont typeface="Droid Sans" charset="0"/>
              <a:buChar char="●"/>
            </a:pP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088874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0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96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54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1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80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197500" y="4800600"/>
            <a:ext cx="1028700" cy="3429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08-11-2023</a:t>
            </a:r>
            <a:endParaRPr lang="zh-CN" altLang="en-US" sz="11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pic>
        <p:nvPicPr>
          <p:cNvPr id="1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9" y="0"/>
            <a:ext cx="9144002" cy="60155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  <p:sp>
        <p:nvSpPr>
          <p:cNvPr id="9" name="文本框"/>
          <p:cNvSpPr>
            <a:spLocks noGrp="1"/>
          </p:cNvSpPr>
          <p:nvPr>
            <p:ph type="ctrTitle"/>
          </p:nvPr>
        </p:nvSpPr>
        <p:spPr>
          <a:xfrm>
            <a:off x="311707" y="744575"/>
            <a:ext cx="8520600" cy="20526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5200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ldNum"/>
          </p:nvPr>
        </p:nvSpPr>
        <p:spPr>
          <a:xfrm>
            <a:off x="8556784" y="4749851"/>
            <a:ext cx="548700" cy="393599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3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zh-CN" altLang="en-US" sz="13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2" name="矩形"/>
          <p:cNvSpPr>
            <a:spLocks/>
          </p:cNvSpPr>
          <p:nvPr/>
        </p:nvSpPr>
        <p:spPr>
          <a:xfrm>
            <a:off x="2668874" y="4789500"/>
            <a:ext cx="3646200" cy="253365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Title: Bandgap Reference Voltage (BGR) Current</a:t>
            </a:r>
            <a:endParaRPr lang="zh-CN" altLang="en-US" sz="11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4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8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7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"/>
          <p:cNvSpPr>
            <a:spLocks/>
          </p:cNvSpPr>
          <p:nvPr/>
        </p:nvSpPr>
        <p:spPr>
          <a:xfrm>
            <a:off x="197500" y="4800600"/>
            <a:ext cx="1028700" cy="3429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08-11-2023</a:t>
            </a:r>
            <a:endParaRPr lang="zh-CN" altLang="en-US" sz="11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pic>
        <p:nvPicPr>
          <p:cNvPr id="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9" y="0"/>
            <a:ext cx="9144002" cy="60155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30" name="文本框"/>
          <p:cNvSpPr>
            <a:spLocks noGrp="1"/>
          </p:cNvSpPr>
          <p:nvPr>
            <p:ph type="body" idx="1"/>
          </p:nvPr>
        </p:nvSpPr>
        <p:spPr>
          <a:xfrm>
            <a:off x="318600" y="1132275"/>
            <a:ext cx="8520600" cy="34164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Droid Sans" charset="0"/>
              <a:buChar char="●"/>
            </a:pPr>
            <a:endParaRPr lang="zh-CN" altLang="en-US"/>
          </a:p>
        </p:txBody>
      </p:sp>
      <p:sp>
        <p:nvSpPr>
          <p:cNvPr id="31" name="文本框"/>
          <p:cNvSpPr>
            <a:spLocks noGrp="1"/>
          </p:cNvSpPr>
          <p:nvPr>
            <p:ph type="sldNum"/>
          </p:nvPr>
        </p:nvSpPr>
        <p:spPr>
          <a:xfrm>
            <a:off x="8595308" y="4775242"/>
            <a:ext cx="548700" cy="3936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pPr marL="0" indent="0" algn="r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00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>
            <a:off x="2668874" y="4789500"/>
            <a:ext cx="3646200" cy="344775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Title: Bandgap Reference Voltage (BGR) Current</a:t>
            </a:r>
            <a:endParaRPr lang="zh-CN" altLang="en-US" sz="11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pic>
        <p:nvPicPr>
          <p:cNvPr id="3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700" y="0"/>
            <a:ext cx="8839200" cy="60155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894987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8600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95308" y="4775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2668875" y="4789500"/>
            <a:ext cx="3646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Title: Bandgap Reference Voltage (BGR) Current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0"/>
            <a:ext cx="8839200" cy="60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8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5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7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5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3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1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1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318600" y="1132275"/>
            <a:ext cx="8520600" cy="34164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Droid Sans" charset="0"/>
              <a:buChar char="●"/>
            </a:pPr>
            <a:endParaRPr lang="zh-CN" altLang="en-US" sz="1800">
              <a:solidFill>
                <a:srgbClr val="595959"/>
              </a:solidFill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sldNum"/>
          </p:nvPr>
        </p:nvSpPr>
        <p:spPr>
          <a:xfrm>
            <a:off x="8595308" y="4775242"/>
            <a:ext cx="548700" cy="3936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1</a:t>
            </a:r>
            <a:endParaRPr lang="zh-CN" altLang="en-US" sz="110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5" name="矩形"/>
          <p:cNvSpPr>
            <a:spLocks/>
          </p:cNvSpPr>
          <p:nvPr/>
        </p:nvSpPr>
        <p:spPr>
          <a:xfrm>
            <a:off x="197500" y="4800600"/>
            <a:ext cx="1028700" cy="3429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08-11-2023</a:t>
            </a:r>
            <a:endParaRPr lang="zh-CN" altLang="en-US" sz="11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pic>
        <p:nvPicPr>
          <p:cNvPr id="6" name="图片"/>
          <p:cNvPicPr>
            <a:picLocks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99" y="0"/>
            <a:ext cx="9144002" cy="60155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8673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"/>
          <p:cNvSpPr>
            <a:spLocks noGrp="1"/>
          </p:cNvSpPr>
          <p:nvPr>
            <p:ph type="subTitle" idx="1"/>
          </p:nvPr>
        </p:nvSpPr>
        <p:spPr>
          <a:xfrm>
            <a:off x="252226" y="607307"/>
            <a:ext cx="8639546" cy="968074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zh-CN" sz="2600" b="1" dirty="0">
                <a:cs typeface="Lucida Sans" charset="0"/>
              </a:rPr>
              <a:t>DESIGN AND OPTIMIZATION OF HIGH PERFORMANCE SRAM</a:t>
            </a:r>
            <a:endParaRPr lang="zh-CN" altLang="en-US" sz="2600" b="1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pic>
        <p:nvPicPr>
          <p:cNvPr id="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9" y="0"/>
            <a:ext cx="9144002" cy="60155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>
            <a:off x="8556784" y="4749851"/>
            <a:ext cx="548700" cy="393599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zh-CN" altLang="en-US" sz="11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graphicFrame>
        <p:nvGraphicFramePr>
          <p:cNvPr id="18" name="Table"/>
          <p:cNvGraphicFramePr>
            <a:graphicFrameLocks noGrp="1"/>
          </p:cNvGraphicFramePr>
          <p:nvPr>
            <p:ph type="tbl"/>
          </p:nvPr>
        </p:nvGraphicFramePr>
        <p:xfrm>
          <a:off x="952500" y="1661150"/>
          <a:ext cx="7238995" cy="582864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723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86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GUIDE </a:t>
                      </a: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: Prof. Ashwini Desai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"/>
          <p:cNvGraphicFramePr>
            <a:graphicFrameLocks noGrp="1"/>
          </p:cNvGraphicFramePr>
          <p:nvPr>
            <p:ph type="tbl"/>
          </p:nvPr>
        </p:nvGraphicFramePr>
        <p:xfrm>
          <a:off x="963185" y="2329783"/>
          <a:ext cx="7217574" cy="231650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2972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9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07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NAME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USN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ROLL NO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9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ALLENA MULA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02FE21BEC006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05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0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BASAVESH PATIL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02FE21BEC018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15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5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HARSH A PATIL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02FE21BEC035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32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075">
                <a:tc>
                  <a:txBody>
                    <a:bodyPr/>
                    <a:lstStyle/>
                    <a:p>
                      <a:pPr mar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PRATIK PATIL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02FE21BEC063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58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矩形"/>
          <p:cNvSpPr>
            <a:spLocks/>
          </p:cNvSpPr>
          <p:nvPr/>
        </p:nvSpPr>
        <p:spPr>
          <a:xfrm>
            <a:off x="126380" y="4749851"/>
            <a:ext cx="7129347" cy="32767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4430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48C7-242C-6468-0B4E-C146969B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3" y="695894"/>
            <a:ext cx="8520600" cy="572700"/>
          </a:xfrm>
        </p:spPr>
        <p:txBody>
          <a:bodyPr/>
          <a:lstStyle/>
          <a:p>
            <a:r>
              <a:rPr lang="en-US" altLang="zh-CN" sz="1800" b="1" dirty="0">
                <a:cs typeface="Lucida Sans" charset="0"/>
              </a:rPr>
              <a:t>Partial demo results :</a:t>
            </a:r>
            <a:br>
              <a:rPr lang="en-US" altLang="zh-CN" sz="1800" b="1" dirty="0">
                <a:cs typeface="Lucida Sans" charset="0"/>
              </a:rPr>
            </a:br>
            <a:br>
              <a:rPr lang="en-US" altLang="zh-CN" sz="1800" b="1" dirty="0">
                <a:cs typeface="Lucida Sans" charset="0"/>
              </a:rPr>
            </a:br>
            <a:endParaRPr lang="en-IN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4388" y="1560668"/>
            <a:ext cx="74183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Transient analysis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Average power calculation 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     power  = 14.34 e-9 W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754" y="4835723"/>
            <a:ext cx="87864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39AC-5893-8D6C-8805-F5116782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24" y="643133"/>
            <a:ext cx="8520600" cy="572700"/>
          </a:xfrm>
        </p:spPr>
        <p:txBody>
          <a:bodyPr/>
          <a:lstStyle/>
          <a:p>
            <a:r>
              <a:rPr lang="en-US" altLang="zh-CN" sz="1800" b="1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Plan and need for optimization:</a:t>
            </a:r>
            <a:br>
              <a:rPr lang="en-US" altLang="zh-CN" sz="1800" b="1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</a:br>
            <a:endParaRPr lang="en-IN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510" y="1155032"/>
            <a:ext cx="86421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The need for optimization are as follows 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designed model consumes more average power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Layout area of the cells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Complexity and delay for the operations   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sz="1500" dirty="0"/>
              <a:t>The proposed plan for optimization : </a:t>
            </a:r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Optimizing the 6T SRAM at transistor level and reducing the  layout area of the cells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The average power consumed will be less in 8T SRAM design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754" y="4835723"/>
            <a:ext cx="87864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>
            <a:off x="8556784" y="4749851"/>
            <a:ext cx="548700" cy="393599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zh-CN" altLang="en-US" sz="11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title"/>
          </p:nvPr>
        </p:nvSpPr>
        <p:spPr>
          <a:xfrm>
            <a:off x="198149" y="570641"/>
            <a:ext cx="5608500" cy="5727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CONTENT</a:t>
            </a:r>
            <a:endParaRPr lang="zh-CN" altLang="en-US" sz="1800" b="1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body" idx="4294967295"/>
          </p:nvPr>
        </p:nvSpPr>
        <p:spPr>
          <a:xfrm>
            <a:off x="113777" y="1200879"/>
            <a:ext cx="8820194" cy="40303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457200" indent="-3365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Tx/>
              <a:buAutoNum type="arabicPeriod"/>
            </a:pPr>
            <a:r>
              <a:rPr lang="en-US" altLang="zh-CN" sz="18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Project Planning (Gantt chart) and WBS (Work Breakdown Structure). </a:t>
            </a:r>
          </a:p>
          <a:p>
            <a:pPr marL="457200" indent="-3365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Tx/>
              <a:buAutoNum type="arabicPeriod"/>
            </a:pPr>
            <a:r>
              <a:rPr lang="en-US" altLang="zh-CN" sz="18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Specification and identification of of Input &amp; output. </a:t>
            </a:r>
          </a:p>
          <a:p>
            <a:pPr marL="457200" indent="-3365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Tx/>
              <a:buAutoNum type="arabicPeriod"/>
            </a:pPr>
            <a:r>
              <a:rPr lang="en-US" altLang="zh-CN" sz="18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Functional block diagram relating input &amp; output. </a:t>
            </a:r>
          </a:p>
          <a:p>
            <a:pPr marL="457200" indent="-3365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Tx/>
              <a:buAutoNum type="arabicPeriod"/>
            </a:pPr>
            <a:r>
              <a:rPr lang="en-US" altLang="zh-CN" sz="18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Simulation of the design using any open source. </a:t>
            </a:r>
          </a:p>
          <a:p>
            <a:pPr marL="457200" indent="-3365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Tx/>
              <a:buAutoNum type="arabicPeriod"/>
            </a:pPr>
            <a:r>
              <a:rPr lang="en-US" altLang="zh-CN" sz="18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Detailed block diagram.</a:t>
            </a:r>
          </a:p>
          <a:p>
            <a:pPr marL="457200" indent="-3365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Tx/>
              <a:buAutoNum type="arabicPeriod"/>
            </a:pPr>
            <a:r>
              <a:rPr lang="en-US" altLang="zh-CN" sz="1800" dirty="0">
                <a:cs typeface="Lucida Sans" charset="0"/>
              </a:rPr>
              <a:t>Integrating the functional blocks, debugging details and partial demo results.</a:t>
            </a:r>
          </a:p>
          <a:p>
            <a:pPr marL="457200" indent="-3365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Tx/>
              <a:buAutoNum type="arabicPeriod"/>
            </a:pPr>
            <a:r>
              <a:rPr lang="en-US" altLang="zh-CN" sz="18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Plan and need for optimization.</a:t>
            </a:r>
          </a:p>
        </p:txBody>
      </p:sp>
      <p:sp>
        <p:nvSpPr>
          <p:cNvPr id="26" name="矩形"/>
          <p:cNvSpPr>
            <a:spLocks/>
          </p:cNvSpPr>
          <p:nvPr/>
        </p:nvSpPr>
        <p:spPr>
          <a:xfrm>
            <a:off x="126380" y="4749851"/>
            <a:ext cx="7129347" cy="32767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4220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51" y="80163"/>
            <a:ext cx="230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Gantt chart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1063" y="4790364"/>
            <a:ext cx="39305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183" y="4742597"/>
            <a:ext cx="1194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ounded Rectangle 12">
            <a:extLst>
              <a:ext uri="{FF2B5EF4-FFF2-40B4-BE49-F238E27FC236}">
                <a16:creationId xmlns:a16="http://schemas.microsoft.com/office/drawing/2014/main" id="{84CB9F28-31A8-DE3C-0CEF-6B198BC8C9D0}"/>
              </a:ext>
            </a:extLst>
          </p:cNvPr>
          <p:cNvSpPr/>
          <p:nvPr/>
        </p:nvSpPr>
        <p:spPr>
          <a:xfrm>
            <a:off x="1067397" y="1318395"/>
            <a:ext cx="7623003" cy="5567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12700" dist="254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Problem Statement , 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Literature Review </a:t>
            </a: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3BBF7A27-F23D-CCAF-F8A8-4F9632B16363}"/>
              </a:ext>
            </a:extLst>
          </p:cNvPr>
          <p:cNvSpPr txBox="1"/>
          <p:nvPr/>
        </p:nvSpPr>
        <p:spPr>
          <a:xfrm>
            <a:off x="1303362" y="629219"/>
            <a:ext cx="958215" cy="759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latin typeface="+mj-lt"/>
                <a:cs typeface="Times New Roman" panose="02020603050405020304" pitchFamily="18" charset="0"/>
              </a:rPr>
              <a:t>Week 1-3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F33A5930-CCE1-CF25-AB82-150C32DDC0A4}"/>
              </a:ext>
            </a:extLst>
          </p:cNvPr>
          <p:cNvSpPr txBox="1"/>
          <p:nvPr/>
        </p:nvSpPr>
        <p:spPr>
          <a:xfrm>
            <a:off x="3421465" y="640029"/>
            <a:ext cx="904875" cy="484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+mj-lt"/>
                <a:cs typeface="Times New Roman" panose="02020603050405020304" pitchFamily="18" charset="0"/>
              </a:rPr>
              <a:t>Week 4-6</a:t>
            </a:r>
          </a:p>
        </p:txBody>
      </p:sp>
      <p:sp>
        <p:nvSpPr>
          <p:cNvPr id="45" name="Rounded Rectangle 13">
            <a:extLst>
              <a:ext uri="{FF2B5EF4-FFF2-40B4-BE49-F238E27FC236}">
                <a16:creationId xmlns:a16="http://schemas.microsoft.com/office/drawing/2014/main" id="{C981E736-915F-CC85-C69C-0842179697A9}"/>
              </a:ext>
            </a:extLst>
          </p:cNvPr>
          <p:cNvSpPr/>
          <p:nvPr/>
        </p:nvSpPr>
        <p:spPr>
          <a:xfrm>
            <a:off x="1067397" y="2197578"/>
            <a:ext cx="7623003" cy="64055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12700" dist="254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                                         Project Planning,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                                         Simulation and 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                                         implementation.</a:t>
            </a:r>
          </a:p>
        </p:txBody>
      </p:sp>
      <p:sp>
        <p:nvSpPr>
          <p:cNvPr id="46" name="Rounded Rectangle 14">
            <a:extLst>
              <a:ext uri="{FF2B5EF4-FFF2-40B4-BE49-F238E27FC236}">
                <a16:creationId xmlns:a16="http://schemas.microsoft.com/office/drawing/2014/main" id="{3259FD17-F073-67BD-59B3-779D317AA665}"/>
              </a:ext>
            </a:extLst>
          </p:cNvPr>
          <p:cNvSpPr/>
          <p:nvPr/>
        </p:nvSpPr>
        <p:spPr>
          <a:xfrm>
            <a:off x="1067397" y="3120481"/>
            <a:ext cx="7623003" cy="6415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12700" dist="254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                                                                                                              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Transistor level </a:t>
            </a:r>
          </a:p>
          <a:p>
            <a:pPr algn="just"/>
            <a:r>
              <a:rPr lang="en-US" sz="1200" b="1" dirty="0">
                <a:solidFill>
                  <a:schemeClr val="tx1"/>
                </a:solidFill>
                <a:latin typeface="+mj-lt"/>
              </a:rPr>
              <a:t>				          optimization,</a:t>
            </a:r>
          </a:p>
          <a:p>
            <a:pPr algn="just"/>
            <a:r>
              <a:rPr lang="en-US" sz="1200" b="1" dirty="0">
                <a:solidFill>
                  <a:schemeClr val="tx1"/>
                </a:solidFill>
                <a:latin typeface="+mj-lt"/>
              </a:rPr>
              <a:t>                                                                                               verification of design.</a:t>
            </a:r>
            <a:endParaRPr lang="en-US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7" name="Rounded Rectangle 15">
            <a:extLst>
              <a:ext uri="{FF2B5EF4-FFF2-40B4-BE49-F238E27FC236}">
                <a16:creationId xmlns:a16="http://schemas.microsoft.com/office/drawing/2014/main" id="{E290B636-0046-C463-82DE-B1034F8B78D1}"/>
              </a:ext>
            </a:extLst>
          </p:cNvPr>
          <p:cNvSpPr/>
          <p:nvPr/>
        </p:nvSpPr>
        <p:spPr>
          <a:xfrm>
            <a:off x="1067397" y="4083485"/>
            <a:ext cx="7623003" cy="6415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12700" dist="254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SRAM verification 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Documentation.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8" name="Text Box 28">
            <a:extLst>
              <a:ext uri="{FF2B5EF4-FFF2-40B4-BE49-F238E27FC236}">
                <a16:creationId xmlns:a16="http://schemas.microsoft.com/office/drawing/2014/main" id="{D78688D9-89BE-5E5E-A312-61491ABF8F4C}"/>
              </a:ext>
            </a:extLst>
          </p:cNvPr>
          <p:cNvSpPr txBox="1"/>
          <p:nvPr/>
        </p:nvSpPr>
        <p:spPr>
          <a:xfrm>
            <a:off x="5663074" y="640029"/>
            <a:ext cx="904875" cy="484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+mj-lt"/>
                <a:cs typeface="Times New Roman" panose="02020603050405020304" pitchFamily="18" charset="0"/>
              </a:rPr>
              <a:t>Week 7-9</a:t>
            </a:r>
          </a:p>
        </p:txBody>
      </p:sp>
      <p:sp>
        <p:nvSpPr>
          <p:cNvPr id="49" name="Text Box 28">
            <a:extLst>
              <a:ext uri="{FF2B5EF4-FFF2-40B4-BE49-F238E27FC236}">
                <a16:creationId xmlns:a16="http://schemas.microsoft.com/office/drawing/2014/main" id="{F7BE5CF4-10D4-E5E4-1DFD-2B8F5B432E1E}"/>
              </a:ext>
            </a:extLst>
          </p:cNvPr>
          <p:cNvSpPr txBox="1"/>
          <p:nvPr/>
        </p:nvSpPr>
        <p:spPr>
          <a:xfrm>
            <a:off x="7549565" y="640029"/>
            <a:ext cx="904875" cy="484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+mj-lt"/>
                <a:cs typeface="Times New Roman" panose="02020603050405020304" pitchFamily="18" charset="0"/>
              </a:rPr>
              <a:t>Week 10-12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85C780-38FC-6346-B2F7-503CAF8E2B07}"/>
              </a:ext>
            </a:extLst>
          </p:cNvPr>
          <p:cNvSpPr txBox="1"/>
          <p:nvPr/>
        </p:nvSpPr>
        <p:spPr>
          <a:xfrm>
            <a:off x="109182" y="1388679"/>
            <a:ext cx="9582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+mj-lt"/>
              </a:rPr>
              <a:t>Phase 1</a:t>
            </a:r>
          </a:p>
          <a:p>
            <a:endParaRPr lang="en-IN" sz="1600" b="1" dirty="0">
              <a:latin typeface="+mj-lt"/>
            </a:endParaRPr>
          </a:p>
          <a:p>
            <a:endParaRPr lang="en-IN" sz="1600" b="1" dirty="0">
              <a:latin typeface="+mj-lt"/>
            </a:endParaRPr>
          </a:p>
          <a:p>
            <a:endParaRPr lang="en-IN" sz="1600" b="1" dirty="0">
              <a:latin typeface="+mj-lt"/>
            </a:endParaRPr>
          </a:p>
          <a:p>
            <a:r>
              <a:rPr lang="en-IN" sz="1600" b="1" dirty="0">
                <a:latin typeface="+mj-lt"/>
              </a:rPr>
              <a:t>Phase 2</a:t>
            </a:r>
          </a:p>
          <a:p>
            <a:endParaRPr lang="en-IN" sz="1600" b="1" dirty="0">
              <a:latin typeface="+mj-lt"/>
            </a:endParaRPr>
          </a:p>
          <a:p>
            <a:endParaRPr lang="en-IN" sz="1600" b="1" dirty="0">
              <a:latin typeface="+mj-lt"/>
            </a:endParaRPr>
          </a:p>
          <a:p>
            <a:endParaRPr lang="en-IN" sz="1600" b="1" dirty="0">
              <a:latin typeface="+mj-lt"/>
            </a:endParaRPr>
          </a:p>
          <a:p>
            <a:r>
              <a:rPr lang="en-IN" sz="1600" b="1" dirty="0">
                <a:latin typeface="+mj-lt"/>
              </a:rPr>
              <a:t>Phase 3</a:t>
            </a:r>
          </a:p>
          <a:p>
            <a:endParaRPr lang="en-IN" sz="1600" b="1" dirty="0">
              <a:latin typeface="+mj-lt"/>
            </a:endParaRPr>
          </a:p>
          <a:p>
            <a:endParaRPr lang="en-IN" sz="1600" b="1" dirty="0">
              <a:latin typeface="+mj-lt"/>
            </a:endParaRPr>
          </a:p>
          <a:p>
            <a:endParaRPr lang="en-IN" sz="1600" b="1" dirty="0">
              <a:latin typeface="+mj-lt"/>
            </a:endParaRPr>
          </a:p>
          <a:p>
            <a:r>
              <a:rPr lang="en-IN" sz="1600" b="1" dirty="0">
                <a:latin typeface="+mj-lt"/>
              </a:rPr>
              <a:t>Phase 4</a:t>
            </a:r>
          </a:p>
          <a:p>
            <a:endParaRPr lang="en-IN" sz="1600" b="1" dirty="0">
              <a:latin typeface="+mj-lt"/>
            </a:endParaRPr>
          </a:p>
          <a:p>
            <a:endParaRPr lang="en-IN" sz="1600" b="1" dirty="0">
              <a:latin typeface="+mj-lt"/>
            </a:endParaRPr>
          </a:p>
          <a:p>
            <a:endParaRPr lang="en-IN" sz="1600" b="1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376124" y="1039545"/>
            <a:ext cx="2279209" cy="30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b="1" dirty="0">
                <a:solidFill>
                  <a:schemeClr val="bg1"/>
                </a:solidFill>
              </a:rPr>
              <a:t>SRAM DESIGN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3663" y="2414627"/>
            <a:ext cx="1797163" cy="59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Identifying the problem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3763" y="3353441"/>
            <a:ext cx="1797063" cy="62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Definition and need statement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403" y="4365516"/>
            <a:ext cx="1797064" cy="449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Literature survey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2972006" y="2606492"/>
            <a:ext cx="3207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18092" y="1797182"/>
            <a:ext cx="1848080" cy="27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</a:p>
          <a:p>
            <a:r>
              <a:rPr lang="en-US" b="1" dirty="0"/>
              <a:t>         Planning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2518092" y="2420854"/>
            <a:ext cx="1848080" cy="577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Identifying multiple solution and finding best suited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04995" y="3348144"/>
            <a:ext cx="1861177" cy="62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of the design using cadence 45nm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27281" y="1797183"/>
            <a:ext cx="1661367" cy="27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Execution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23539" y="2414627"/>
            <a:ext cx="1665110" cy="63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Verifying the read and write operations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20670" y="3348144"/>
            <a:ext cx="1678675" cy="62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Calculating different parameters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053149" y="1797181"/>
            <a:ext cx="1652310" cy="27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Optimization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053149" y="2428433"/>
            <a:ext cx="1652310" cy="62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Transistor level optimization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53149" y="3340541"/>
            <a:ext cx="1656390" cy="635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Comparing the different parameters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38734" y="4835723"/>
            <a:ext cx="17605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7421" y="4835723"/>
            <a:ext cx="8939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217522-424B-A594-9FA1-C4B39B9108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57439"/>
            <a:ext cx="8520113" cy="46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WBS (Work Breakdown Structure)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015B01-0099-3CE8-30FD-3D96C4A1BE5A}"/>
              </a:ext>
            </a:extLst>
          </p:cNvPr>
          <p:cNvSpPr/>
          <p:nvPr/>
        </p:nvSpPr>
        <p:spPr>
          <a:xfrm>
            <a:off x="4515729" y="4775242"/>
            <a:ext cx="239151" cy="27505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518B3F-5F71-4E59-581D-66EB921CA985}"/>
              </a:ext>
            </a:extLst>
          </p:cNvPr>
          <p:cNvCxnSpPr>
            <a:cxnSpLocks/>
          </p:cNvCxnSpPr>
          <p:nvPr/>
        </p:nvCxnSpPr>
        <p:spPr>
          <a:xfrm flipH="1">
            <a:off x="4462134" y="1486576"/>
            <a:ext cx="136906" cy="50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E4A17C-4748-54BE-EA46-B6E23840FEFA}"/>
              </a:ext>
            </a:extLst>
          </p:cNvPr>
          <p:cNvCxnSpPr>
            <a:cxnSpLocks/>
          </p:cNvCxnSpPr>
          <p:nvPr/>
        </p:nvCxnSpPr>
        <p:spPr>
          <a:xfrm>
            <a:off x="1019273" y="2042071"/>
            <a:ext cx="2440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F68338-CC38-008B-8D4F-2F9292EDFC2F}"/>
              </a:ext>
            </a:extLst>
          </p:cNvPr>
          <p:cNvCxnSpPr>
            <a:cxnSpLocks/>
          </p:cNvCxnSpPr>
          <p:nvPr/>
        </p:nvCxnSpPr>
        <p:spPr>
          <a:xfrm>
            <a:off x="3459435" y="2042071"/>
            <a:ext cx="2252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3A0280-1D91-6E95-1DF9-C7D8403DD2A1}"/>
              </a:ext>
            </a:extLst>
          </p:cNvPr>
          <p:cNvCxnSpPr>
            <a:cxnSpLocks/>
          </p:cNvCxnSpPr>
          <p:nvPr/>
        </p:nvCxnSpPr>
        <p:spPr>
          <a:xfrm>
            <a:off x="5712270" y="2042071"/>
            <a:ext cx="2155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001C42-5844-0042-83CC-836F7DD59B90}"/>
              </a:ext>
            </a:extLst>
          </p:cNvPr>
          <p:cNvCxnSpPr/>
          <p:nvPr/>
        </p:nvCxnSpPr>
        <p:spPr>
          <a:xfrm>
            <a:off x="1019273" y="2042071"/>
            <a:ext cx="0" cy="16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50EA9BF-5737-FC72-808C-00D044CA395E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442132" y="1606082"/>
            <a:ext cx="30311" cy="19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0137EC3-E243-738B-4A21-DB402A5E934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749310" y="1594113"/>
            <a:ext cx="8655" cy="20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D579D0-57F3-C61E-1C4D-E945873B61D3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1152245" y="3009536"/>
            <a:ext cx="50" cy="34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26EDD57-CC4A-122B-09C7-90A94AA041BF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1150935" y="3976370"/>
            <a:ext cx="1360" cy="38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482DBB1-81FB-1E9D-EC57-C1D6901DA895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3442132" y="2070722"/>
            <a:ext cx="0" cy="35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EE33215-F2DA-AA67-3932-7F33D2A973F1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3435584" y="2998011"/>
            <a:ext cx="6548" cy="35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FF25DFC-79A5-67D7-3703-C33FC27F0D61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5756094" y="2069737"/>
            <a:ext cx="1871" cy="34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D1F4C6-80E0-D886-6C9C-30E68F040DB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5756094" y="3051456"/>
            <a:ext cx="3914" cy="2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BF50FF7-FE91-FDFA-7CD4-AC309D7EEBD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760008" y="3976370"/>
            <a:ext cx="2869" cy="8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3AF1230-CA0F-FA06-6F83-99073030016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838054" y="1454876"/>
            <a:ext cx="41250" cy="34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52B5A7-C124-F648-8461-745470150536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879304" y="2069736"/>
            <a:ext cx="0" cy="35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B21EE3D-E339-93E3-8964-14FBE90E8D59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7879304" y="3051457"/>
            <a:ext cx="2040" cy="2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D918F5-E5A4-4872-19B1-4D2E9C7A16F6}"/>
              </a:ext>
            </a:extLst>
          </p:cNvPr>
          <p:cNvSpPr/>
          <p:nvPr/>
        </p:nvSpPr>
        <p:spPr>
          <a:xfrm>
            <a:off x="252402" y="1797182"/>
            <a:ext cx="1798426" cy="27354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</a:p>
          <a:p>
            <a:pPr algn="ctr"/>
            <a:r>
              <a:rPr lang="en-US" b="1" dirty="0"/>
              <a:t>Initiation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8C75D5-29E2-9DE2-DCD1-04B5480C100F}"/>
              </a:ext>
            </a:extLst>
          </p:cNvPr>
          <p:cNvSpPr/>
          <p:nvPr/>
        </p:nvSpPr>
        <p:spPr>
          <a:xfrm>
            <a:off x="7053149" y="4365511"/>
            <a:ext cx="1652310" cy="4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Area optimization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326C0CC-6C6A-ABA1-E493-DE8971716C8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1151615" y="2070722"/>
            <a:ext cx="630" cy="34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4AC548-E6E4-D8AB-A2B7-474195EB3294}"/>
              </a:ext>
            </a:extLst>
          </p:cNvPr>
          <p:cNvCxnSpPr>
            <a:stCxn id="14" idx="2"/>
          </p:cNvCxnSpPr>
          <p:nvPr/>
        </p:nvCxnSpPr>
        <p:spPr>
          <a:xfrm flipH="1">
            <a:off x="1150935" y="2070722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4A3271-ED14-F907-129D-733A8B77C0A9}"/>
              </a:ext>
            </a:extLst>
          </p:cNvPr>
          <p:cNvCxnSpPr/>
          <p:nvPr/>
        </p:nvCxnSpPr>
        <p:spPr>
          <a:xfrm flipH="1">
            <a:off x="3415618" y="2070721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0EE4D2-E572-22BF-E90C-1A39DA5978CA}"/>
              </a:ext>
            </a:extLst>
          </p:cNvPr>
          <p:cNvCxnSpPr/>
          <p:nvPr/>
        </p:nvCxnSpPr>
        <p:spPr>
          <a:xfrm flipH="1">
            <a:off x="5749310" y="2083791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EE73A2-6566-C338-CABD-D4752B740F35}"/>
              </a:ext>
            </a:extLst>
          </p:cNvPr>
          <p:cNvCxnSpPr/>
          <p:nvPr/>
        </p:nvCxnSpPr>
        <p:spPr>
          <a:xfrm flipH="1">
            <a:off x="7826275" y="2081079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2F842E-05C9-00E1-6206-FE08E27F8759}"/>
              </a:ext>
            </a:extLst>
          </p:cNvPr>
          <p:cNvCxnSpPr/>
          <p:nvPr/>
        </p:nvCxnSpPr>
        <p:spPr>
          <a:xfrm flipH="1">
            <a:off x="1141062" y="2998011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A0938E-ACDE-C5E6-D067-53186FAF99EF}"/>
              </a:ext>
            </a:extLst>
          </p:cNvPr>
          <p:cNvCxnSpPr/>
          <p:nvPr/>
        </p:nvCxnSpPr>
        <p:spPr>
          <a:xfrm flipH="1">
            <a:off x="1127895" y="3976370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57727E-51A8-672E-F31A-CD00DCF3C896}"/>
              </a:ext>
            </a:extLst>
          </p:cNvPr>
          <p:cNvCxnSpPr/>
          <p:nvPr/>
        </p:nvCxnSpPr>
        <p:spPr>
          <a:xfrm flipH="1">
            <a:off x="3435583" y="3009536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E1BA28-4751-146C-C9B1-CC5724F0ABA2}"/>
              </a:ext>
            </a:extLst>
          </p:cNvPr>
          <p:cNvCxnSpPr/>
          <p:nvPr/>
        </p:nvCxnSpPr>
        <p:spPr>
          <a:xfrm flipH="1">
            <a:off x="5744231" y="3045461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6A9217-A19B-2F78-FFC2-EE48993D2F6F}"/>
              </a:ext>
            </a:extLst>
          </p:cNvPr>
          <p:cNvCxnSpPr/>
          <p:nvPr/>
        </p:nvCxnSpPr>
        <p:spPr>
          <a:xfrm flipH="1">
            <a:off x="7821541" y="3990664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BB8178-7ED0-1FCE-C87A-7D258D2CF60C}"/>
              </a:ext>
            </a:extLst>
          </p:cNvPr>
          <p:cNvCxnSpPr/>
          <p:nvPr/>
        </p:nvCxnSpPr>
        <p:spPr>
          <a:xfrm flipH="1">
            <a:off x="7826275" y="3052539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0"/>
          </p:cNvCxnSpPr>
          <p:nvPr/>
        </p:nvCxnSpPr>
        <p:spPr>
          <a:xfrm rot="5400000" flipH="1" flipV="1">
            <a:off x="811623" y="1446898"/>
            <a:ext cx="690277" cy="1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1842910-F7AC-967E-44DC-92216A3D77C0}"/>
              </a:ext>
            </a:extLst>
          </p:cNvPr>
          <p:cNvCxnSpPr>
            <a:cxnSpLocks/>
          </p:cNvCxnSpPr>
          <p:nvPr/>
        </p:nvCxnSpPr>
        <p:spPr>
          <a:xfrm>
            <a:off x="4462134" y="1338994"/>
            <a:ext cx="0" cy="22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FCF1FB-BFE8-5211-F881-70E4CAD23A48}"/>
              </a:ext>
            </a:extLst>
          </p:cNvPr>
          <p:cNvCxnSpPr>
            <a:cxnSpLocks/>
          </p:cNvCxnSpPr>
          <p:nvPr/>
        </p:nvCxnSpPr>
        <p:spPr>
          <a:xfrm>
            <a:off x="1127895" y="1584572"/>
            <a:ext cx="6693646" cy="659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6E340E-8ED5-10AA-A74A-E23FA3255DF9}"/>
              </a:ext>
            </a:extLst>
          </p:cNvPr>
          <p:cNvCxnSpPr>
            <a:cxnSpLocks/>
          </p:cNvCxnSpPr>
          <p:nvPr/>
        </p:nvCxnSpPr>
        <p:spPr>
          <a:xfrm>
            <a:off x="1127895" y="1584572"/>
            <a:ext cx="0" cy="2006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4CD7A2-7E36-2C47-FA54-0F934A75DC67}"/>
              </a:ext>
            </a:extLst>
          </p:cNvPr>
          <p:cNvCxnSpPr>
            <a:cxnSpLocks/>
          </p:cNvCxnSpPr>
          <p:nvPr/>
        </p:nvCxnSpPr>
        <p:spPr>
          <a:xfrm>
            <a:off x="3408980" y="1584571"/>
            <a:ext cx="0" cy="2006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BB56D0-BB6E-01D3-C252-620433C67779}"/>
              </a:ext>
            </a:extLst>
          </p:cNvPr>
          <p:cNvCxnSpPr>
            <a:cxnSpLocks/>
          </p:cNvCxnSpPr>
          <p:nvPr/>
        </p:nvCxnSpPr>
        <p:spPr>
          <a:xfrm>
            <a:off x="7821541" y="1591165"/>
            <a:ext cx="0" cy="2006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ED3396-4A0C-C156-4B45-3E3F9CE19C45}"/>
              </a:ext>
            </a:extLst>
          </p:cNvPr>
          <p:cNvCxnSpPr>
            <a:cxnSpLocks/>
          </p:cNvCxnSpPr>
          <p:nvPr/>
        </p:nvCxnSpPr>
        <p:spPr>
          <a:xfrm>
            <a:off x="5760007" y="1595311"/>
            <a:ext cx="0" cy="2006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349058" y="953075"/>
            <a:ext cx="8520600" cy="34164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 marL="22860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zh-CN" altLang="en-US" sz="1400" b="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5308" y="4775242"/>
            <a:ext cx="548700" cy="3936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zh-CN" altLang="en-US" sz="10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>
            <a:off x="0" y="515027"/>
            <a:ext cx="6579220" cy="572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1206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altLang="zh-CN" sz="1800" b="1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Specification and identification of Input &amp; output </a:t>
            </a:r>
          </a:p>
        </p:txBody>
      </p:sp>
      <p:sp>
        <p:nvSpPr>
          <p:cNvPr id="51" name="矩形"/>
          <p:cNvSpPr>
            <a:spLocks/>
          </p:cNvSpPr>
          <p:nvPr/>
        </p:nvSpPr>
        <p:spPr>
          <a:xfrm>
            <a:off x="126380" y="4749851"/>
            <a:ext cx="7129347" cy="32767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6" name="TextBox 5"/>
          <p:cNvSpPr txBox="1"/>
          <p:nvPr/>
        </p:nvSpPr>
        <p:spPr>
          <a:xfrm>
            <a:off x="391886" y="1155032"/>
            <a:ext cx="81333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 There are 2 outputs and 4 inputs in the 6t SRAM design they are </a:t>
            </a:r>
          </a:p>
          <a:p>
            <a:pPr lvl="1"/>
            <a:r>
              <a:rPr lang="en-US" dirty="0"/>
              <a:t>  input : WL,Bitline,bitline_bar. And output are p and q </a:t>
            </a:r>
          </a:p>
          <a:p>
            <a:pPr lvl="1"/>
            <a:endParaRPr lang="en-US" dirty="0"/>
          </a:p>
          <a:p>
            <a:pPr marL="342900" lvl="1" indent="-342900">
              <a:buAutoNum type="arabicPeriod"/>
            </a:pPr>
            <a:r>
              <a:rPr lang="en-US" dirty="0"/>
              <a:t>WL :  if WL =1 then read and write operations are possible and if WL = 0  then it is in the hold stage</a:t>
            </a:r>
          </a:p>
          <a:p>
            <a:pPr marL="342900" lvl="1" indent="-342900">
              <a:buAutoNum type="arabicPeriod"/>
            </a:pPr>
            <a:endParaRPr lang="en-US" dirty="0"/>
          </a:p>
          <a:p>
            <a:pPr marL="342900" lvl="1" indent="-342900">
              <a:buAutoNum type="arabicPeriod"/>
            </a:pPr>
            <a:r>
              <a:rPr lang="en-US" dirty="0"/>
              <a:t> p and q : These are the 2 output were read and write operation takes place </a:t>
            </a:r>
          </a:p>
          <a:p>
            <a:pPr marL="342900" lvl="1" indent="-342900">
              <a:buAutoNum type="arabicPeriod"/>
            </a:pPr>
            <a:endParaRPr lang="en-US" dirty="0"/>
          </a:p>
          <a:p>
            <a:pPr marL="342900" lvl="1" indent="-342900">
              <a:buAutoNum type="arabicPeriod"/>
            </a:pPr>
            <a:r>
              <a:rPr lang="en-US" dirty="0"/>
              <a:t>  bit and </a:t>
            </a:r>
            <a:r>
              <a:rPr lang="en-US" dirty="0" err="1"/>
              <a:t>bit_bar</a:t>
            </a:r>
            <a:r>
              <a:rPr lang="en-US" dirty="0"/>
              <a:t>(input) : These 2 will act as input when we have to write the memory </a:t>
            </a:r>
          </a:p>
          <a:p>
            <a:pPr marL="342900" lvl="1" indent="-342900">
              <a:buAutoNum type="arabicPeriod"/>
            </a:pPr>
            <a:endParaRPr lang="en-US" dirty="0"/>
          </a:p>
          <a:p>
            <a:pPr marL="342900" lvl="1" indent="-342900">
              <a:buAutoNum type="arabicPeriod"/>
            </a:pPr>
            <a:r>
              <a:rPr lang="en-US" dirty="0"/>
              <a:t>  bit and </a:t>
            </a:r>
            <a:r>
              <a:rPr lang="en-US" dirty="0" err="1"/>
              <a:t>bit_bar</a:t>
            </a:r>
            <a:r>
              <a:rPr lang="en-US" dirty="0"/>
              <a:t>(output) : These 2 will act as output when we have to read the memory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3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"/>
          <p:cNvSpPr>
            <a:spLocks noGrp="1"/>
          </p:cNvSpPr>
          <p:nvPr>
            <p:ph type="sldNum"/>
          </p:nvPr>
        </p:nvSpPr>
        <p:spPr>
          <a:xfrm>
            <a:off x="8595308" y="4775242"/>
            <a:ext cx="548700" cy="3936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zh-CN" altLang="en-US" sz="10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56" name="矩形"/>
          <p:cNvSpPr>
            <a:spLocks/>
          </p:cNvSpPr>
          <p:nvPr/>
        </p:nvSpPr>
        <p:spPr>
          <a:xfrm>
            <a:off x="2424593" y="3524620"/>
            <a:ext cx="932899" cy="3009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Drivable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 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64" name="矩形"/>
          <p:cNvSpPr>
            <a:spLocks/>
          </p:cNvSpPr>
          <p:nvPr/>
        </p:nvSpPr>
        <p:spPr>
          <a:xfrm>
            <a:off x="126380" y="4749851"/>
            <a:ext cx="7129347" cy="32767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65" name="矩形"/>
          <p:cNvSpPr>
            <a:spLocks/>
          </p:cNvSpPr>
          <p:nvPr/>
        </p:nvSpPr>
        <p:spPr>
          <a:xfrm>
            <a:off x="174507" y="622971"/>
            <a:ext cx="6924660" cy="87203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1206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altLang="zh-CN" sz="1800" b="1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Functional block diagram relating input &amp; output.</a:t>
            </a:r>
          </a:p>
          <a:p>
            <a:pPr marL="1206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altLang="zh-CN" sz="1800" b="1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7E970-BCEC-9723-73A1-42B106401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16" y="1158556"/>
            <a:ext cx="5878251" cy="375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sldNum"/>
          </p:nvPr>
        </p:nvSpPr>
        <p:spPr>
          <a:xfrm>
            <a:off x="8595308" y="4775242"/>
            <a:ext cx="548700" cy="3936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zh-CN" altLang="en-US" sz="10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>
            <a:off x="112629" y="453763"/>
            <a:ext cx="6680821" cy="572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Simulation of the design using any open source. </a:t>
            </a:r>
            <a:br>
              <a:rPr lang="en-US" altLang="zh-CN" sz="1800" b="1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</a:br>
            <a:br>
              <a:rPr lang="zh-CN" altLang="en-US" sz="1800" b="1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</a:br>
            <a:br>
              <a:rPr lang="zh-CN" altLang="en-US" sz="1800" b="1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</a:br>
            <a:r>
              <a:rPr lang="en-US" altLang="zh-CN" sz="1800" b="1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 </a:t>
            </a:r>
            <a:br>
              <a:rPr lang="zh-CN" altLang="en-US" sz="1800" b="1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</a:br>
            <a:r>
              <a:rPr lang="en-US" altLang="zh-CN" sz="1800" b="1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  </a:t>
            </a:r>
            <a:endParaRPr lang="zh-CN" altLang="en-US" sz="1800" b="1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>
            <a:off x="126380" y="4749851"/>
            <a:ext cx="7129347" cy="32767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5" name="TextBox 4"/>
          <p:cNvSpPr txBox="1"/>
          <p:nvPr/>
        </p:nvSpPr>
        <p:spPr>
          <a:xfrm>
            <a:off x="213130" y="928150"/>
            <a:ext cx="829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6T SRAM design</a:t>
            </a:r>
          </a:p>
          <a:p>
            <a:pPr marL="342900" indent="-342900"/>
            <a:r>
              <a:rPr lang="en-US" dirty="0"/>
              <a:t> </a:t>
            </a:r>
          </a:p>
        </p:txBody>
      </p:sp>
      <p:pic>
        <p:nvPicPr>
          <p:cNvPr id="6" name="Picture 5" descr="WhatsApp Image 2024-05-16 at 6.13.57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910" y="1304467"/>
            <a:ext cx="6703308" cy="334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8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610030"/>
            <a:ext cx="8520600" cy="572700"/>
          </a:xfrm>
        </p:spPr>
        <p:txBody>
          <a:bodyPr/>
          <a:lstStyle/>
          <a:p>
            <a:r>
              <a:rPr lang="en-US" b="1" dirty="0"/>
              <a:t>Waveforms 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WhatsApp Image 2024-05-16 at 6.13.57 P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86" y="1230658"/>
            <a:ext cx="7556131" cy="3378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754" y="4835723"/>
            <a:ext cx="87864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AD4F-5950-95BE-57C7-61074C58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98" y="682143"/>
            <a:ext cx="8520600" cy="572700"/>
          </a:xfrm>
        </p:spPr>
        <p:txBody>
          <a:bodyPr/>
          <a:lstStyle/>
          <a:p>
            <a:r>
              <a:rPr lang="en-US" altLang="zh-CN" sz="20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Detailed block diagram : 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3754" y="4835723"/>
            <a:ext cx="87864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C930E-73F2-F13C-0AD9-F6B161B0C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5" y="1250862"/>
            <a:ext cx="7297314" cy="35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337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Simple Ligh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imple Ligh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6004</TotalTime>
  <Words>465</Words>
  <Application>Microsoft Office PowerPoint</Application>
  <PresentationFormat>On-screen Show (16:9)</PresentationFormat>
  <Paragraphs>121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Droid Sans</vt:lpstr>
      <vt:lpstr>Lucida Sans</vt:lpstr>
      <vt:lpstr>Wingdings</vt:lpstr>
      <vt:lpstr>Simple Light</vt:lpstr>
      <vt:lpstr>PowerPoint Presentation</vt:lpstr>
      <vt:lpstr>CONTENT</vt:lpstr>
      <vt:lpstr>PowerPoint Presentation</vt:lpstr>
      <vt:lpstr>WBS (Work Breakdown Structure) </vt:lpstr>
      <vt:lpstr>Specification and identification of Input &amp; output </vt:lpstr>
      <vt:lpstr>PowerPoint Presentation</vt:lpstr>
      <vt:lpstr>Simulation of the design using any open source.        </vt:lpstr>
      <vt:lpstr>Waveforms : </vt:lpstr>
      <vt:lpstr>Detailed block diagram : </vt:lpstr>
      <vt:lpstr>Partial demo results :  </vt:lpstr>
      <vt:lpstr>Plan and need for optimization: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pratik patil</cp:lastModifiedBy>
  <cp:revision>55</cp:revision>
  <dcterms:modified xsi:type="dcterms:W3CDTF">2024-05-19T19:48:48Z</dcterms:modified>
</cp:coreProperties>
</file>