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63" r:id="rId4"/>
    <p:sldId id="730" r:id="rId5"/>
    <p:sldId id="257" r:id="rId6"/>
    <p:sldId id="261" r:id="rId7"/>
    <p:sldId id="260" r:id="rId8"/>
    <p:sldId id="258"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7B4A-EECB-3FA3-14CB-4AFEDBE6BF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BA6A07-1EFB-17BB-3517-7F158A32C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43F94F-7689-B5E4-46C7-4830A09CD8C9}"/>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02A9273B-B0DB-B05D-A575-693C2969F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4C0B75-502E-A33D-1D9A-993F95489730}"/>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334899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1C4D-8ECA-A849-0B89-497AC2C21D5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9204E0-E87A-AEB1-5AA2-590BE3F04D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57DB01-E0BA-505F-170F-7CEB510BA73C}"/>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261E4EDB-42ED-22B4-78D7-CC9E34F6B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24709-B086-7B29-A8FD-950E5DFFB555}"/>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259265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DB624-3E6B-718B-B2E7-3EB44FE61C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980BBA-0874-A550-AB2A-86895E1029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35B7D-FD64-A24C-7316-20AB22CC6341}"/>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19C5B661-FF88-83ED-18CD-5E327D606F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C69987-8255-8E2F-339A-CB67A52D6DB3}"/>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1153399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AFD2D-492A-76FF-F503-471561E557E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48A0D0B-37A3-2686-26D5-74ADA2190EA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415ABCA-A10E-FA9F-E6E4-D02F95538636}"/>
              </a:ext>
            </a:extLst>
          </p:cNvPr>
          <p:cNvSpPr>
            <a:spLocks noGrp="1"/>
          </p:cNvSpPr>
          <p:nvPr>
            <p:ph type="dt" sz="half" idx="10"/>
          </p:nvPr>
        </p:nvSpPr>
        <p:spPr/>
        <p:txBody>
          <a:bodyPr/>
          <a:lstStyle/>
          <a:p>
            <a:fld id="{E0DC05A6-F8D6-A346-9C2A-4A7D44F39E91}" type="datetimeFigureOut">
              <a:rPr lang="en-US" smtClean="0"/>
              <a:pPr/>
              <a:t>6/26/2024</a:t>
            </a:fld>
            <a:endParaRPr lang="en-US"/>
          </a:p>
        </p:txBody>
      </p:sp>
      <p:sp>
        <p:nvSpPr>
          <p:cNvPr id="5" name="Footer Placeholder 4">
            <a:extLst>
              <a:ext uri="{FF2B5EF4-FFF2-40B4-BE49-F238E27FC236}">
                <a16:creationId xmlns:a16="http://schemas.microsoft.com/office/drawing/2014/main" id="{D97168B9-FFE6-5E12-8B61-84554066C6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45436A-FBA1-A000-1D73-03AB912E9A1C}"/>
              </a:ext>
            </a:extLst>
          </p:cNvPr>
          <p:cNvSpPr>
            <a:spLocks noGrp="1"/>
          </p:cNvSpPr>
          <p:nvPr>
            <p:ph type="sldNum" sz="quarter" idx="12"/>
          </p:nvPr>
        </p:nvSpPr>
        <p:spPr/>
        <p:txBody>
          <a:bodyPr/>
          <a:lstStyle/>
          <a:p>
            <a:fld id="{2059A38A-0B35-3C43-B2F5-6FF920A61CCB}" type="slidenum">
              <a:rPr lang="en-US" smtClean="0"/>
              <a:pPr/>
              <a:t>‹#›</a:t>
            </a:fld>
            <a:endParaRPr lang="en-US"/>
          </a:p>
        </p:txBody>
      </p:sp>
    </p:spTree>
    <p:extLst>
      <p:ext uri="{BB962C8B-B14F-4D97-AF65-F5344CB8AC3E}">
        <p14:creationId xmlns:p14="http://schemas.microsoft.com/office/powerpoint/2010/main" val="4114589686"/>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F2245-9D88-DA8D-6E2C-449378D99D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5E4512-9456-0485-7B4C-1D1488A0E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E36D0-22A0-FF0A-2F25-58606F9EC4A6}"/>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223E38FA-F731-D7C2-A4F1-591DCAD19F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26A0A-70F6-2170-DFED-0ACABF9137D7}"/>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342191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105C8-0ADF-EF9D-3F2A-3226E86364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B2282D-5D20-896D-2E8A-7C2343E4AE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6AAEF-F95D-7F4F-FEE5-29A72F4FC04F}"/>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F89ECA80-CF38-3FB6-71EF-3F5B60B084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5AF25D-DB3B-AFF8-77B0-0E3B16A126E0}"/>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3782268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1BEB-E3E5-EEAA-5BD1-C0289BA63C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1A232D-2357-39AE-1C05-8CED9BD1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C6DA4F-1971-447C-D278-9C0035DD83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0F9093-D4AA-D9F5-1A95-2B3D11BCDB54}"/>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6" name="Footer Placeholder 5">
            <a:extLst>
              <a:ext uri="{FF2B5EF4-FFF2-40B4-BE49-F238E27FC236}">
                <a16:creationId xmlns:a16="http://schemas.microsoft.com/office/drawing/2014/main" id="{EF83EEF6-2DA8-439B-1905-B7A905A7ED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18C25-0029-2FA0-1F86-4F8582729E2F}"/>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28909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3E98-F3F0-661B-14D8-D6CC5E63976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614181-A701-5F91-E7C7-F1BD4E0AF4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A3831D-81C6-575E-1ED2-8015810DEC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422E42-9626-C4F1-D5A6-C5F4F04EA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DF32E-291B-807B-9676-86F33CA940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2FAA0F-24E1-C939-B765-E36500995A93}"/>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8" name="Footer Placeholder 7">
            <a:extLst>
              <a:ext uri="{FF2B5EF4-FFF2-40B4-BE49-F238E27FC236}">
                <a16:creationId xmlns:a16="http://schemas.microsoft.com/office/drawing/2014/main" id="{2E17FB39-7CB3-6ADD-2C79-4CB2FA443D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7D02F4D-8893-1FF8-195E-E0A26B530E7B}"/>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555510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4ABC-4226-16DE-36E5-5F38F6EECD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5A2E37-DD23-CB2F-321A-CE47951CAE02}"/>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4" name="Footer Placeholder 3">
            <a:extLst>
              <a:ext uri="{FF2B5EF4-FFF2-40B4-BE49-F238E27FC236}">
                <a16:creationId xmlns:a16="http://schemas.microsoft.com/office/drawing/2014/main" id="{BB0DB221-9609-2B37-1DDE-0BB36CFF23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FACAC7-40CD-BABD-236B-79AE319F26BC}"/>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3131689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B3F55F-8BC6-CC04-1B15-3374B55C3D18}"/>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3" name="Footer Placeholder 2">
            <a:extLst>
              <a:ext uri="{FF2B5EF4-FFF2-40B4-BE49-F238E27FC236}">
                <a16:creationId xmlns:a16="http://schemas.microsoft.com/office/drawing/2014/main" id="{71B7AE99-889F-BF7E-9B0A-589696390E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A965BD-5F58-A529-3664-C8F6C5D2D5FF}"/>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1789951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54DD-1C9D-A207-6D3F-1EF55A3CE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32536E-D9CD-0075-076C-E1F663F9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023881-36BE-641B-60A7-90450C4AE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D1675-E19F-B931-507F-5AFFC0459D72}"/>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6" name="Footer Placeholder 5">
            <a:extLst>
              <a:ext uri="{FF2B5EF4-FFF2-40B4-BE49-F238E27FC236}">
                <a16:creationId xmlns:a16="http://schemas.microsoft.com/office/drawing/2014/main" id="{A6B8E9C9-88EF-9CF7-8786-EF2EEEE4CE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C7313D-203A-0F85-D24C-EB87474F39BB}"/>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1483978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47F0-0CBA-35CF-913F-A009D06898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E5A873-691E-DC69-2055-8C9D389FBA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DAA92C-A8F7-82A8-F452-FFB0E96EE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DA0136-669E-334C-6374-0F258DB6EB63}"/>
              </a:ext>
            </a:extLst>
          </p:cNvPr>
          <p:cNvSpPr>
            <a:spLocks noGrp="1"/>
          </p:cNvSpPr>
          <p:nvPr>
            <p:ph type="dt" sz="half" idx="10"/>
          </p:nvPr>
        </p:nvSpPr>
        <p:spPr/>
        <p:txBody>
          <a:bodyPr/>
          <a:lstStyle/>
          <a:p>
            <a:fld id="{555C1145-B61D-47BF-AAD4-FA894640FE91}" type="datetimeFigureOut">
              <a:rPr lang="en-IN" smtClean="0"/>
              <a:t>26-06-2024</a:t>
            </a:fld>
            <a:endParaRPr lang="en-IN"/>
          </a:p>
        </p:txBody>
      </p:sp>
      <p:sp>
        <p:nvSpPr>
          <p:cNvPr id="6" name="Footer Placeholder 5">
            <a:extLst>
              <a:ext uri="{FF2B5EF4-FFF2-40B4-BE49-F238E27FC236}">
                <a16:creationId xmlns:a16="http://schemas.microsoft.com/office/drawing/2014/main" id="{A4445032-0EDB-4DAC-E008-201F27BA48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D0F508-B60D-23C4-80BF-2F21F614CB58}"/>
              </a:ext>
            </a:extLst>
          </p:cNvPr>
          <p:cNvSpPr>
            <a:spLocks noGrp="1"/>
          </p:cNvSpPr>
          <p:nvPr>
            <p:ph type="sldNum" sz="quarter" idx="12"/>
          </p:nvPr>
        </p:nvSpPr>
        <p:spPr/>
        <p:txBody>
          <a:bodyPr/>
          <a:lstStyle/>
          <a:p>
            <a:fld id="{07B737A9-1091-40D0-8841-56C1806F40E0}" type="slidenum">
              <a:rPr lang="en-IN" smtClean="0"/>
              <a:t>‹#›</a:t>
            </a:fld>
            <a:endParaRPr lang="en-IN"/>
          </a:p>
        </p:txBody>
      </p:sp>
    </p:spTree>
    <p:extLst>
      <p:ext uri="{BB962C8B-B14F-4D97-AF65-F5344CB8AC3E}">
        <p14:creationId xmlns:p14="http://schemas.microsoft.com/office/powerpoint/2010/main" val="424549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B8844-FEE1-160C-DDE6-3966426025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923ECF-5500-B07D-8F45-D5B7379CE8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A7AE9-2D29-93E1-4346-B617DA5344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5C1145-B61D-47BF-AAD4-FA894640FE91}" type="datetimeFigureOut">
              <a:rPr lang="en-IN" smtClean="0"/>
              <a:t>26-06-2024</a:t>
            </a:fld>
            <a:endParaRPr lang="en-IN"/>
          </a:p>
        </p:txBody>
      </p:sp>
      <p:sp>
        <p:nvSpPr>
          <p:cNvPr id="5" name="Footer Placeholder 4">
            <a:extLst>
              <a:ext uri="{FF2B5EF4-FFF2-40B4-BE49-F238E27FC236}">
                <a16:creationId xmlns:a16="http://schemas.microsoft.com/office/drawing/2014/main" id="{38F23F1F-2A8B-D566-DE79-FA1581219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711DDF-900C-D584-721D-DFC7C06569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B737A9-1091-40D0-8841-56C1806F40E0}" type="slidenum">
              <a:rPr lang="en-IN" smtClean="0"/>
              <a:t>‹#›</a:t>
            </a:fld>
            <a:endParaRPr lang="en-IN"/>
          </a:p>
        </p:txBody>
      </p:sp>
    </p:spTree>
    <p:extLst>
      <p:ext uri="{BB962C8B-B14F-4D97-AF65-F5344CB8AC3E}">
        <p14:creationId xmlns:p14="http://schemas.microsoft.com/office/powerpoint/2010/main" val="427214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FE4F3A-4D0E-9F76-6890-E6D8252ED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4C6523-C644-67A7-7060-ACC0EFC6B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6A6099-ECA2-8562-4C1C-1F6AF58442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DC05A6-F8D6-A346-9C2A-4A7D44F39E91}" type="datetimeFigureOut">
              <a:rPr lang="en-US" smtClean="0"/>
              <a:pPr/>
              <a:t>6/26/2024</a:t>
            </a:fld>
            <a:endParaRPr lang="en-US"/>
          </a:p>
        </p:txBody>
      </p:sp>
      <p:sp>
        <p:nvSpPr>
          <p:cNvPr id="5" name="Footer Placeholder 4">
            <a:extLst>
              <a:ext uri="{FF2B5EF4-FFF2-40B4-BE49-F238E27FC236}">
                <a16:creationId xmlns:a16="http://schemas.microsoft.com/office/drawing/2014/main" id="{FCEA6DAC-A6E3-FCAD-0329-AAAC477B3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AA460-0BE9-F550-4AFB-A615C071D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59A38A-0B35-3C43-B2F5-6FF920A61CCB}" type="slidenum">
              <a:rPr lang="en-US" smtClean="0"/>
              <a:pPr/>
              <a:t>‹#›</a:t>
            </a:fld>
            <a:endParaRPr lang="en-US"/>
          </a:p>
        </p:txBody>
      </p:sp>
    </p:spTree>
    <p:extLst>
      <p:ext uri="{BB962C8B-B14F-4D97-AF65-F5344CB8AC3E}">
        <p14:creationId xmlns:p14="http://schemas.microsoft.com/office/powerpoint/2010/main" val="425947679"/>
      </p:ext>
    </p:extLst>
  </p:cSld>
  <p:clrMap bg1="lt1" tx1="dk1" bg2="lt2" tx2="dk2" accent1="accent1" accent2="accent2" accent3="accent3" accent4="accent4" accent5="accent5" accent6="accent6" hlink="hlink" folHlink="folHlink"/>
  <p:sldLayoutIdLst>
    <p:sldLayoutId id="2147483661" r:id="rId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4" descr="C:\Users\EC\Desktop\cropped-cddfv-1024x112.webp">
            <a:extLst>
              <a:ext uri="{FF2B5EF4-FFF2-40B4-BE49-F238E27FC236}">
                <a16:creationId xmlns:a16="http://schemas.microsoft.com/office/drawing/2014/main" id="{F9441000-6CDC-2C45-8B2F-909883913075}"/>
              </a:ext>
            </a:extLst>
          </p:cNvPr>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C:\Users\EC\Desktop\cropped-cddfv-1024x112.webp">
            <a:extLst>
              <a:ext uri="{FF2B5EF4-FFF2-40B4-BE49-F238E27FC236}">
                <a16:creationId xmlns:a16="http://schemas.microsoft.com/office/drawing/2014/main" id="{896DC4EB-CB66-E25D-F2AC-80BE036414C8}"/>
              </a:ext>
            </a:extLst>
          </p:cNvP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8" descr="C:\Users\EC\Desktop\cropped-cddfv-1024x112.webp">
            <a:extLst>
              <a:ext uri="{FF2B5EF4-FFF2-40B4-BE49-F238E27FC236}">
                <a16:creationId xmlns:a16="http://schemas.microsoft.com/office/drawing/2014/main" id="{DEA3763F-B3FE-16FA-0C9B-DB784A7BD1C7}"/>
              </a:ext>
            </a:extLst>
          </p:cNvP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8" name="Picture 7">
            <a:extLst>
              <a:ext uri="{FF2B5EF4-FFF2-40B4-BE49-F238E27FC236}">
                <a16:creationId xmlns:a16="http://schemas.microsoft.com/office/drawing/2014/main" id="{F80A5B24-4DD7-620E-8F67-DF64D82CDCD5}"/>
              </a:ext>
            </a:extLst>
          </p:cNvPr>
          <p:cNvPicPr>
            <a:picLocks noChangeAspect="1"/>
          </p:cNvPicPr>
          <p:nvPr/>
        </p:nvPicPr>
        <p:blipFill>
          <a:blip r:embed="rId2"/>
          <a:stretch>
            <a:fillRect/>
          </a:stretch>
        </p:blipFill>
        <p:spPr>
          <a:xfrm>
            <a:off x="765175" y="160337"/>
            <a:ext cx="9753600" cy="1066800"/>
          </a:xfrm>
          <a:prstGeom prst="rect">
            <a:avLst/>
          </a:prstGeom>
        </p:spPr>
      </p:pic>
      <p:sp>
        <p:nvSpPr>
          <p:cNvPr id="9" name="TextBox 8">
            <a:extLst>
              <a:ext uri="{FF2B5EF4-FFF2-40B4-BE49-F238E27FC236}">
                <a16:creationId xmlns:a16="http://schemas.microsoft.com/office/drawing/2014/main" id="{69CFD168-A1F2-A184-8831-EE6A5820DE69}"/>
              </a:ext>
            </a:extLst>
          </p:cNvPr>
          <p:cNvSpPr txBox="1"/>
          <p:nvPr/>
        </p:nvSpPr>
        <p:spPr>
          <a:xfrm>
            <a:off x="4736353" y="5529866"/>
            <a:ext cx="2324675" cy="646331"/>
          </a:xfrm>
          <a:prstGeom prst="rect">
            <a:avLst/>
          </a:prstGeom>
          <a:noFill/>
        </p:spPr>
        <p:txBody>
          <a:bodyPr wrap="none" rtlCol="0">
            <a:spAutoFit/>
          </a:bodyPr>
          <a:lstStyle/>
          <a:p>
            <a:r>
              <a:rPr lang="en-US" dirty="0"/>
              <a:t>Under the Guidance of</a:t>
            </a:r>
          </a:p>
          <a:p>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Prof. Ashwini Desai</a:t>
            </a:r>
            <a:endParaRPr lang="en-US" b="1" dirty="0"/>
          </a:p>
        </p:txBody>
      </p:sp>
      <p:sp>
        <p:nvSpPr>
          <p:cNvPr id="10" name="Footer Placeholder 14">
            <a:extLst>
              <a:ext uri="{FF2B5EF4-FFF2-40B4-BE49-F238E27FC236}">
                <a16:creationId xmlns:a16="http://schemas.microsoft.com/office/drawing/2014/main" id="{57811917-7A97-B73E-E779-180F73A08BDC}"/>
              </a:ext>
            </a:extLst>
          </p:cNvPr>
          <p:cNvSpPr>
            <a:spLocks noGrp="1"/>
          </p:cNvSpPr>
          <p:nvPr>
            <p:ph type="ftr" sz="quarter" idx="11"/>
          </p:nvPr>
        </p:nvSpPr>
        <p:spPr>
          <a:xfrm>
            <a:off x="4038600" y="6356350"/>
            <a:ext cx="4114800" cy="365125"/>
          </a:xfrm>
        </p:spPr>
        <p:txBody>
          <a:bodyPr/>
          <a:lstStyle/>
          <a:p>
            <a:r>
              <a:rPr lang="en-US"/>
              <a:t>Dept. of ECE</a:t>
            </a:r>
          </a:p>
        </p:txBody>
      </p:sp>
      <p:sp>
        <p:nvSpPr>
          <p:cNvPr id="12" name="TextBox 11">
            <a:extLst>
              <a:ext uri="{FF2B5EF4-FFF2-40B4-BE49-F238E27FC236}">
                <a16:creationId xmlns:a16="http://schemas.microsoft.com/office/drawing/2014/main" id="{D6C22427-08ED-C873-D8C2-5E2A0D7F7659}"/>
              </a:ext>
            </a:extLst>
          </p:cNvPr>
          <p:cNvSpPr txBox="1"/>
          <p:nvPr/>
        </p:nvSpPr>
        <p:spPr>
          <a:xfrm>
            <a:off x="2156509" y="1503104"/>
            <a:ext cx="7663829" cy="461665"/>
          </a:xfrm>
          <a:prstGeom prst="rect">
            <a:avLst/>
          </a:prstGeom>
          <a:noFill/>
        </p:spPr>
        <p:txBody>
          <a:bodyPr wrap="none" rtlCol="0">
            <a:spAutoFit/>
          </a:bodyPr>
          <a:lstStyle/>
          <a:p>
            <a:r>
              <a:rPr lang="en-US" sz="2400" dirty="0"/>
              <a:t>Department of Electronics and Communication Engineering </a:t>
            </a:r>
          </a:p>
        </p:txBody>
      </p:sp>
      <p:sp>
        <p:nvSpPr>
          <p:cNvPr id="13" name="TextBox 12">
            <a:extLst>
              <a:ext uri="{FF2B5EF4-FFF2-40B4-BE49-F238E27FC236}">
                <a16:creationId xmlns:a16="http://schemas.microsoft.com/office/drawing/2014/main" id="{058B9104-02D1-B019-3DFE-F4D431B87939}"/>
              </a:ext>
            </a:extLst>
          </p:cNvPr>
          <p:cNvSpPr txBox="1"/>
          <p:nvPr/>
        </p:nvSpPr>
        <p:spPr>
          <a:xfrm>
            <a:off x="4265597" y="1972447"/>
            <a:ext cx="2913529" cy="523220"/>
          </a:xfrm>
          <a:prstGeom prst="rect">
            <a:avLst/>
          </a:prstGeom>
          <a:noFill/>
        </p:spPr>
        <p:txBody>
          <a:bodyPr wrap="square" rtlCol="0">
            <a:spAutoFit/>
          </a:bodyPr>
          <a:lstStyle/>
          <a:p>
            <a:pPr algn="ctr"/>
            <a:r>
              <a:rPr lang="en-IN" sz="2800" b="1" dirty="0"/>
              <a:t>MINOR PROJECT 2</a:t>
            </a:r>
          </a:p>
        </p:txBody>
      </p:sp>
      <p:sp>
        <p:nvSpPr>
          <p:cNvPr id="14" name="TextBox 13">
            <a:extLst>
              <a:ext uri="{FF2B5EF4-FFF2-40B4-BE49-F238E27FC236}">
                <a16:creationId xmlns:a16="http://schemas.microsoft.com/office/drawing/2014/main" id="{41FE2D09-A1CF-2E7C-2E0F-548638C1096A}"/>
              </a:ext>
            </a:extLst>
          </p:cNvPr>
          <p:cNvSpPr txBox="1"/>
          <p:nvPr/>
        </p:nvSpPr>
        <p:spPr>
          <a:xfrm>
            <a:off x="0" y="2607595"/>
            <a:ext cx="12192000" cy="461665"/>
          </a:xfrm>
          <a:prstGeom prst="rect">
            <a:avLst/>
          </a:prstGeom>
          <a:noFill/>
        </p:spPr>
        <p:txBody>
          <a:bodyPr wrap="square" rtlCol="0">
            <a:spAutoFit/>
          </a:bodyPr>
          <a:lstStyle/>
          <a:p>
            <a:pPr marL="0" indent="0" algn="ctr">
              <a:lnSpc>
                <a:spcPct val="100000"/>
              </a:lnSpc>
              <a:spcBef>
                <a:spcPts val="0"/>
              </a:spcBef>
              <a:spcAft>
                <a:spcPts val="0"/>
              </a:spcAft>
              <a:buNone/>
            </a:pPr>
            <a:r>
              <a:rPr lang="en-IN" altLang="zh-CN" sz="2400" b="1" dirty="0">
                <a:latin typeface="Times New Roman" panose="02020603050405020304" pitchFamily="18" charset="0"/>
                <a:cs typeface="Times New Roman" panose="02020603050405020304" pitchFamily="18" charset="0"/>
              </a:rPr>
              <a:t>DESIGN AND OPTIMIZATION OF HIGH PERFORMANCE SRAM</a:t>
            </a:r>
            <a:endParaRPr lang="zh-CN" altLang="en-US" sz="2400" b="1" i="0" u="none" strike="noStrike" kern="0" cap="none" spc="0" baseline="0" dirty="0">
              <a:solidFill>
                <a:srgbClr val="000000"/>
              </a:solidFill>
              <a:latin typeface="Times New Roman" panose="02020603050405020304" pitchFamily="18" charset="0"/>
              <a:cs typeface="Times New Roman" panose="02020603050405020304" pitchFamily="18" charset="0"/>
            </a:endParaRPr>
          </a:p>
        </p:txBody>
      </p:sp>
      <p:graphicFrame>
        <p:nvGraphicFramePr>
          <p:cNvPr id="15" name="Table 14">
            <a:extLst>
              <a:ext uri="{FF2B5EF4-FFF2-40B4-BE49-F238E27FC236}">
                <a16:creationId xmlns:a16="http://schemas.microsoft.com/office/drawing/2014/main" id="{938B8335-C14F-3873-6C4F-98A11136E1AD}"/>
              </a:ext>
            </a:extLst>
          </p:cNvPr>
          <p:cNvGraphicFramePr>
            <a:graphicFrameLocks noGrp="1"/>
          </p:cNvGraphicFramePr>
          <p:nvPr>
            <p:extLst>
              <p:ext uri="{D42A27DB-BD31-4B8C-83A1-F6EECF244321}">
                <p14:modId xmlns:p14="http://schemas.microsoft.com/office/powerpoint/2010/main" val="2687398473"/>
              </p:ext>
            </p:extLst>
          </p:nvPr>
        </p:nvGraphicFramePr>
        <p:xfrm>
          <a:off x="2032000" y="3410915"/>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27105393"/>
                    </a:ext>
                  </a:extLst>
                </a:gridCol>
                <a:gridCol w="2032000">
                  <a:extLst>
                    <a:ext uri="{9D8B030D-6E8A-4147-A177-3AD203B41FA5}">
                      <a16:colId xmlns:a16="http://schemas.microsoft.com/office/drawing/2014/main" val="1297523802"/>
                    </a:ext>
                  </a:extLst>
                </a:gridCol>
                <a:gridCol w="2032000">
                  <a:extLst>
                    <a:ext uri="{9D8B030D-6E8A-4147-A177-3AD203B41FA5}">
                      <a16:colId xmlns:a16="http://schemas.microsoft.com/office/drawing/2014/main" val="3837168697"/>
                    </a:ext>
                  </a:extLst>
                </a:gridCol>
                <a:gridCol w="2032000">
                  <a:extLst>
                    <a:ext uri="{9D8B030D-6E8A-4147-A177-3AD203B41FA5}">
                      <a16:colId xmlns:a16="http://schemas.microsoft.com/office/drawing/2014/main" val="599424783"/>
                    </a:ext>
                  </a:extLst>
                </a:gridCol>
              </a:tblGrid>
              <a:tr h="370840">
                <a:tc>
                  <a:txBody>
                    <a:bodyPr/>
                    <a:lstStyle/>
                    <a:p>
                      <a:r>
                        <a:rPr lang="en-IN" dirty="0"/>
                        <a:t>SL.NO.</a:t>
                      </a:r>
                    </a:p>
                  </a:txBody>
                  <a:tcPr/>
                </a:tc>
                <a:tc>
                  <a:txBody>
                    <a:bodyPr/>
                    <a:lstStyle/>
                    <a:p>
                      <a:r>
                        <a:rPr lang="en-IN" dirty="0"/>
                        <a:t>NAME</a:t>
                      </a:r>
                    </a:p>
                  </a:txBody>
                  <a:tcPr/>
                </a:tc>
                <a:tc>
                  <a:txBody>
                    <a:bodyPr/>
                    <a:lstStyle/>
                    <a:p>
                      <a:r>
                        <a:rPr lang="en-IN" dirty="0"/>
                        <a:t>USN</a:t>
                      </a:r>
                    </a:p>
                  </a:txBody>
                  <a:tcPr/>
                </a:tc>
                <a:tc>
                  <a:txBody>
                    <a:bodyPr/>
                    <a:lstStyle/>
                    <a:p>
                      <a:r>
                        <a:rPr lang="en-IN" dirty="0"/>
                        <a:t>ROLL. NO</a:t>
                      </a:r>
                    </a:p>
                  </a:txBody>
                  <a:tcPr/>
                </a:tc>
                <a:extLst>
                  <a:ext uri="{0D108BD9-81ED-4DB2-BD59-A6C34878D82A}">
                    <a16:rowId xmlns:a16="http://schemas.microsoft.com/office/drawing/2014/main" val="3759071346"/>
                  </a:ext>
                </a:extLst>
              </a:tr>
              <a:tr h="370840">
                <a:tc>
                  <a:txBody>
                    <a:bodyPr/>
                    <a:lstStyle/>
                    <a:p>
                      <a:r>
                        <a:rPr lang="en-IN" dirty="0"/>
                        <a:t>01</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ALEENA MULLA</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02FE21BEC006</a:t>
                      </a:r>
                    </a:p>
                  </a:txBody>
                  <a:tcPr/>
                </a:tc>
                <a:tc>
                  <a:txBody>
                    <a:bodyPr/>
                    <a:lstStyle/>
                    <a:p>
                      <a:r>
                        <a:rPr lang="en-IN" dirty="0"/>
                        <a:t>05</a:t>
                      </a:r>
                    </a:p>
                  </a:txBody>
                  <a:tcPr/>
                </a:tc>
                <a:extLst>
                  <a:ext uri="{0D108BD9-81ED-4DB2-BD59-A6C34878D82A}">
                    <a16:rowId xmlns:a16="http://schemas.microsoft.com/office/drawing/2014/main" val="3450448379"/>
                  </a:ext>
                </a:extLst>
              </a:tr>
              <a:tr h="370840">
                <a:tc>
                  <a:txBody>
                    <a:bodyPr/>
                    <a:lstStyle/>
                    <a:p>
                      <a:r>
                        <a:rPr lang="en-IN" dirty="0"/>
                        <a:t>02</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BASAVESH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02FE21BEC018</a:t>
                      </a:r>
                    </a:p>
                  </a:txBody>
                  <a:tcPr/>
                </a:tc>
                <a:tc>
                  <a:txBody>
                    <a:bodyPr/>
                    <a:lstStyle/>
                    <a:p>
                      <a:r>
                        <a:rPr lang="en-IN" dirty="0"/>
                        <a:t>15</a:t>
                      </a:r>
                    </a:p>
                  </a:txBody>
                  <a:tcPr/>
                </a:tc>
                <a:extLst>
                  <a:ext uri="{0D108BD9-81ED-4DB2-BD59-A6C34878D82A}">
                    <a16:rowId xmlns:a16="http://schemas.microsoft.com/office/drawing/2014/main" val="798047381"/>
                  </a:ext>
                </a:extLst>
              </a:tr>
              <a:tr h="370840">
                <a:tc>
                  <a:txBody>
                    <a:bodyPr/>
                    <a:lstStyle/>
                    <a:p>
                      <a:r>
                        <a:rPr lang="en-IN" dirty="0"/>
                        <a:t>03</a:t>
                      </a:r>
                    </a:p>
                  </a:txBody>
                  <a:tcPr/>
                </a:tc>
                <a:tc>
                  <a:txBody>
                    <a:bodyPr/>
                    <a:lstStyle/>
                    <a:p>
                      <a:pPr marL="0" indent="0" algn="ctr">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HARSH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02FE21BEC035</a:t>
                      </a:r>
                    </a:p>
                  </a:txBody>
                  <a:tcPr/>
                </a:tc>
                <a:tc>
                  <a:txBody>
                    <a:bodyPr/>
                    <a:lstStyle/>
                    <a:p>
                      <a:r>
                        <a:rPr lang="en-IN" dirty="0"/>
                        <a:t>32</a:t>
                      </a:r>
                    </a:p>
                  </a:txBody>
                  <a:tcPr/>
                </a:tc>
                <a:extLst>
                  <a:ext uri="{0D108BD9-81ED-4DB2-BD59-A6C34878D82A}">
                    <a16:rowId xmlns:a16="http://schemas.microsoft.com/office/drawing/2014/main" val="2963258118"/>
                  </a:ext>
                </a:extLst>
              </a:tr>
              <a:tr h="370840">
                <a:tc>
                  <a:txBody>
                    <a:bodyPr/>
                    <a:lstStyle/>
                    <a:p>
                      <a:r>
                        <a:rPr lang="en-IN" dirty="0"/>
                        <a:t>04</a:t>
                      </a:r>
                    </a:p>
                  </a:txBody>
                  <a:tcPr/>
                </a:tc>
                <a:tc>
                  <a:txBody>
                    <a:bodyPr/>
                    <a:lstStyle/>
                    <a:p>
                      <a:pPr marL="0" indent="0" algn="ctr" eaLnBrk="1" fontAlgn="auto" latinLnBrk="0" hangingPunct="1">
                        <a:lnSpc>
                          <a:spcPct val="100000"/>
                        </a:lnSpc>
                        <a:spcBef>
                          <a:spcPts val="0"/>
                        </a:spcBef>
                        <a:spcAft>
                          <a:spcPts val="0"/>
                        </a:spcAft>
                        <a:buNone/>
                      </a:pPr>
                      <a:r>
                        <a:rPr lang="en-US" altLang="zh-CN" sz="1800" b="0" i="0" u="none" strike="noStrike" kern="0" cap="none" spc="0" baseline="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charset="0"/>
                        </a:rPr>
                        <a:t>PRATIK PATIL</a:t>
                      </a:r>
                      <a:endParaRPr lang="zh-CN" altLang="en-US" sz="1800" b="0" i="0" u="none" strike="noStrike" kern="0" cap="none" spc="0" baseline="0" dirty="0">
                        <a:solidFill>
                          <a:srgbClr val="000000"/>
                        </a:solidFill>
                        <a:latin typeface="Calibri" panose="020F0502020204030204" pitchFamily="34" charset="0"/>
                        <a:ea typeface="Arial" charset="0"/>
                        <a:cs typeface="Calibri" panose="020F0502020204030204" pitchFamily="34" charset="0"/>
                        <a:sym typeface="Arial" charset="0"/>
                      </a:endParaRPr>
                    </a:p>
                  </a:txBody>
                  <a:tcPr/>
                </a:tc>
                <a:tc>
                  <a:txBody>
                    <a:bodyPr/>
                    <a:lstStyle/>
                    <a:p>
                      <a:r>
                        <a:rPr lang="en-IN" dirty="0"/>
                        <a:t>02FE21BEC063</a:t>
                      </a:r>
                    </a:p>
                  </a:txBody>
                  <a:tcPr/>
                </a:tc>
                <a:tc>
                  <a:txBody>
                    <a:bodyPr/>
                    <a:lstStyle/>
                    <a:p>
                      <a:r>
                        <a:rPr lang="en-IN" dirty="0"/>
                        <a:t>58</a:t>
                      </a:r>
                    </a:p>
                  </a:txBody>
                  <a:tcPr/>
                </a:tc>
                <a:extLst>
                  <a:ext uri="{0D108BD9-81ED-4DB2-BD59-A6C34878D82A}">
                    <a16:rowId xmlns:a16="http://schemas.microsoft.com/office/drawing/2014/main" val="2958844132"/>
                  </a:ext>
                </a:extLst>
              </a:tr>
            </a:tbl>
          </a:graphicData>
        </a:graphic>
      </p:graphicFrame>
    </p:spTree>
    <p:extLst>
      <p:ext uri="{BB962C8B-B14F-4D97-AF65-F5344CB8AC3E}">
        <p14:creationId xmlns:p14="http://schemas.microsoft.com/office/powerpoint/2010/main" val="3487953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3F1A3-14D5-BB9D-67DE-C36CD00FCBFC}"/>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1EB686BB-33E0-A205-1F9E-CFFF4CB093B9}"/>
              </a:ext>
            </a:extLst>
          </p:cNvPr>
          <p:cNvSpPr>
            <a:spLocks noGrp="1"/>
          </p:cNvSpPr>
          <p:nvPr>
            <p:ph idx="1"/>
          </p:nvPr>
        </p:nvSpPr>
        <p:spPr/>
        <p:txBody>
          <a:bodyPr/>
          <a:lstStyle/>
          <a:p>
            <a:pPr marL="0" indent="0" algn="just">
              <a:buNone/>
            </a:pPr>
            <a:r>
              <a:rPr lang="en-US" sz="2800" dirty="0">
                <a:solidFill>
                  <a:schemeClr val="dk1"/>
                </a:solidFill>
                <a:latin typeface="Times New Roman" panose="02020603050405020304" pitchFamily="18" charset="0"/>
                <a:cs typeface="Times New Roman" panose="02020603050405020304" pitchFamily="18" charset="0"/>
              </a:rPr>
              <a:t>The design and optimization of SRAM cells are critical for achieving low power consumption and high stability in modern electronic devices. Traditional 6T SRAM cells face challenges such as high leakage current and instability at lower voltages. The 8T SRAM architecture offers a potential solution, but its performance needs to be evaluated and optimized for practical applications.</a:t>
            </a:r>
            <a:endParaRPr lang="en-US" sz="28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86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E49AC-2411-7837-3B4D-A5F0E42F3089}"/>
              </a:ext>
            </a:extLst>
          </p:cNvPr>
          <p:cNvSpPr>
            <a:spLocks noGrp="1"/>
          </p:cNvSpPr>
          <p:nvPr>
            <p:ph type="title"/>
          </p:nvPr>
        </p:nvSpPr>
        <p:spPr/>
        <p:txBody>
          <a:bodyPr/>
          <a:lstStyle/>
          <a:p>
            <a:r>
              <a:rPr lang="en-IN" b="1" dirty="0"/>
              <a:t>BLOCK DIAGRAM</a:t>
            </a:r>
          </a:p>
        </p:txBody>
      </p:sp>
      <p:sp>
        <p:nvSpPr>
          <p:cNvPr id="4" name="Rectangle: Rounded Corners 3">
            <a:extLst>
              <a:ext uri="{FF2B5EF4-FFF2-40B4-BE49-F238E27FC236}">
                <a16:creationId xmlns:a16="http://schemas.microsoft.com/office/drawing/2014/main" id="{2E927C42-1BB3-5B06-6DF8-E573CD9A207A}"/>
              </a:ext>
            </a:extLst>
          </p:cNvPr>
          <p:cNvSpPr/>
          <p:nvPr/>
        </p:nvSpPr>
        <p:spPr>
          <a:xfrm>
            <a:off x="4535557" y="1824936"/>
            <a:ext cx="2782956" cy="9044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DESIGNING OF SRAM</a:t>
            </a:r>
          </a:p>
        </p:txBody>
      </p:sp>
      <p:sp>
        <p:nvSpPr>
          <p:cNvPr id="5" name="Rectangle: Rounded Corners 4">
            <a:extLst>
              <a:ext uri="{FF2B5EF4-FFF2-40B4-BE49-F238E27FC236}">
                <a16:creationId xmlns:a16="http://schemas.microsoft.com/office/drawing/2014/main" id="{F6CED061-A054-A50E-89DD-C87AF496834D}"/>
              </a:ext>
            </a:extLst>
          </p:cNvPr>
          <p:cNvSpPr/>
          <p:nvPr/>
        </p:nvSpPr>
        <p:spPr>
          <a:xfrm>
            <a:off x="4535557" y="3003472"/>
            <a:ext cx="2782956" cy="9044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IMPLEMENTATION OF SRAM USING 8T </a:t>
            </a:r>
          </a:p>
        </p:txBody>
      </p:sp>
      <p:sp>
        <p:nvSpPr>
          <p:cNvPr id="6" name="Rectangle: Rounded Corners 5">
            <a:extLst>
              <a:ext uri="{FF2B5EF4-FFF2-40B4-BE49-F238E27FC236}">
                <a16:creationId xmlns:a16="http://schemas.microsoft.com/office/drawing/2014/main" id="{972200DD-8902-736F-B214-C6207AF05D0B}"/>
              </a:ext>
            </a:extLst>
          </p:cNvPr>
          <p:cNvSpPr/>
          <p:nvPr/>
        </p:nvSpPr>
        <p:spPr>
          <a:xfrm>
            <a:off x="4535557" y="4182010"/>
            <a:ext cx="2782956" cy="9044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SIMULATION AND ANALYSIS</a:t>
            </a:r>
          </a:p>
        </p:txBody>
      </p:sp>
      <p:sp>
        <p:nvSpPr>
          <p:cNvPr id="7" name="Rectangle: Rounded Corners 6">
            <a:extLst>
              <a:ext uri="{FF2B5EF4-FFF2-40B4-BE49-F238E27FC236}">
                <a16:creationId xmlns:a16="http://schemas.microsoft.com/office/drawing/2014/main" id="{A4EF7887-9CCA-927D-E563-166881445646}"/>
              </a:ext>
            </a:extLst>
          </p:cNvPr>
          <p:cNvSpPr/>
          <p:nvPr/>
        </p:nvSpPr>
        <p:spPr>
          <a:xfrm>
            <a:off x="4528931" y="5360548"/>
            <a:ext cx="2782956" cy="9044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white"/>
                </a:solidFill>
                <a:effectLst/>
                <a:uLnTx/>
                <a:uFillTx/>
                <a:latin typeface="Times New Roman" panose="02020603050405020304" pitchFamily="18" charset="0"/>
                <a:ea typeface="Tahoma" panose="020B0604030504040204" pitchFamily="34" charset="0"/>
                <a:cs typeface="Times New Roman" panose="02020603050405020304" pitchFamily="18" charset="0"/>
              </a:rPr>
              <a:t>TRANSISTOR LEVEL OPTIMIZATION</a:t>
            </a:r>
          </a:p>
        </p:txBody>
      </p:sp>
      <p:cxnSp>
        <p:nvCxnSpPr>
          <p:cNvPr id="9" name="Straight Arrow Connector 8">
            <a:extLst>
              <a:ext uri="{FF2B5EF4-FFF2-40B4-BE49-F238E27FC236}">
                <a16:creationId xmlns:a16="http://schemas.microsoft.com/office/drawing/2014/main" id="{571BFD72-6975-E0D6-BC02-A677D03903BB}"/>
              </a:ext>
            </a:extLst>
          </p:cNvPr>
          <p:cNvCxnSpPr>
            <a:stCxn id="4" idx="2"/>
            <a:endCxn id="5" idx="0"/>
          </p:cNvCxnSpPr>
          <p:nvPr/>
        </p:nvCxnSpPr>
        <p:spPr>
          <a:xfrm>
            <a:off x="5927035" y="2729397"/>
            <a:ext cx="0" cy="2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4467A1-5266-9DC7-CDF2-9F90A5927D56}"/>
              </a:ext>
            </a:extLst>
          </p:cNvPr>
          <p:cNvCxnSpPr/>
          <p:nvPr/>
        </p:nvCxnSpPr>
        <p:spPr>
          <a:xfrm>
            <a:off x="5933661" y="3907935"/>
            <a:ext cx="0" cy="2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E9A31CC-9177-E84B-248C-702ED4B0E609}"/>
              </a:ext>
            </a:extLst>
          </p:cNvPr>
          <p:cNvCxnSpPr/>
          <p:nvPr/>
        </p:nvCxnSpPr>
        <p:spPr>
          <a:xfrm>
            <a:off x="5933661" y="5086473"/>
            <a:ext cx="0" cy="274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34889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73680-19DF-A996-01AD-0DAC76D2BD04}"/>
              </a:ext>
            </a:extLst>
          </p:cNvPr>
          <p:cNvSpPr>
            <a:spLocks noGrp="1"/>
          </p:cNvSpPr>
          <p:nvPr>
            <p:ph type="title"/>
          </p:nvPr>
        </p:nvSpPr>
        <p:spPr/>
        <p:txBody>
          <a:bodyPr/>
          <a:lstStyle/>
          <a:p>
            <a:r>
              <a:rPr lang="en-IN" b="1" dirty="0"/>
              <a:t> DESIGN AND IMPLEMENTATION</a:t>
            </a:r>
          </a:p>
        </p:txBody>
      </p:sp>
      <p:sp>
        <p:nvSpPr>
          <p:cNvPr id="4" name="AutoShape 2">
            <a:extLst>
              <a:ext uri="{FF2B5EF4-FFF2-40B4-BE49-F238E27FC236}">
                <a16:creationId xmlns:a16="http://schemas.microsoft.com/office/drawing/2014/main" id="{A0862C94-D6F0-F6C8-5A1F-0851E16B918C}"/>
              </a:ext>
            </a:extLst>
          </p:cNvPr>
          <p:cNvSpPr>
            <a:spLocks noGrp="1" noChangeAspect="1" noChangeArrowheads="1"/>
          </p:cNvSpPr>
          <p:nvPr>
            <p:ph idx="1"/>
          </p:nvPr>
        </p:nvSpPr>
        <p:spPr bwMode="auto">
          <a:xfrm>
            <a:off x="838200" y="1420272"/>
            <a:ext cx="10515600" cy="435133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r>
              <a:rPr lang="en-IN" dirty="0"/>
              <a:t>8T</a:t>
            </a:r>
          </a:p>
        </p:txBody>
      </p:sp>
      <p:pic>
        <p:nvPicPr>
          <p:cNvPr id="8" name="Picture 7">
            <a:extLst>
              <a:ext uri="{FF2B5EF4-FFF2-40B4-BE49-F238E27FC236}">
                <a16:creationId xmlns:a16="http://schemas.microsoft.com/office/drawing/2014/main" id="{F79213E2-1EDB-83A9-00F8-2C7D24347DB0}"/>
              </a:ext>
            </a:extLst>
          </p:cNvPr>
          <p:cNvPicPr>
            <a:picLocks noChangeAspect="1"/>
          </p:cNvPicPr>
          <p:nvPr/>
        </p:nvPicPr>
        <p:blipFill rotWithShape="1">
          <a:blip r:embed="rId2"/>
          <a:srcRect l="15309" t="22955" b="5324"/>
          <a:stretch/>
        </p:blipFill>
        <p:spPr>
          <a:xfrm>
            <a:off x="838199" y="2017336"/>
            <a:ext cx="10515599" cy="4692356"/>
          </a:xfrm>
          <a:prstGeom prst="rect">
            <a:avLst/>
          </a:prstGeom>
        </p:spPr>
      </p:pic>
    </p:spTree>
    <p:extLst>
      <p:ext uri="{BB962C8B-B14F-4D97-AF65-F5344CB8AC3E}">
        <p14:creationId xmlns:p14="http://schemas.microsoft.com/office/powerpoint/2010/main" val="426577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9C43E-0FB9-477D-6624-0476F5BCBCA0}"/>
              </a:ext>
            </a:extLst>
          </p:cNvPr>
          <p:cNvSpPr>
            <a:spLocks noGrp="1"/>
          </p:cNvSpPr>
          <p:nvPr>
            <p:ph type="title"/>
          </p:nvPr>
        </p:nvSpPr>
        <p:spPr/>
        <p:txBody>
          <a:bodyPr/>
          <a:lstStyle/>
          <a:p>
            <a:r>
              <a:rPr lang="en-IN" b="1" dirty="0"/>
              <a:t>SNM</a:t>
            </a:r>
          </a:p>
        </p:txBody>
      </p:sp>
      <p:pic>
        <p:nvPicPr>
          <p:cNvPr id="6" name="Content Placeholder 5">
            <a:extLst>
              <a:ext uri="{FF2B5EF4-FFF2-40B4-BE49-F238E27FC236}">
                <a16:creationId xmlns:a16="http://schemas.microsoft.com/office/drawing/2014/main" id="{65B9B0FC-4B5C-00E8-4FFA-692D1F5E8F64}"/>
              </a:ext>
            </a:extLst>
          </p:cNvPr>
          <p:cNvPicPr>
            <a:picLocks noGrp="1" noChangeAspect="1"/>
          </p:cNvPicPr>
          <p:nvPr>
            <p:ph idx="1"/>
          </p:nvPr>
        </p:nvPicPr>
        <p:blipFill rotWithShape="1">
          <a:blip r:embed="rId2"/>
          <a:srcRect l="10071" t="19570" r="-4" b="7421"/>
          <a:stretch/>
        </p:blipFill>
        <p:spPr>
          <a:xfrm>
            <a:off x="838200" y="1686783"/>
            <a:ext cx="10524910" cy="4806092"/>
          </a:xfrm>
          <a:prstGeom prst="rect">
            <a:avLst/>
          </a:prstGeom>
        </p:spPr>
      </p:pic>
    </p:spTree>
    <p:extLst>
      <p:ext uri="{BB962C8B-B14F-4D97-AF65-F5344CB8AC3E}">
        <p14:creationId xmlns:p14="http://schemas.microsoft.com/office/powerpoint/2010/main" val="3964394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04EA-3347-8A8A-8E70-FF002662933D}"/>
              </a:ext>
            </a:extLst>
          </p:cNvPr>
          <p:cNvSpPr>
            <a:spLocks noGrp="1"/>
          </p:cNvSpPr>
          <p:nvPr>
            <p:ph type="title"/>
          </p:nvPr>
        </p:nvSpPr>
        <p:spPr/>
        <p:txBody>
          <a:bodyPr/>
          <a:lstStyle/>
          <a:p>
            <a:r>
              <a:rPr lang="en-IN" b="1" dirty="0"/>
              <a:t>WAVEFORMS</a:t>
            </a:r>
          </a:p>
        </p:txBody>
      </p:sp>
      <p:sp>
        <p:nvSpPr>
          <p:cNvPr id="3" name="Content Placeholder 2">
            <a:extLst>
              <a:ext uri="{FF2B5EF4-FFF2-40B4-BE49-F238E27FC236}">
                <a16:creationId xmlns:a16="http://schemas.microsoft.com/office/drawing/2014/main" id="{079C29A6-2941-5187-DEDE-9F2FCD59E055}"/>
              </a:ext>
            </a:extLst>
          </p:cNvPr>
          <p:cNvSpPr>
            <a:spLocks noGrp="1"/>
          </p:cNvSpPr>
          <p:nvPr>
            <p:ph idx="1"/>
          </p:nvPr>
        </p:nvSpPr>
        <p:spPr/>
        <p:txBody>
          <a:bodyPr/>
          <a:lstStyle/>
          <a:p>
            <a:pPr marL="0" indent="0">
              <a:buNone/>
            </a:pPr>
            <a:endParaRPr lang="en-IN" dirty="0"/>
          </a:p>
        </p:txBody>
      </p:sp>
      <p:pic>
        <p:nvPicPr>
          <p:cNvPr id="8" name="Picture 7">
            <a:extLst>
              <a:ext uri="{FF2B5EF4-FFF2-40B4-BE49-F238E27FC236}">
                <a16:creationId xmlns:a16="http://schemas.microsoft.com/office/drawing/2014/main" id="{289E3990-752A-7D3C-21EB-6AF162DC3120}"/>
              </a:ext>
            </a:extLst>
          </p:cNvPr>
          <p:cNvPicPr>
            <a:picLocks noChangeAspect="1"/>
          </p:cNvPicPr>
          <p:nvPr/>
        </p:nvPicPr>
        <p:blipFill rotWithShape="1">
          <a:blip r:embed="rId2"/>
          <a:srcRect t="18144"/>
          <a:stretch/>
        </p:blipFill>
        <p:spPr>
          <a:xfrm>
            <a:off x="838200" y="1690688"/>
            <a:ext cx="10515600" cy="5123190"/>
          </a:xfrm>
          <a:prstGeom prst="rect">
            <a:avLst/>
          </a:prstGeom>
        </p:spPr>
      </p:pic>
    </p:spTree>
    <p:extLst>
      <p:ext uri="{BB962C8B-B14F-4D97-AF65-F5344CB8AC3E}">
        <p14:creationId xmlns:p14="http://schemas.microsoft.com/office/powerpoint/2010/main" val="362380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62DE-8B8D-7352-CA11-C5C02E666044}"/>
              </a:ext>
            </a:extLst>
          </p:cNvPr>
          <p:cNvSpPr>
            <a:spLocks noGrp="1"/>
          </p:cNvSpPr>
          <p:nvPr>
            <p:ph type="title"/>
          </p:nvPr>
        </p:nvSpPr>
        <p:spPr/>
        <p:txBody>
          <a:bodyPr/>
          <a:lstStyle/>
          <a:p>
            <a:r>
              <a:rPr lang="en-IN" b="1" dirty="0"/>
              <a:t>RESULTS/OPTIMIZATION</a:t>
            </a:r>
          </a:p>
        </p:txBody>
      </p:sp>
      <p:graphicFrame>
        <p:nvGraphicFramePr>
          <p:cNvPr id="8" name="Content Placeholder 7">
            <a:extLst>
              <a:ext uri="{FF2B5EF4-FFF2-40B4-BE49-F238E27FC236}">
                <a16:creationId xmlns:a16="http://schemas.microsoft.com/office/drawing/2014/main" id="{EBC029DF-B619-8EDA-0DAB-0E1AB44BCC9B}"/>
              </a:ext>
            </a:extLst>
          </p:cNvPr>
          <p:cNvGraphicFramePr>
            <a:graphicFrameLocks noGrp="1"/>
          </p:cNvGraphicFramePr>
          <p:nvPr>
            <p:ph idx="1"/>
            <p:extLst>
              <p:ext uri="{D42A27DB-BD31-4B8C-83A1-F6EECF244321}">
                <p14:modId xmlns:p14="http://schemas.microsoft.com/office/powerpoint/2010/main" val="3162463604"/>
              </p:ext>
            </p:extLst>
          </p:nvPr>
        </p:nvGraphicFramePr>
        <p:xfrm>
          <a:off x="838200" y="1825625"/>
          <a:ext cx="10515600" cy="370840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293629418"/>
                    </a:ext>
                  </a:extLst>
                </a:gridCol>
                <a:gridCol w="5257800">
                  <a:extLst>
                    <a:ext uri="{9D8B030D-6E8A-4147-A177-3AD203B41FA5}">
                      <a16:colId xmlns:a16="http://schemas.microsoft.com/office/drawing/2014/main" val="2072768709"/>
                    </a:ext>
                  </a:extLst>
                </a:gridCol>
              </a:tblGrid>
              <a:tr h="370840">
                <a:tc>
                  <a:txBody>
                    <a:bodyPr/>
                    <a:lstStyle/>
                    <a:p>
                      <a:r>
                        <a:rPr lang="en-IN" dirty="0"/>
                        <a:t>WIDTH</a:t>
                      </a:r>
                    </a:p>
                  </a:txBody>
                  <a:tcPr/>
                </a:tc>
                <a:tc>
                  <a:txBody>
                    <a:bodyPr/>
                    <a:lstStyle/>
                    <a:p>
                      <a:r>
                        <a:rPr lang="en-IN" dirty="0"/>
                        <a:t>POWER</a:t>
                      </a:r>
                    </a:p>
                  </a:txBody>
                  <a:tcPr/>
                </a:tc>
                <a:extLst>
                  <a:ext uri="{0D108BD9-81ED-4DB2-BD59-A6C34878D82A}">
                    <a16:rowId xmlns:a16="http://schemas.microsoft.com/office/drawing/2014/main" val="3243362141"/>
                  </a:ext>
                </a:extLst>
              </a:tr>
              <a:tr h="370840">
                <a:tc>
                  <a:txBody>
                    <a:bodyPr/>
                    <a:lstStyle/>
                    <a:p>
                      <a:r>
                        <a:rPr lang="en-IN" dirty="0"/>
                        <a:t>All 120 nm</a:t>
                      </a:r>
                    </a:p>
                  </a:txBody>
                  <a:tcPr/>
                </a:tc>
                <a:tc>
                  <a:txBody>
                    <a:bodyPr/>
                    <a:lstStyle/>
                    <a:p>
                      <a:r>
                        <a:rPr lang="en-IN" dirty="0"/>
                        <a:t>1.638 e^-6</a:t>
                      </a:r>
                    </a:p>
                  </a:txBody>
                  <a:tcPr/>
                </a:tc>
                <a:extLst>
                  <a:ext uri="{0D108BD9-81ED-4DB2-BD59-A6C34878D82A}">
                    <a16:rowId xmlns:a16="http://schemas.microsoft.com/office/drawing/2014/main" val="3709488706"/>
                  </a:ext>
                </a:extLst>
              </a:tr>
              <a:tr h="370840">
                <a:tc>
                  <a:txBody>
                    <a:bodyPr/>
                    <a:lstStyle/>
                    <a:p>
                      <a:r>
                        <a:rPr lang="en-IN" dirty="0"/>
                        <a:t>All 120(pull up transistor 240nm)</a:t>
                      </a:r>
                    </a:p>
                  </a:txBody>
                  <a:tcPr/>
                </a:tc>
                <a:tc>
                  <a:txBody>
                    <a:bodyPr/>
                    <a:lstStyle/>
                    <a:p>
                      <a:r>
                        <a:rPr lang="en-IN" dirty="0"/>
                        <a:t>2.247 e^-6</a:t>
                      </a:r>
                    </a:p>
                  </a:txBody>
                  <a:tcPr/>
                </a:tc>
                <a:extLst>
                  <a:ext uri="{0D108BD9-81ED-4DB2-BD59-A6C34878D82A}">
                    <a16:rowId xmlns:a16="http://schemas.microsoft.com/office/drawing/2014/main" val="1598094695"/>
                  </a:ext>
                </a:extLst>
              </a:tr>
              <a:tr h="370840">
                <a:tc>
                  <a:txBody>
                    <a:bodyPr/>
                    <a:lstStyle/>
                    <a:p>
                      <a:r>
                        <a:rPr lang="en-IN" dirty="0"/>
                        <a:t>All 120(pull down transistor 240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1.642 e^-6</a:t>
                      </a:r>
                    </a:p>
                  </a:txBody>
                  <a:tcPr/>
                </a:tc>
                <a:extLst>
                  <a:ext uri="{0D108BD9-81ED-4DB2-BD59-A6C34878D82A}">
                    <a16:rowId xmlns:a16="http://schemas.microsoft.com/office/drawing/2014/main" val="3160054506"/>
                  </a:ext>
                </a:extLst>
              </a:tr>
              <a:tr h="370840">
                <a:tc>
                  <a:txBody>
                    <a:bodyPr/>
                    <a:lstStyle/>
                    <a:p>
                      <a:r>
                        <a:rPr lang="en-IN" dirty="0"/>
                        <a:t>All 120(pass transistors 2 inverters 240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1.741 e^-6</a:t>
                      </a:r>
                    </a:p>
                  </a:txBody>
                  <a:tcPr/>
                </a:tc>
                <a:extLst>
                  <a:ext uri="{0D108BD9-81ED-4DB2-BD59-A6C34878D82A}">
                    <a16:rowId xmlns:a16="http://schemas.microsoft.com/office/drawing/2014/main" val="1614161826"/>
                  </a:ext>
                </a:extLst>
              </a:tr>
              <a:tr h="370840">
                <a:tc>
                  <a:txBody>
                    <a:bodyPr/>
                    <a:lstStyle/>
                    <a:p>
                      <a:r>
                        <a:rPr lang="en-IN" dirty="0"/>
                        <a:t>All 120(pass transistors 2 inverters 360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1.789 e^-6</a:t>
                      </a:r>
                    </a:p>
                  </a:txBody>
                  <a:tcPr/>
                </a:tc>
                <a:extLst>
                  <a:ext uri="{0D108BD9-81ED-4DB2-BD59-A6C34878D82A}">
                    <a16:rowId xmlns:a16="http://schemas.microsoft.com/office/drawing/2014/main" val="1569533858"/>
                  </a:ext>
                </a:extLst>
              </a:tr>
              <a:tr h="370840">
                <a:tc>
                  <a:txBody>
                    <a:bodyPr/>
                    <a:lstStyle/>
                    <a:p>
                      <a:r>
                        <a:rPr lang="en-IN" dirty="0"/>
                        <a:t>All 120 (pull down transistor 360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1.649 e^-6</a:t>
                      </a:r>
                    </a:p>
                  </a:txBody>
                  <a:tcPr/>
                </a:tc>
                <a:extLst>
                  <a:ext uri="{0D108BD9-81ED-4DB2-BD59-A6C34878D82A}">
                    <a16:rowId xmlns:a16="http://schemas.microsoft.com/office/drawing/2014/main" val="1320428583"/>
                  </a:ext>
                </a:extLst>
              </a:tr>
              <a:tr h="370840">
                <a:tc>
                  <a:txBody>
                    <a:bodyPr/>
                    <a:lstStyle/>
                    <a:p>
                      <a:r>
                        <a:rPr lang="en-IN" dirty="0"/>
                        <a:t>All 120 (pull up inverter 360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2.365 e^-6</a:t>
                      </a:r>
                    </a:p>
                  </a:txBody>
                  <a:tcPr/>
                </a:tc>
                <a:extLst>
                  <a:ext uri="{0D108BD9-81ED-4DB2-BD59-A6C34878D82A}">
                    <a16:rowId xmlns:a16="http://schemas.microsoft.com/office/drawing/2014/main" val="5712187"/>
                  </a:ext>
                </a:extLst>
              </a:tr>
              <a:tr h="370840">
                <a:tc>
                  <a:txBody>
                    <a:bodyPr/>
                    <a:lstStyle/>
                    <a:p>
                      <a:r>
                        <a:rPr lang="en-IN" dirty="0"/>
                        <a:t>All 120 (pull down inverter 480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1.655 e^-6</a:t>
                      </a:r>
                    </a:p>
                  </a:txBody>
                  <a:tcPr/>
                </a:tc>
                <a:extLst>
                  <a:ext uri="{0D108BD9-81ED-4DB2-BD59-A6C34878D82A}">
                    <a16:rowId xmlns:a16="http://schemas.microsoft.com/office/drawing/2014/main" val="3391535973"/>
                  </a:ext>
                </a:extLst>
              </a:tr>
              <a:tr h="370840">
                <a:tc>
                  <a:txBody>
                    <a:bodyPr/>
                    <a:lstStyle/>
                    <a:p>
                      <a:r>
                        <a:rPr lang="en-IN" dirty="0"/>
                        <a:t>All 120 (pass transistors 480 nm)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1.82 e^-6</a:t>
                      </a:r>
                    </a:p>
                  </a:txBody>
                  <a:tcPr/>
                </a:tc>
                <a:extLst>
                  <a:ext uri="{0D108BD9-81ED-4DB2-BD59-A6C34878D82A}">
                    <a16:rowId xmlns:a16="http://schemas.microsoft.com/office/drawing/2014/main" val="795853302"/>
                  </a:ext>
                </a:extLst>
              </a:tr>
            </a:tbl>
          </a:graphicData>
        </a:graphic>
      </p:graphicFrame>
    </p:spTree>
    <p:extLst>
      <p:ext uri="{BB962C8B-B14F-4D97-AF65-F5344CB8AC3E}">
        <p14:creationId xmlns:p14="http://schemas.microsoft.com/office/powerpoint/2010/main" val="323858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2AAD070-213F-34D2-0EE3-B730765D11E8}"/>
              </a:ext>
            </a:extLst>
          </p:cNvPr>
          <p:cNvGraphicFramePr>
            <a:graphicFrameLocks noGrp="1"/>
          </p:cNvGraphicFramePr>
          <p:nvPr>
            <p:ph idx="1"/>
            <p:extLst>
              <p:ext uri="{D42A27DB-BD31-4B8C-83A1-F6EECF244321}">
                <p14:modId xmlns:p14="http://schemas.microsoft.com/office/powerpoint/2010/main" val="3578276361"/>
              </p:ext>
            </p:extLst>
          </p:nvPr>
        </p:nvGraphicFramePr>
        <p:xfrm>
          <a:off x="838200" y="1825625"/>
          <a:ext cx="10515600" cy="1925320"/>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30136490"/>
                    </a:ext>
                  </a:extLst>
                </a:gridCol>
                <a:gridCol w="5257800">
                  <a:extLst>
                    <a:ext uri="{9D8B030D-6E8A-4147-A177-3AD203B41FA5}">
                      <a16:colId xmlns:a16="http://schemas.microsoft.com/office/drawing/2014/main" val="2129218131"/>
                    </a:ext>
                  </a:extLst>
                </a:gridCol>
              </a:tblGrid>
              <a:tr h="370840">
                <a:tc>
                  <a:txBody>
                    <a:bodyPr/>
                    <a:lstStyle/>
                    <a:p>
                      <a:r>
                        <a:rPr lang="en-IN" dirty="0"/>
                        <a:t>PARAMETRS</a:t>
                      </a:r>
                    </a:p>
                  </a:txBody>
                  <a:tcPr/>
                </a:tc>
                <a:tc>
                  <a:txBody>
                    <a:bodyPr/>
                    <a:lstStyle/>
                    <a:p>
                      <a:r>
                        <a:rPr lang="en-IN" dirty="0"/>
                        <a:t>DELAY</a:t>
                      </a:r>
                    </a:p>
                  </a:txBody>
                  <a:tcPr/>
                </a:tc>
                <a:extLst>
                  <a:ext uri="{0D108BD9-81ED-4DB2-BD59-A6C34878D82A}">
                    <a16:rowId xmlns:a16="http://schemas.microsoft.com/office/drawing/2014/main" val="65134348"/>
                  </a:ext>
                </a:extLst>
              </a:tr>
              <a:tr h="370840">
                <a:tc>
                  <a:txBody>
                    <a:bodyPr/>
                    <a:lstStyle/>
                    <a:p>
                      <a:r>
                        <a:rPr lang="en-IN" dirty="0"/>
                        <a:t>WRITE 1</a:t>
                      </a:r>
                    </a:p>
                  </a:txBody>
                  <a:tcPr/>
                </a:tc>
                <a:tc>
                  <a:txBody>
                    <a:bodyPr/>
                    <a:lstStyle/>
                    <a:p>
                      <a:r>
                        <a:rPr lang="en-IN" dirty="0"/>
                        <a:t>Rising to falling 35 .01e-9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Falling to rising 25.02 e-9</a:t>
                      </a:r>
                    </a:p>
                    <a:p>
                      <a:endParaRPr lang="en-IN" dirty="0"/>
                    </a:p>
                  </a:txBody>
                  <a:tcPr/>
                </a:tc>
                <a:extLst>
                  <a:ext uri="{0D108BD9-81ED-4DB2-BD59-A6C34878D82A}">
                    <a16:rowId xmlns:a16="http://schemas.microsoft.com/office/drawing/2014/main" val="3452781755"/>
                  </a:ext>
                </a:extLst>
              </a:tr>
              <a:tr h="370840">
                <a:tc>
                  <a:txBody>
                    <a:bodyPr/>
                    <a:lstStyle/>
                    <a:p>
                      <a:r>
                        <a:rPr lang="en-IN" dirty="0"/>
                        <a:t>READ 0</a:t>
                      </a:r>
                    </a:p>
                  </a:txBody>
                  <a:tcPr/>
                </a:tc>
                <a:tc>
                  <a:txBody>
                    <a:bodyPr/>
                    <a:lstStyle/>
                    <a:p>
                      <a:r>
                        <a:rPr lang="en-IN" dirty="0"/>
                        <a:t>Rising to Falling  25.01e-9</a:t>
                      </a:r>
                    </a:p>
                    <a:p>
                      <a:r>
                        <a:rPr lang="en-IN" dirty="0"/>
                        <a:t>Falling to rising  35.02 e-9</a:t>
                      </a:r>
                    </a:p>
                  </a:txBody>
                  <a:tcPr/>
                </a:tc>
                <a:extLst>
                  <a:ext uri="{0D108BD9-81ED-4DB2-BD59-A6C34878D82A}">
                    <a16:rowId xmlns:a16="http://schemas.microsoft.com/office/drawing/2014/main" val="391254663"/>
                  </a:ext>
                </a:extLst>
              </a:tr>
            </a:tbl>
          </a:graphicData>
        </a:graphic>
      </p:graphicFrame>
    </p:spTree>
    <p:extLst>
      <p:ext uri="{BB962C8B-B14F-4D97-AF65-F5344CB8AC3E}">
        <p14:creationId xmlns:p14="http://schemas.microsoft.com/office/powerpoint/2010/main" val="3385813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2833</TotalTime>
  <Words>285</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Calibri</vt:lpstr>
      <vt:lpstr>Calibri Light</vt:lpstr>
      <vt:lpstr>Times New Roman</vt:lpstr>
      <vt:lpstr>Office Theme</vt:lpstr>
      <vt:lpstr>1_Office Theme</vt:lpstr>
      <vt:lpstr>PowerPoint Presentation</vt:lpstr>
      <vt:lpstr>PROBLEM STATEMENT</vt:lpstr>
      <vt:lpstr>BLOCK DIAGRAM</vt:lpstr>
      <vt:lpstr> DESIGN AND IMPLEMENTATION</vt:lpstr>
      <vt:lpstr>SNM</vt:lpstr>
      <vt:lpstr>WAVEFORMS</vt:lpstr>
      <vt:lpstr>RESULTS/OPTIMIZATION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patil</dc:creator>
  <cp:lastModifiedBy>pratik patil</cp:lastModifiedBy>
  <cp:revision>7</cp:revision>
  <dcterms:created xsi:type="dcterms:W3CDTF">2024-06-18T04:22:08Z</dcterms:created>
  <dcterms:modified xsi:type="dcterms:W3CDTF">2024-06-28T08:34:04Z</dcterms:modified>
</cp:coreProperties>
</file>