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176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4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pic>
        <p:nvPicPr>
          <p:cNvPr id="95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9" y="1510782"/>
            <a:ext cx="11268959" cy="46643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60337"/>
            <a:ext cx="9753600" cy="1066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TextBox 11"/>
          <p:cNvSpPr txBox="1"/>
          <p:nvPr/>
        </p:nvSpPr>
        <p:spPr>
          <a:xfrm>
            <a:off x="1856738" y="2171781"/>
            <a:ext cx="9112252" cy="6463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dirty="0" smtClean="0"/>
              <a:t>POLYNOMIAL REGRESSION</a:t>
            </a:r>
            <a:endParaRPr dirty="0"/>
          </a:p>
        </p:txBody>
      </p:sp>
      <p:sp>
        <p:nvSpPr>
          <p:cNvPr id="98" name="TextBox 13"/>
          <p:cNvSpPr txBox="1"/>
          <p:nvPr/>
        </p:nvSpPr>
        <p:spPr>
          <a:xfrm>
            <a:off x="4238553" y="5566136"/>
            <a:ext cx="4471733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Under the guidance of:</a:t>
            </a:r>
            <a:r>
              <a:rPr lang="en-IN" dirty="0"/>
              <a:t> </a:t>
            </a:r>
            <a:r>
              <a:rPr lang="en-US" dirty="0"/>
              <a:t>Prof. </a:t>
            </a:r>
            <a:r>
              <a:rPr lang="en-US" dirty="0" err="1" smtClean="0"/>
              <a:t>Dattaprasad</a:t>
            </a:r>
            <a:r>
              <a:rPr lang="en-US" dirty="0" smtClean="0"/>
              <a:t> </a:t>
            </a:r>
            <a:r>
              <a:rPr lang="en-US" dirty="0" err="1" smtClean="0"/>
              <a:t>Torse</a:t>
            </a:r>
            <a:endParaRPr dirty="0"/>
          </a:p>
        </p:txBody>
      </p:sp>
      <p:sp>
        <p:nvSpPr>
          <p:cNvPr id="99" name="Slide Number Placeholder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00" name="TextBox 16"/>
          <p:cNvSpPr txBox="1"/>
          <p:nvPr/>
        </p:nvSpPr>
        <p:spPr>
          <a:xfrm>
            <a:off x="2741744" y="1510782"/>
            <a:ext cx="7518757" cy="42139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Department of Electronics and Communication Engineering </a:t>
            </a:r>
          </a:p>
        </p:txBody>
      </p:sp>
      <p:graphicFrame>
        <p:nvGraphicFramePr>
          <p:cNvPr id="101" name="Table 3"/>
          <p:cNvGraphicFramePr/>
          <p:nvPr>
            <p:extLst>
              <p:ext uri="{D42A27DB-BD31-4B8C-83A1-F6EECF244321}">
                <p14:modId xmlns:p14="http://schemas.microsoft.com/office/powerpoint/2010/main" val="2070814499"/>
              </p:ext>
            </p:extLst>
          </p:nvPr>
        </p:nvGraphicFramePr>
        <p:xfrm>
          <a:off x="2567304" y="2997200"/>
          <a:ext cx="7691120" cy="198488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4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USN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Omkar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Kalghatgi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02FE21BEC053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Aleena</a:t>
                      </a:r>
                      <a:r>
                        <a:rPr lang="en-IN" dirty="0"/>
                        <a:t> Mulla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02FE21BEC006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Rakshita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Kusanale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02FE21BEC069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Pratik Patil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02FE21BEC063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Content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797122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sp>
        <p:nvSpPr>
          <p:cNvPr id="106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aphicFrame>
        <p:nvGraphicFramePr>
          <p:cNvPr id="107" name="Table 3"/>
          <p:cNvGraphicFramePr/>
          <p:nvPr>
            <p:extLst>
              <p:ext uri="{D42A27DB-BD31-4B8C-83A1-F6EECF244321}">
                <p14:modId xmlns:p14="http://schemas.microsoft.com/office/powerpoint/2010/main" val="780825224"/>
              </p:ext>
            </p:extLst>
          </p:nvPr>
        </p:nvGraphicFramePr>
        <p:xfrm>
          <a:off x="1613161" y="1797122"/>
          <a:ext cx="8965676" cy="43513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465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9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No.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Problem Statement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00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Code</a:t>
                      </a:r>
                      <a:endParaRPr lang="en-US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Simulation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C2EAD-466B-AFDD-6ABB-A6FF73A0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06E9E3-7FCE-C658-E08D-CEC93036B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the salary of a person based on their Position in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50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623570" y="112395"/>
            <a:ext cx="10515600" cy="1113790"/>
          </a:xfrm>
          <a:prstGeom prst="rect">
            <a:avLst/>
          </a:prstGeom>
        </p:spPr>
        <p:txBody>
          <a:bodyPr anchor="t"/>
          <a:lstStyle>
            <a:lvl1pPr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Methods used: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570" y="1113278"/>
            <a:ext cx="10515600" cy="33519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 smtClean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REGRESSION:</a:t>
            </a: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 is a type of regression analysis that models the relationship between independent and dependent variables as an nth degree polynomial.</a:t>
            </a: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 smtClean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17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7" y="-284870"/>
            <a:ext cx="10515600" cy="1325563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7" y="666120"/>
            <a:ext cx="10515600" cy="608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 smtClean="0"/>
              <a:t>#Import the necessary libraries</a:t>
            </a:r>
          </a:p>
          <a:p>
            <a:pPr marL="0" indent="0">
              <a:buNone/>
            </a:pPr>
            <a:r>
              <a:rPr lang="en-IN" sz="1500" dirty="0" smtClean="0"/>
              <a:t>import </a:t>
            </a:r>
            <a:r>
              <a:rPr lang="en-IN" sz="1500" dirty="0" err="1" smtClean="0"/>
              <a:t>numpy</a:t>
            </a:r>
            <a:r>
              <a:rPr lang="en-IN" sz="1500" dirty="0" smtClean="0"/>
              <a:t> as np</a:t>
            </a:r>
          </a:p>
          <a:p>
            <a:pPr marL="0" indent="0">
              <a:buNone/>
            </a:pPr>
            <a:r>
              <a:rPr lang="en-IN" sz="1500" dirty="0" smtClean="0"/>
              <a:t>import pandas as </a:t>
            </a:r>
            <a:r>
              <a:rPr lang="en-IN" sz="1500" dirty="0" err="1" smtClean="0"/>
              <a:t>pd</a:t>
            </a:r>
            <a:endParaRPr lang="en-IN" sz="1500" dirty="0" smtClean="0"/>
          </a:p>
          <a:p>
            <a:pPr marL="0" indent="0">
              <a:buNone/>
            </a:pPr>
            <a:r>
              <a:rPr lang="en-IN" sz="1500" dirty="0" smtClean="0"/>
              <a:t>import </a:t>
            </a:r>
            <a:r>
              <a:rPr lang="en-IN" sz="1500" dirty="0" err="1" smtClean="0"/>
              <a:t>matplotlib.pyplot</a:t>
            </a:r>
            <a:r>
              <a:rPr lang="en-IN" sz="1500" dirty="0" smtClean="0"/>
              <a:t> as </a:t>
            </a:r>
            <a:r>
              <a:rPr lang="en-IN" sz="1500" dirty="0" err="1" smtClean="0"/>
              <a:t>plt</a:t>
            </a:r>
            <a:endParaRPr lang="en-IN" sz="1500" dirty="0" smtClean="0"/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r>
              <a:rPr lang="en-IN" sz="1500" dirty="0" smtClean="0"/>
              <a:t>#Import the dataset</a:t>
            </a:r>
          </a:p>
          <a:p>
            <a:pPr marL="0" indent="0">
              <a:buNone/>
            </a:pPr>
            <a:r>
              <a:rPr lang="en-IN" sz="1500" dirty="0" smtClean="0"/>
              <a:t>dataset = </a:t>
            </a:r>
            <a:r>
              <a:rPr lang="en-IN" sz="1500" dirty="0" err="1" smtClean="0"/>
              <a:t>pd.read_csv</a:t>
            </a:r>
            <a:r>
              <a:rPr lang="en-IN" sz="1500" dirty="0" smtClean="0"/>
              <a:t>(r"/</a:t>
            </a:r>
            <a:r>
              <a:rPr lang="en-IN" sz="1500" dirty="0" err="1" smtClean="0"/>
              <a:t>kaggle</a:t>
            </a:r>
            <a:r>
              <a:rPr lang="en-IN" sz="1500" dirty="0" smtClean="0"/>
              <a:t>/input/salary/Position_Salaries.csv")</a:t>
            </a:r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r>
              <a:rPr lang="en-IN" sz="1500" dirty="0" smtClean="0"/>
              <a:t>#Splitting the dataset in to I.V(x) and D.V(y)</a:t>
            </a:r>
          </a:p>
          <a:p>
            <a:pPr marL="0" indent="0">
              <a:buNone/>
            </a:pPr>
            <a:r>
              <a:rPr lang="en-IN" sz="1500" dirty="0" smtClean="0"/>
              <a:t>x = </a:t>
            </a:r>
            <a:r>
              <a:rPr lang="en-IN" sz="1500" dirty="0" err="1" smtClean="0"/>
              <a:t>dataset.iloc</a:t>
            </a:r>
            <a:r>
              <a:rPr lang="en-IN" sz="1500" dirty="0" smtClean="0"/>
              <a:t>[:, 1:2].values</a:t>
            </a:r>
          </a:p>
          <a:p>
            <a:pPr marL="0" indent="0">
              <a:buNone/>
            </a:pPr>
            <a:r>
              <a:rPr lang="en-IN" sz="1500" dirty="0" smtClean="0"/>
              <a:t>y = </a:t>
            </a:r>
            <a:r>
              <a:rPr lang="en-IN" sz="1500" dirty="0" err="1" smtClean="0"/>
              <a:t>dataset.iloc</a:t>
            </a:r>
            <a:r>
              <a:rPr lang="en-IN" sz="1500" dirty="0" smtClean="0"/>
              <a:t>[:, 2].values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#Our main goal is to predict if this employee is bluffing  by building machine learning model that is polynomial regression model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#fit the </a:t>
            </a:r>
            <a:r>
              <a:rPr lang="en-US" sz="1500" dirty="0" err="1"/>
              <a:t>lin_reg</a:t>
            </a:r>
            <a:r>
              <a:rPr lang="en-US" sz="1500" dirty="0"/>
              <a:t> object to x &amp; y. Now our simple linear regression is ready 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sklearn.linear_model</a:t>
            </a:r>
            <a:r>
              <a:rPr lang="en-US" sz="1500" dirty="0"/>
              <a:t> import </a:t>
            </a:r>
            <a:r>
              <a:rPr lang="en-US" sz="1500" dirty="0" err="1"/>
              <a:t>LinearRegression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lin_reg</a:t>
            </a:r>
            <a:r>
              <a:rPr lang="en-US" sz="1500" dirty="0"/>
              <a:t> = </a:t>
            </a:r>
            <a:r>
              <a:rPr lang="en-US" sz="1500" dirty="0" err="1"/>
              <a:t>LinearRegression</a:t>
            </a:r>
            <a:r>
              <a:rPr lang="en-US" sz="1500" dirty="0"/>
              <a:t>()</a:t>
            </a:r>
          </a:p>
          <a:p>
            <a:pPr marL="0" indent="0">
              <a:buNone/>
            </a:pPr>
            <a:r>
              <a:rPr lang="en-US" sz="1500" dirty="0" err="1"/>
              <a:t>lin_reg.fit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65443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876" y="440674"/>
            <a:ext cx="10587210" cy="78483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1500" dirty="0">
                <a:latin typeface="+mj-lt"/>
              </a:rPr>
              <a:t>#Fitting Polynomial Regression to the dataset</a:t>
            </a:r>
          </a:p>
          <a:p>
            <a:r>
              <a:rPr lang="en-IN" sz="1500" dirty="0">
                <a:latin typeface="+mj-lt"/>
              </a:rPr>
              <a:t>from </a:t>
            </a:r>
            <a:r>
              <a:rPr lang="en-IN" sz="1500" dirty="0" err="1">
                <a:latin typeface="+mj-lt"/>
              </a:rPr>
              <a:t>sklearn.preprocessing</a:t>
            </a:r>
            <a:r>
              <a:rPr lang="en-IN" sz="1500" dirty="0">
                <a:latin typeface="+mj-lt"/>
              </a:rPr>
              <a:t> import </a:t>
            </a:r>
            <a:r>
              <a:rPr lang="en-IN" sz="1500" dirty="0" err="1">
                <a:latin typeface="+mj-lt"/>
              </a:rPr>
              <a:t>PolynomialFeatures</a:t>
            </a:r>
            <a:endParaRPr lang="en-IN" sz="1500" dirty="0">
              <a:latin typeface="+mj-lt"/>
            </a:endParaRPr>
          </a:p>
          <a:p>
            <a:r>
              <a:rPr lang="en-IN" sz="1500" dirty="0" err="1">
                <a:latin typeface="+mj-lt"/>
              </a:rPr>
              <a:t>poly_reg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PolynomialFeatures</a:t>
            </a:r>
            <a:r>
              <a:rPr lang="en-IN" sz="1500" dirty="0">
                <a:latin typeface="+mj-lt"/>
              </a:rPr>
              <a:t>(degree=5)</a:t>
            </a:r>
          </a:p>
          <a:p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</a:t>
            </a:r>
          </a:p>
          <a:p>
            <a:r>
              <a:rPr lang="en-IN" sz="1500" dirty="0" err="1">
                <a:latin typeface="+mj-lt"/>
              </a:rPr>
              <a:t>poly_reg.fit</a:t>
            </a:r>
            <a:r>
              <a:rPr lang="en-IN" sz="1500" dirty="0">
                <a:latin typeface="+mj-lt"/>
              </a:rPr>
              <a:t>(</a:t>
            </a:r>
            <a:r>
              <a:rPr lang="en-IN" sz="1500" dirty="0" err="1">
                <a:latin typeface="+mj-lt"/>
              </a:rPr>
              <a:t>x_poly,y</a:t>
            </a:r>
            <a:r>
              <a:rPr lang="en-IN" sz="1500" dirty="0">
                <a:latin typeface="+mj-lt"/>
              </a:rPr>
              <a:t>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#we crate an 2nd object for same </a:t>
            </a:r>
            <a:r>
              <a:rPr lang="en-IN" sz="1500" dirty="0" err="1">
                <a:latin typeface="+mj-lt"/>
              </a:rPr>
              <a:t>LinearRegression</a:t>
            </a:r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lin_reg_2 = </a:t>
            </a:r>
            <a:r>
              <a:rPr lang="en-IN" sz="1500" dirty="0" err="1">
                <a:latin typeface="+mj-lt"/>
              </a:rPr>
              <a:t>LinearRegression</a:t>
            </a:r>
            <a:r>
              <a:rPr lang="en-IN" sz="1500" dirty="0">
                <a:latin typeface="+mj-lt"/>
              </a:rPr>
              <a:t>()</a:t>
            </a:r>
          </a:p>
          <a:p>
            <a:r>
              <a:rPr lang="en-IN" sz="1500" dirty="0">
                <a:latin typeface="+mj-lt"/>
              </a:rPr>
              <a:t>lin_reg_2.fit(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, y)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#Visualising the Polynomial Regression results</a:t>
            </a:r>
          </a:p>
          <a:p>
            <a:r>
              <a:rPr lang="en-IN" sz="1500" dirty="0" err="1">
                <a:latin typeface="+mj-lt"/>
              </a:rPr>
              <a:t>plt.scatter</a:t>
            </a:r>
            <a:r>
              <a:rPr lang="en-IN" sz="1500" dirty="0">
                <a:latin typeface="+mj-lt"/>
              </a:rPr>
              <a:t>(x, y,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'red')</a:t>
            </a:r>
          </a:p>
          <a:p>
            <a:r>
              <a:rPr lang="en-IN" sz="1500" dirty="0" err="1">
                <a:latin typeface="+mj-lt"/>
              </a:rPr>
              <a:t>plt.plot</a:t>
            </a:r>
            <a:r>
              <a:rPr lang="en-IN" sz="1500" dirty="0">
                <a:latin typeface="+mj-lt"/>
              </a:rPr>
              <a:t>(x, lin_reg_2.predict(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(x)),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'blue')</a:t>
            </a:r>
          </a:p>
          <a:p>
            <a:r>
              <a:rPr lang="en-IN" sz="1500" dirty="0">
                <a:latin typeface="+mj-lt"/>
              </a:rPr>
              <a:t>#in y-coordinate we have to replace with lin_reg2 which we create for poly regression model</a:t>
            </a:r>
          </a:p>
          <a:p>
            <a:r>
              <a:rPr lang="en-IN" sz="1500" dirty="0">
                <a:latin typeface="+mj-lt"/>
              </a:rPr>
              <a:t>#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is not defined </a:t>
            </a:r>
            <a:r>
              <a:rPr lang="en-IN" sz="1500" dirty="0" err="1">
                <a:latin typeface="+mj-lt"/>
              </a:rPr>
              <a:t>cuz</a:t>
            </a:r>
            <a:r>
              <a:rPr lang="en-IN" sz="1500" dirty="0">
                <a:latin typeface="+mj-lt"/>
              </a:rPr>
              <a:t> we already defined in above plot, so </a:t>
            </a:r>
            <a:r>
              <a:rPr lang="en-IN" sz="1500" dirty="0" err="1">
                <a:latin typeface="+mj-lt"/>
              </a:rPr>
              <a:t>insted</a:t>
            </a:r>
            <a:r>
              <a:rPr lang="en-IN" sz="1500" dirty="0">
                <a:latin typeface="+mj-lt"/>
              </a:rPr>
              <a:t> of 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we will define complete </a:t>
            </a:r>
            <a:r>
              <a:rPr lang="en-IN" sz="1500" dirty="0" err="1">
                <a:latin typeface="+mj-lt"/>
              </a:rPr>
              <a:t>fit_trasnform</a:t>
            </a:r>
            <a:r>
              <a:rPr lang="en-IN" sz="1500" dirty="0">
                <a:latin typeface="+mj-lt"/>
              </a:rPr>
              <a:t> code </a:t>
            </a:r>
          </a:p>
          <a:p>
            <a:r>
              <a:rPr lang="en-IN" sz="1500" dirty="0" err="1">
                <a:latin typeface="+mj-lt"/>
              </a:rPr>
              <a:t>plt.title</a:t>
            </a:r>
            <a:r>
              <a:rPr lang="en-IN" sz="1500" dirty="0">
                <a:latin typeface="+mj-lt"/>
              </a:rPr>
              <a:t>('(Polynomial Regression)')</a:t>
            </a:r>
          </a:p>
          <a:p>
            <a:r>
              <a:rPr lang="en-IN" sz="1500" dirty="0" err="1">
                <a:latin typeface="+mj-lt"/>
              </a:rPr>
              <a:t>plt.xlabel</a:t>
            </a:r>
            <a:r>
              <a:rPr lang="en-IN" sz="1500" dirty="0">
                <a:latin typeface="+mj-lt"/>
              </a:rPr>
              <a:t>('Position level')</a:t>
            </a:r>
          </a:p>
          <a:p>
            <a:r>
              <a:rPr lang="en-IN" sz="1500" dirty="0" err="1">
                <a:latin typeface="+mj-lt"/>
              </a:rPr>
              <a:t>plt.ylabel</a:t>
            </a:r>
            <a:r>
              <a:rPr lang="en-IN" sz="1500" dirty="0">
                <a:latin typeface="+mj-lt"/>
              </a:rPr>
              <a:t>('Salary')</a:t>
            </a:r>
          </a:p>
          <a:p>
            <a:r>
              <a:rPr lang="en-IN" sz="1500" dirty="0" err="1">
                <a:latin typeface="+mj-lt"/>
              </a:rPr>
              <a:t>plt.show</a:t>
            </a:r>
            <a:r>
              <a:rPr lang="en-IN" sz="1500" dirty="0" smtClean="0">
                <a:latin typeface="+mj-lt"/>
              </a:rPr>
              <a:t>()</a:t>
            </a:r>
          </a:p>
          <a:p>
            <a:endParaRPr lang="en-US" sz="1500" dirty="0" smtClean="0">
              <a:latin typeface="+mj-lt"/>
            </a:endParaRPr>
          </a:p>
          <a:p>
            <a:r>
              <a:rPr lang="en-US" sz="1500" dirty="0">
                <a:latin typeface="+mj-lt"/>
              </a:rPr>
              <a:t># Predicting a new result with Polynomial Regression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([[6.5</a:t>
            </a:r>
            <a:r>
              <a:rPr lang="en-US" sz="1500" dirty="0" smtClean="0">
                <a:latin typeface="+mj-lt"/>
              </a:rPr>
              <a:t>]]))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#This code show me that predicted salary of 6.5 level using poly </a:t>
            </a:r>
            <a:r>
              <a:rPr lang="en-US" sz="1500" dirty="0" err="1">
                <a:latin typeface="+mj-lt"/>
              </a:rPr>
              <a:t>reg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model</a:t>
            </a:r>
          </a:p>
          <a:p>
            <a:r>
              <a:rPr lang="en-US" sz="1500" dirty="0" smtClean="0">
                <a:latin typeface="+mj-lt"/>
              </a:rPr>
              <a:t>lin_reg_2.predict(</a:t>
            </a:r>
            <a:r>
              <a:rPr lang="en-US" sz="1500" dirty="0" err="1" smtClean="0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([[7.5]]))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([[8.5]]))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([[11.5]]))</a:t>
            </a:r>
          </a:p>
          <a:p>
            <a:endParaRPr lang="en-US" sz="1500" dirty="0" smtClean="0">
              <a:latin typeface="+mj-lt"/>
            </a:endParaRPr>
          </a:p>
          <a:p>
            <a:endParaRPr lang="en-US" sz="1500" dirty="0" smtClean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 smtClean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06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839469" y="116840"/>
            <a:ext cx="10515601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Simulations</a:t>
            </a:r>
          </a:p>
        </p:txBody>
      </p:sp>
      <p:sp>
        <p:nvSpPr>
          <p:cNvPr id="124" name="Text Placeholder 2"/>
          <p:cNvSpPr txBox="1">
            <a:spLocks noGrp="1"/>
          </p:cNvSpPr>
          <p:nvPr>
            <p:ph type="body" idx="1"/>
          </p:nvPr>
        </p:nvSpPr>
        <p:spPr>
          <a:xfrm>
            <a:off x="377071" y="1696824"/>
            <a:ext cx="10976730" cy="44801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10" y="1793470"/>
            <a:ext cx="6639852" cy="42868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Thank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You</a:t>
            </a:r>
          </a:p>
        </p:txBody>
      </p:sp>
      <p:sp>
        <p:nvSpPr>
          <p:cNvPr id="131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9" y="6414761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370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Content</vt:lpstr>
      <vt:lpstr>Problem Statement:</vt:lpstr>
      <vt:lpstr>Methods used:</vt:lpstr>
      <vt:lpstr>CODE:</vt:lpstr>
      <vt:lpstr>PowerPoint Presentation</vt:lpstr>
      <vt:lpstr>Simulations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14</cp:revision>
  <dcterms:created xsi:type="dcterms:W3CDTF">2023-12-12T02:51:12Z</dcterms:created>
  <dcterms:modified xsi:type="dcterms:W3CDTF">2023-12-21T04:02:29Z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5A2461663C4547C79018E50AD774B029_13</vt:lpwstr>
  </property>
  <property fmtid="{D5CDD505-2E9C-101B-9397-08002B2CF9AE}" pid="3" name="KSOProductBuildVer">
    <vt:lpwstr>1033-12.2.0.13306</vt:lpwstr>
  </property>
</Properties>
</file>