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67" r:id="rId6"/>
    <p:sldId id="264" r:id="rId7"/>
    <p:sldId id="265" r:id="rId8"/>
    <p:sldId id="261" r:id="rId9"/>
    <p:sldId id="266" r:id="rId10"/>
    <p:sldId id="262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176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14"/>
          <p:cNvSpPr txBox="1"/>
          <p:nvPr/>
        </p:nvSpPr>
        <p:spPr>
          <a:xfrm>
            <a:off x="4084320" y="6414760"/>
            <a:ext cx="4023360" cy="2483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Dept. of ECE</a:t>
            </a:r>
          </a:p>
        </p:txBody>
      </p:sp>
      <p:pic>
        <p:nvPicPr>
          <p:cNvPr id="95" name="Content Placeholder 6" descr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9" y="1510782"/>
            <a:ext cx="11268959" cy="46643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160337"/>
            <a:ext cx="9753600" cy="1066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" name="TextBox 11"/>
          <p:cNvSpPr txBox="1"/>
          <p:nvPr/>
        </p:nvSpPr>
        <p:spPr>
          <a:xfrm>
            <a:off x="1856738" y="2171781"/>
            <a:ext cx="9112252" cy="64632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algn="ctr">
              <a:defRPr sz="3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 dirty="0"/>
              <a:t>POLYNOMIAL REGRESSION</a:t>
            </a:r>
            <a:endParaRPr dirty="0"/>
          </a:p>
        </p:txBody>
      </p:sp>
      <p:sp>
        <p:nvSpPr>
          <p:cNvPr id="98" name="TextBox 13"/>
          <p:cNvSpPr txBox="1"/>
          <p:nvPr/>
        </p:nvSpPr>
        <p:spPr>
          <a:xfrm>
            <a:off x="4238553" y="5566136"/>
            <a:ext cx="4471733" cy="36932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dirty="0"/>
              <a:t>Under the guidance of:</a:t>
            </a:r>
            <a:r>
              <a:rPr lang="en-IN" dirty="0"/>
              <a:t> </a:t>
            </a:r>
            <a:r>
              <a:rPr lang="en-US" dirty="0"/>
              <a:t>Prof. </a:t>
            </a:r>
            <a:r>
              <a:rPr lang="en-US" dirty="0" err="1"/>
              <a:t>Dattaprasad</a:t>
            </a:r>
            <a:r>
              <a:rPr lang="en-US" dirty="0"/>
              <a:t> </a:t>
            </a:r>
            <a:r>
              <a:rPr lang="en-US" dirty="0" err="1"/>
              <a:t>Torse</a:t>
            </a:r>
            <a:endParaRPr dirty="0"/>
          </a:p>
        </p:txBody>
      </p:sp>
      <p:sp>
        <p:nvSpPr>
          <p:cNvPr id="99" name="Slide Number Placeholder 15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7" y="6414760"/>
            <a:ext cx="181381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00" name="TextBox 16"/>
          <p:cNvSpPr txBox="1"/>
          <p:nvPr/>
        </p:nvSpPr>
        <p:spPr>
          <a:xfrm>
            <a:off x="2741744" y="1510782"/>
            <a:ext cx="7518757" cy="42139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Department of Electronics and Communication Engineering </a:t>
            </a:r>
          </a:p>
        </p:txBody>
      </p:sp>
      <p:graphicFrame>
        <p:nvGraphicFramePr>
          <p:cNvPr id="101" name="Table 3"/>
          <p:cNvGraphicFramePr/>
          <p:nvPr>
            <p:extLst>
              <p:ext uri="{D42A27DB-BD31-4B8C-83A1-F6EECF244321}">
                <p14:modId xmlns:p14="http://schemas.microsoft.com/office/powerpoint/2010/main" val="2070814499"/>
              </p:ext>
            </p:extLst>
          </p:nvPr>
        </p:nvGraphicFramePr>
        <p:xfrm>
          <a:off x="2567304" y="2997200"/>
          <a:ext cx="7691120" cy="191268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80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USN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Omkar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Kalghatgi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02FE21BEC053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Aleena</a:t>
                      </a:r>
                      <a:r>
                        <a:rPr lang="en-IN" dirty="0"/>
                        <a:t> Mulla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02FE21BEC006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Rakshita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Kusanale</a:t>
                      </a:r>
                      <a:r>
                        <a:rPr lang="en-IN" dirty="0"/>
                        <a:t> 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02FE21BEC069</a:t>
                      </a:r>
                      <a:endParaRPr lang="en-US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Pratik Patil</a:t>
                      </a:r>
                      <a:r>
                        <a:rPr lang="en-IN" dirty="0"/>
                        <a:t> </a:t>
                      </a:r>
                      <a:endParaRPr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02FE21BEC063</a:t>
                      </a:r>
                      <a:endParaRPr lang="en-US"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oter Placeholder 3"/>
          <p:cNvSpPr txBox="1"/>
          <p:nvPr/>
        </p:nvSpPr>
        <p:spPr>
          <a:xfrm>
            <a:off x="4084320" y="6414760"/>
            <a:ext cx="4023360" cy="2483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Dept. of ECE</a:t>
            </a:r>
          </a:p>
        </p:txBody>
      </p:sp>
      <p:sp>
        <p:nvSpPr>
          <p:cNvPr id="13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Thank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You</a:t>
            </a:r>
          </a:p>
        </p:txBody>
      </p:sp>
      <p:sp>
        <p:nvSpPr>
          <p:cNvPr id="131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9" y="6414761"/>
            <a:ext cx="181381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ooter Placeholder 3"/>
          <p:cNvSpPr txBox="1"/>
          <p:nvPr/>
        </p:nvSpPr>
        <p:spPr>
          <a:xfrm>
            <a:off x="4084320" y="6414760"/>
            <a:ext cx="4023360" cy="2483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Dept. of ECE</a:t>
            </a:r>
          </a:p>
        </p:txBody>
      </p:sp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Content</a:t>
            </a:r>
          </a:p>
        </p:txBody>
      </p:sp>
      <p:sp>
        <p:nvSpPr>
          <p:cNvPr id="10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797122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</p:txBody>
      </p:sp>
      <p:sp>
        <p:nvSpPr>
          <p:cNvPr id="106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7" y="6414760"/>
            <a:ext cx="181381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graphicFrame>
        <p:nvGraphicFramePr>
          <p:cNvPr id="107" name="Table 3"/>
          <p:cNvGraphicFramePr/>
          <p:nvPr>
            <p:extLst>
              <p:ext uri="{D42A27DB-BD31-4B8C-83A1-F6EECF244321}">
                <p14:modId xmlns:p14="http://schemas.microsoft.com/office/powerpoint/2010/main" val="780825224"/>
              </p:ext>
            </p:extLst>
          </p:nvPr>
        </p:nvGraphicFramePr>
        <p:xfrm>
          <a:off x="1613161" y="1797122"/>
          <a:ext cx="8965676" cy="43513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46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Sl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No.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Title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IN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Problem Statement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Code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Simulation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2EAD-466B-AFDD-6ABB-A6FF73A0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6E9E3-7FCE-C658-E08D-CEC93036B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Predicting the salary of a person based on their Position in the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6507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ooter Placeholder 3"/>
          <p:cNvSpPr txBox="1"/>
          <p:nvPr/>
        </p:nvSpPr>
        <p:spPr>
          <a:xfrm>
            <a:off x="4084320" y="6414760"/>
            <a:ext cx="4023360" cy="24830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r>
              <a:t>Dept. of ECE</a:t>
            </a:r>
          </a:p>
        </p:txBody>
      </p:sp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623570" y="112395"/>
            <a:ext cx="10515600" cy="1113790"/>
          </a:xfrm>
          <a:prstGeom prst="rect">
            <a:avLst/>
          </a:prstGeom>
        </p:spPr>
        <p:txBody>
          <a:bodyPr anchor="t"/>
          <a:lstStyle>
            <a:lvl1pPr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dirty="0"/>
              <a:t>Methods used:</a:t>
            </a:r>
          </a:p>
        </p:txBody>
      </p:sp>
      <p:sp>
        <p:nvSpPr>
          <p:cNvPr id="1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23570" y="1113278"/>
            <a:ext cx="10515600" cy="335193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 lang="en-US" sz="2400" dirty="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POLYNOMIAL REGRESSION:</a:t>
            </a: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r>
              <a:rPr lang="en-US" sz="2400" dirty="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Polynomial regression is a type of regression analysis that models the relationship between independent and dependent variables as an nth degree polynomial.</a:t>
            </a: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lang="en-US"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indent="0" algn="just">
              <a:spcBef>
                <a:spcPts val="0"/>
              </a:spcBef>
              <a:buNone/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pPr>
            <a:endParaRPr sz="24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</p:txBody>
      </p:sp>
      <p:sp>
        <p:nvSpPr>
          <p:cNvPr id="117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7" y="6414760"/>
            <a:ext cx="181381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CD12-7AD9-5DDA-2810-784271BD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ED555-040F-2FB6-82D4-DD84F266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3" y="1825625"/>
            <a:ext cx="9572625" cy="41433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3229-C4F7-3FBA-EF20-5C6EDBB7D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4682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897" y="-284870"/>
            <a:ext cx="10515600" cy="1325563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7" y="666120"/>
            <a:ext cx="10515600" cy="6087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dirty="0"/>
              <a:t>#Import the necessary libraries</a:t>
            </a:r>
          </a:p>
          <a:p>
            <a:pPr marL="0" indent="0">
              <a:buNone/>
            </a:pPr>
            <a:r>
              <a:rPr lang="en-IN" sz="1500" dirty="0"/>
              <a:t>import </a:t>
            </a:r>
            <a:r>
              <a:rPr lang="en-IN" sz="1500" dirty="0" err="1"/>
              <a:t>numpy</a:t>
            </a:r>
            <a:r>
              <a:rPr lang="en-IN" sz="1500" dirty="0"/>
              <a:t> as np</a:t>
            </a:r>
          </a:p>
          <a:p>
            <a:pPr marL="0" indent="0">
              <a:buNone/>
            </a:pPr>
            <a:r>
              <a:rPr lang="en-IN" sz="1500" dirty="0"/>
              <a:t>import pandas as </a:t>
            </a:r>
            <a:r>
              <a:rPr lang="en-IN" sz="1500" dirty="0" err="1"/>
              <a:t>pd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import </a:t>
            </a:r>
            <a:r>
              <a:rPr lang="en-IN" sz="1500" dirty="0" err="1"/>
              <a:t>matplotlib.pyplot</a:t>
            </a:r>
            <a:r>
              <a:rPr lang="en-IN" sz="1500" dirty="0"/>
              <a:t> as </a:t>
            </a:r>
            <a:r>
              <a:rPr lang="en-IN" sz="1500" dirty="0" err="1"/>
              <a:t>plt</a:t>
            </a:r>
            <a:endParaRPr lang="en-IN" sz="1500" dirty="0"/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/>
              <a:t>#Import the dataset</a:t>
            </a:r>
          </a:p>
          <a:p>
            <a:pPr marL="0" indent="0">
              <a:buNone/>
            </a:pPr>
            <a:r>
              <a:rPr lang="en-IN" sz="1500" dirty="0"/>
              <a:t>dataset = </a:t>
            </a:r>
            <a:r>
              <a:rPr lang="en-IN" sz="1500" dirty="0" err="1"/>
              <a:t>pd.read_csv</a:t>
            </a:r>
            <a:r>
              <a:rPr lang="en-IN" sz="1500" dirty="0"/>
              <a:t>(r"/</a:t>
            </a:r>
            <a:r>
              <a:rPr lang="en-IN" sz="1500" dirty="0" err="1"/>
              <a:t>kaggle</a:t>
            </a:r>
            <a:r>
              <a:rPr lang="en-IN" sz="1500" dirty="0"/>
              <a:t>/input/salary/Position_Salaries.csv")</a:t>
            </a:r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/>
              <a:t>#Splitting the dataset in to I.V(x) and D.V(y)</a:t>
            </a:r>
          </a:p>
          <a:p>
            <a:pPr marL="0" indent="0">
              <a:buNone/>
            </a:pPr>
            <a:r>
              <a:rPr lang="en-IN" sz="1500" dirty="0"/>
              <a:t>x = </a:t>
            </a:r>
            <a:r>
              <a:rPr lang="en-IN" sz="1500" dirty="0" err="1"/>
              <a:t>dataset.iloc</a:t>
            </a:r>
            <a:r>
              <a:rPr lang="en-IN" sz="1500" dirty="0"/>
              <a:t>[:, 1:2].values</a:t>
            </a:r>
          </a:p>
          <a:p>
            <a:pPr marL="0" indent="0">
              <a:buNone/>
            </a:pPr>
            <a:r>
              <a:rPr lang="en-IN" sz="1500" dirty="0"/>
              <a:t>y = </a:t>
            </a:r>
            <a:r>
              <a:rPr lang="en-IN" sz="1500" dirty="0" err="1"/>
              <a:t>dataset.iloc</a:t>
            </a:r>
            <a:r>
              <a:rPr lang="en-IN" sz="1500" dirty="0"/>
              <a:t>[:, 2].values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#Our main goal is to predict if this employee is bluffing  by building machine learning model that is polynomial regression model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#fit the </a:t>
            </a:r>
            <a:r>
              <a:rPr lang="en-US" sz="1500" dirty="0" err="1"/>
              <a:t>lin_reg</a:t>
            </a:r>
            <a:r>
              <a:rPr lang="en-US" sz="1500" dirty="0"/>
              <a:t> object to x &amp; y. Now our simple linear regression is ready </a:t>
            </a:r>
          </a:p>
          <a:p>
            <a:pPr marL="0" indent="0">
              <a:buNone/>
            </a:pPr>
            <a:r>
              <a:rPr lang="en-US" sz="1500" dirty="0"/>
              <a:t>from </a:t>
            </a:r>
            <a:r>
              <a:rPr lang="en-US" sz="1500" dirty="0" err="1"/>
              <a:t>sklearn.linear_model</a:t>
            </a:r>
            <a:r>
              <a:rPr lang="en-US" sz="1500" dirty="0"/>
              <a:t> import </a:t>
            </a:r>
            <a:r>
              <a:rPr lang="en-US" sz="1500" dirty="0" err="1"/>
              <a:t>LinearRegression</a:t>
            </a: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lin_reg</a:t>
            </a:r>
            <a:r>
              <a:rPr lang="en-US" sz="1500" dirty="0"/>
              <a:t> = </a:t>
            </a:r>
            <a:r>
              <a:rPr lang="en-US" sz="1500" dirty="0" err="1"/>
              <a:t>LinearRegression</a:t>
            </a:r>
            <a:r>
              <a:rPr lang="en-US" sz="1500" dirty="0"/>
              <a:t>()</a:t>
            </a:r>
          </a:p>
          <a:p>
            <a:pPr marL="0" indent="0">
              <a:buNone/>
            </a:pPr>
            <a:r>
              <a:rPr lang="en-US" sz="1500" dirty="0" err="1"/>
              <a:t>lin_reg.fit</a:t>
            </a:r>
            <a:r>
              <a:rPr lang="en-US" sz="1500" dirty="0"/>
              <a:t>(</a:t>
            </a:r>
            <a:r>
              <a:rPr lang="en-US" sz="1500" dirty="0" err="1"/>
              <a:t>x,y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654436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876" y="440674"/>
            <a:ext cx="10587210" cy="784830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en-IN" sz="1500" dirty="0">
                <a:latin typeface="+mj-lt"/>
              </a:rPr>
              <a:t>#Fitting Polynomial Regression to the dataset</a:t>
            </a:r>
          </a:p>
          <a:p>
            <a:r>
              <a:rPr lang="en-IN" sz="1500" dirty="0">
                <a:latin typeface="+mj-lt"/>
              </a:rPr>
              <a:t>from </a:t>
            </a:r>
            <a:r>
              <a:rPr lang="en-IN" sz="1500" dirty="0" err="1">
                <a:latin typeface="+mj-lt"/>
              </a:rPr>
              <a:t>sklearn.preprocessing</a:t>
            </a:r>
            <a:r>
              <a:rPr lang="en-IN" sz="1500" dirty="0">
                <a:latin typeface="+mj-lt"/>
              </a:rPr>
              <a:t> import </a:t>
            </a:r>
            <a:r>
              <a:rPr lang="en-IN" sz="1500" dirty="0" err="1">
                <a:latin typeface="+mj-lt"/>
              </a:rPr>
              <a:t>PolynomialFeatures</a:t>
            </a:r>
            <a:endParaRPr lang="en-IN" sz="1500" dirty="0">
              <a:latin typeface="+mj-lt"/>
            </a:endParaRPr>
          </a:p>
          <a:p>
            <a:r>
              <a:rPr lang="en-IN" sz="1500" dirty="0" err="1">
                <a:latin typeface="+mj-lt"/>
              </a:rPr>
              <a:t>poly_reg</a:t>
            </a:r>
            <a:r>
              <a:rPr lang="en-IN" sz="1500" dirty="0">
                <a:latin typeface="+mj-lt"/>
              </a:rPr>
              <a:t> = </a:t>
            </a:r>
            <a:r>
              <a:rPr lang="en-IN" sz="1500" dirty="0" err="1">
                <a:latin typeface="+mj-lt"/>
              </a:rPr>
              <a:t>PolynomialFeatures</a:t>
            </a:r>
            <a:r>
              <a:rPr lang="en-IN" sz="1500" dirty="0">
                <a:latin typeface="+mj-lt"/>
              </a:rPr>
              <a:t>(degree=5)</a:t>
            </a:r>
          </a:p>
          <a:p>
            <a:r>
              <a:rPr lang="en-IN" sz="1500" dirty="0" err="1">
                <a:latin typeface="+mj-lt"/>
              </a:rPr>
              <a:t>x_poly</a:t>
            </a:r>
            <a:r>
              <a:rPr lang="en-IN" sz="1500" dirty="0">
                <a:latin typeface="+mj-lt"/>
              </a:rPr>
              <a:t> = </a:t>
            </a:r>
            <a:r>
              <a:rPr lang="en-IN" sz="1500" dirty="0" err="1">
                <a:latin typeface="+mj-lt"/>
              </a:rPr>
              <a:t>poly_reg.fit_transform</a:t>
            </a:r>
            <a:r>
              <a:rPr lang="en-IN" sz="1500" dirty="0">
                <a:latin typeface="+mj-lt"/>
              </a:rPr>
              <a:t>(x)</a:t>
            </a:r>
          </a:p>
          <a:p>
            <a:r>
              <a:rPr lang="en-IN" sz="1500" dirty="0" err="1">
                <a:latin typeface="+mj-lt"/>
              </a:rPr>
              <a:t>poly_reg.fit</a:t>
            </a:r>
            <a:r>
              <a:rPr lang="en-IN" sz="1500" dirty="0">
                <a:latin typeface="+mj-lt"/>
              </a:rPr>
              <a:t>(</a:t>
            </a:r>
            <a:r>
              <a:rPr lang="en-IN" sz="1500" dirty="0" err="1">
                <a:latin typeface="+mj-lt"/>
              </a:rPr>
              <a:t>x_poly,y</a:t>
            </a:r>
            <a:r>
              <a:rPr lang="en-IN" sz="1500" dirty="0">
                <a:latin typeface="+mj-lt"/>
              </a:rPr>
              <a:t>)</a:t>
            </a:r>
          </a:p>
          <a:p>
            <a:endParaRPr lang="en-IN" sz="1500" dirty="0">
              <a:latin typeface="+mj-lt"/>
            </a:endParaRPr>
          </a:p>
          <a:p>
            <a:r>
              <a:rPr lang="en-IN" sz="1500" dirty="0">
                <a:latin typeface="+mj-lt"/>
              </a:rPr>
              <a:t>#we crate an 2nd object for same </a:t>
            </a:r>
            <a:r>
              <a:rPr lang="en-IN" sz="1500" dirty="0" err="1">
                <a:latin typeface="+mj-lt"/>
              </a:rPr>
              <a:t>LinearRegression</a:t>
            </a:r>
            <a:endParaRPr lang="en-IN" sz="1500" dirty="0">
              <a:latin typeface="+mj-lt"/>
            </a:endParaRPr>
          </a:p>
          <a:p>
            <a:r>
              <a:rPr lang="en-IN" sz="1500" dirty="0">
                <a:latin typeface="+mj-lt"/>
              </a:rPr>
              <a:t>lin_reg_2 = </a:t>
            </a:r>
            <a:r>
              <a:rPr lang="en-IN" sz="1500" dirty="0" err="1">
                <a:latin typeface="+mj-lt"/>
              </a:rPr>
              <a:t>LinearRegression</a:t>
            </a:r>
            <a:r>
              <a:rPr lang="en-IN" sz="1500" dirty="0">
                <a:latin typeface="+mj-lt"/>
              </a:rPr>
              <a:t>()</a:t>
            </a:r>
          </a:p>
          <a:p>
            <a:r>
              <a:rPr lang="en-IN" sz="1500" dirty="0">
                <a:latin typeface="+mj-lt"/>
              </a:rPr>
              <a:t>lin_reg_2.fit(</a:t>
            </a:r>
            <a:r>
              <a:rPr lang="en-IN" sz="1500" dirty="0" err="1">
                <a:latin typeface="+mj-lt"/>
              </a:rPr>
              <a:t>x_poly</a:t>
            </a:r>
            <a:r>
              <a:rPr lang="en-IN" sz="1500" dirty="0">
                <a:latin typeface="+mj-lt"/>
              </a:rPr>
              <a:t>, y)</a:t>
            </a:r>
          </a:p>
          <a:p>
            <a:endParaRPr lang="en-IN" sz="1500" dirty="0">
              <a:latin typeface="+mj-lt"/>
            </a:endParaRPr>
          </a:p>
          <a:p>
            <a:r>
              <a:rPr lang="en-IN" sz="1500" dirty="0">
                <a:latin typeface="+mj-lt"/>
              </a:rPr>
              <a:t>#Visualising the Polynomial Regression results</a:t>
            </a:r>
          </a:p>
          <a:p>
            <a:r>
              <a:rPr lang="en-IN" sz="1500" dirty="0" err="1">
                <a:latin typeface="+mj-lt"/>
              </a:rPr>
              <a:t>plt.scatter</a:t>
            </a:r>
            <a:r>
              <a:rPr lang="en-IN" sz="1500" dirty="0">
                <a:latin typeface="+mj-lt"/>
              </a:rPr>
              <a:t>(x, y, </a:t>
            </a:r>
            <a:r>
              <a:rPr lang="en-IN" sz="1500" dirty="0" err="1">
                <a:latin typeface="+mj-lt"/>
              </a:rPr>
              <a:t>color</a:t>
            </a:r>
            <a:r>
              <a:rPr lang="en-IN" sz="1500" dirty="0">
                <a:latin typeface="+mj-lt"/>
              </a:rPr>
              <a:t> = 'red')</a:t>
            </a:r>
          </a:p>
          <a:p>
            <a:r>
              <a:rPr lang="en-IN" sz="1500" dirty="0" err="1">
                <a:latin typeface="+mj-lt"/>
              </a:rPr>
              <a:t>plt.plot</a:t>
            </a:r>
            <a:r>
              <a:rPr lang="en-IN" sz="1500" dirty="0">
                <a:latin typeface="+mj-lt"/>
              </a:rPr>
              <a:t>(x, lin_reg_2.predict(</a:t>
            </a:r>
            <a:r>
              <a:rPr lang="en-IN" sz="1500" dirty="0" err="1">
                <a:latin typeface="+mj-lt"/>
              </a:rPr>
              <a:t>poly_reg.fit_transform</a:t>
            </a:r>
            <a:r>
              <a:rPr lang="en-IN" sz="1500" dirty="0">
                <a:latin typeface="+mj-lt"/>
              </a:rPr>
              <a:t>(x)), </a:t>
            </a:r>
            <a:r>
              <a:rPr lang="en-IN" sz="1500" dirty="0" err="1">
                <a:latin typeface="+mj-lt"/>
              </a:rPr>
              <a:t>color</a:t>
            </a:r>
            <a:r>
              <a:rPr lang="en-IN" sz="1500" dirty="0">
                <a:latin typeface="+mj-lt"/>
              </a:rPr>
              <a:t> = 'blue')</a:t>
            </a:r>
          </a:p>
          <a:p>
            <a:r>
              <a:rPr lang="en-IN" sz="1500" dirty="0">
                <a:latin typeface="+mj-lt"/>
              </a:rPr>
              <a:t>#in y-coordinate we have to replace with lin_reg2 which we create for poly regression model</a:t>
            </a:r>
          </a:p>
          <a:p>
            <a:r>
              <a:rPr lang="en-IN" sz="1500" dirty="0">
                <a:latin typeface="+mj-lt"/>
              </a:rPr>
              <a:t>#</a:t>
            </a:r>
            <a:r>
              <a:rPr lang="en-IN" sz="1500" dirty="0" err="1">
                <a:latin typeface="+mj-lt"/>
              </a:rPr>
              <a:t>x_poly</a:t>
            </a:r>
            <a:r>
              <a:rPr lang="en-IN" sz="1500" dirty="0">
                <a:latin typeface="+mj-lt"/>
              </a:rPr>
              <a:t> is not defined </a:t>
            </a:r>
            <a:r>
              <a:rPr lang="en-IN" sz="1500" dirty="0" err="1">
                <a:latin typeface="+mj-lt"/>
              </a:rPr>
              <a:t>cuz</a:t>
            </a:r>
            <a:r>
              <a:rPr lang="en-IN" sz="1500" dirty="0">
                <a:latin typeface="+mj-lt"/>
              </a:rPr>
              <a:t> we already defined in above plot, so </a:t>
            </a:r>
            <a:r>
              <a:rPr lang="en-IN" sz="1500" dirty="0" err="1">
                <a:latin typeface="+mj-lt"/>
              </a:rPr>
              <a:t>insted</a:t>
            </a:r>
            <a:r>
              <a:rPr lang="en-IN" sz="1500" dirty="0">
                <a:latin typeface="+mj-lt"/>
              </a:rPr>
              <a:t> of </a:t>
            </a:r>
            <a:r>
              <a:rPr lang="en-IN" sz="1500" dirty="0" err="1">
                <a:latin typeface="+mj-lt"/>
              </a:rPr>
              <a:t>x_poly</a:t>
            </a:r>
            <a:r>
              <a:rPr lang="en-IN" sz="1500" dirty="0">
                <a:latin typeface="+mj-lt"/>
              </a:rPr>
              <a:t> we will define complete </a:t>
            </a:r>
            <a:r>
              <a:rPr lang="en-IN" sz="1500" dirty="0" err="1">
                <a:latin typeface="+mj-lt"/>
              </a:rPr>
              <a:t>fit_trasnform</a:t>
            </a:r>
            <a:r>
              <a:rPr lang="en-IN" sz="1500" dirty="0">
                <a:latin typeface="+mj-lt"/>
              </a:rPr>
              <a:t> code </a:t>
            </a:r>
          </a:p>
          <a:p>
            <a:r>
              <a:rPr lang="en-IN" sz="1500" dirty="0" err="1">
                <a:latin typeface="+mj-lt"/>
              </a:rPr>
              <a:t>plt.title</a:t>
            </a:r>
            <a:r>
              <a:rPr lang="en-IN" sz="1500" dirty="0">
                <a:latin typeface="+mj-lt"/>
              </a:rPr>
              <a:t>('(Polynomial Regression)')</a:t>
            </a:r>
          </a:p>
          <a:p>
            <a:r>
              <a:rPr lang="en-IN" sz="1500" dirty="0" err="1">
                <a:latin typeface="+mj-lt"/>
              </a:rPr>
              <a:t>plt.xlabel</a:t>
            </a:r>
            <a:r>
              <a:rPr lang="en-IN" sz="1500" dirty="0">
                <a:latin typeface="+mj-lt"/>
              </a:rPr>
              <a:t>('Position level')</a:t>
            </a:r>
          </a:p>
          <a:p>
            <a:r>
              <a:rPr lang="en-IN" sz="1500" dirty="0" err="1">
                <a:latin typeface="+mj-lt"/>
              </a:rPr>
              <a:t>plt.ylabel</a:t>
            </a:r>
            <a:r>
              <a:rPr lang="en-IN" sz="1500" dirty="0">
                <a:latin typeface="+mj-lt"/>
              </a:rPr>
              <a:t>('Salary')</a:t>
            </a:r>
          </a:p>
          <a:p>
            <a:r>
              <a:rPr lang="en-IN" sz="1500" dirty="0" err="1">
                <a:latin typeface="+mj-lt"/>
              </a:rPr>
              <a:t>plt.show</a:t>
            </a:r>
            <a:r>
              <a:rPr lang="en-IN" sz="1500" dirty="0">
                <a:latin typeface="+mj-lt"/>
              </a:rPr>
              <a:t>()</a:t>
            </a:r>
          </a:p>
          <a:p>
            <a:endParaRPr lang="en-US" sz="1500" dirty="0">
              <a:latin typeface="+mj-lt"/>
            </a:endParaRPr>
          </a:p>
          <a:p>
            <a:r>
              <a:rPr lang="en-US" sz="1500" dirty="0">
                <a:latin typeface="+mj-lt"/>
              </a:rPr>
              <a:t># Predicting a new result with Polynomial Regression</a:t>
            </a:r>
          </a:p>
          <a:p>
            <a:r>
              <a:rPr lang="en-US" sz="1500" dirty="0">
                <a:latin typeface="+mj-lt"/>
              </a:rPr>
              <a:t>lin_reg_2.predict(</a:t>
            </a:r>
            <a:r>
              <a:rPr lang="en-US" sz="1500" dirty="0" err="1">
                <a:latin typeface="+mj-lt"/>
              </a:rPr>
              <a:t>poly_reg.fit_transform</a:t>
            </a:r>
            <a:r>
              <a:rPr lang="en-US" sz="1500" dirty="0">
                <a:latin typeface="+mj-lt"/>
              </a:rPr>
              <a:t>([[6.5]]))</a:t>
            </a:r>
          </a:p>
          <a:p>
            <a:endParaRPr lang="en-US" sz="1500" dirty="0">
              <a:latin typeface="+mj-lt"/>
            </a:endParaRPr>
          </a:p>
          <a:p>
            <a:r>
              <a:rPr lang="en-US" sz="1500" dirty="0">
                <a:latin typeface="+mj-lt"/>
              </a:rPr>
              <a:t>#This code show me that predicted salary of 6.5 level using poly </a:t>
            </a:r>
            <a:r>
              <a:rPr lang="en-US" sz="1500" dirty="0" err="1">
                <a:latin typeface="+mj-lt"/>
              </a:rPr>
              <a:t>reg</a:t>
            </a:r>
            <a:r>
              <a:rPr lang="en-US" sz="1500" dirty="0">
                <a:latin typeface="+mj-lt"/>
              </a:rPr>
              <a:t> model</a:t>
            </a:r>
          </a:p>
          <a:p>
            <a:r>
              <a:rPr lang="en-US" sz="1500" dirty="0">
                <a:latin typeface="+mj-lt"/>
              </a:rPr>
              <a:t>lin_reg_2.predict(</a:t>
            </a:r>
            <a:r>
              <a:rPr lang="en-US" sz="1500" dirty="0" err="1">
                <a:latin typeface="+mj-lt"/>
              </a:rPr>
              <a:t>poly_reg.fit_transform</a:t>
            </a:r>
            <a:r>
              <a:rPr lang="en-US" sz="1500" dirty="0">
                <a:latin typeface="+mj-lt"/>
              </a:rPr>
              <a:t>([[7.5]]))</a:t>
            </a:r>
          </a:p>
          <a:p>
            <a:r>
              <a:rPr lang="en-US" sz="1500" dirty="0">
                <a:latin typeface="+mj-lt"/>
              </a:rPr>
              <a:t>lin_reg_2.predict(</a:t>
            </a:r>
            <a:r>
              <a:rPr lang="en-US" sz="1500" dirty="0" err="1">
                <a:latin typeface="+mj-lt"/>
              </a:rPr>
              <a:t>poly_reg.fit_transform</a:t>
            </a:r>
            <a:r>
              <a:rPr lang="en-US" sz="1500" dirty="0">
                <a:latin typeface="+mj-lt"/>
              </a:rPr>
              <a:t>([[8.5]]))</a:t>
            </a:r>
          </a:p>
          <a:p>
            <a:r>
              <a:rPr lang="en-US" sz="1500" dirty="0">
                <a:latin typeface="+mj-lt"/>
              </a:rPr>
              <a:t>lin_reg_2.predict(</a:t>
            </a:r>
            <a:r>
              <a:rPr lang="en-US" sz="1500" dirty="0" err="1">
                <a:latin typeface="+mj-lt"/>
              </a:rPr>
              <a:t>poly_reg.fit_transform</a:t>
            </a:r>
            <a:r>
              <a:rPr lang="en-US" sz="1500" dirty="0">
                <a:latin typeface="+mj-lt"/>
              </a:rPr>
              <a:t>([[11.5]]))</a:t>
            </a:r>
          </a:p>
          <a:p>
            <a:endParaRPr lang="en-US" sz="1500" dirty="0">
              <a:latin typeface="+mj-lt"/>
            </a:endParaRPr>
          </a:p>
          <a:p>
            <a:endParaRPr lang="en-US" sz="1500" dirty="0">
              <a:latin typeface="+mj-lt"/>
            </a:endParaRPr>
          </a:p>
          <a:p>
            <a:endParaRPr lang="en-US" sz="1500" dirty="0">
              <a:latin typeface="+mj-lt"/>
            </a:endParaRPr>
          </a:p>
          <a:p>
            <a:endParaRPr lang="en-US" sz="1500" dirty="0">
              <a:latin typeface="+mj-lt"/>
            </a:endParaRPr>
          </a:p>
          <a:p>
            <a:endParaRPr lang="en-US" sz="1500" dirty="0">
              <a:latin typeface="+mj-lt"/>
            </a:endParaRPr>
          </a:p>
          <a:p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3062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839469" y="116840"/>
            <a:ext cx="10515601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t>Simulations</a:t>
            </a:r>
          </a:p>
        </p:txBody>
      </p:sp>
      <p:sp>
        <p:nvSpPr>
          <p:cNvPr id="124" name="Text Placeholder 2"/>
          <p:cNvSpPr txBox="1">
            <a:spLocks noGrp="1"/>
          </p:cNvSpPr>
          <p:nvPr>
            <p:ph type="body" idx="1"/>
          </p:nvPr>
        </p:nvSpPr>
        <p:spPr>
          <a:xfrm>
            <a:off x="377071" y="1696824"/>
            <a:ext cx="10976730" cy="448014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10" y="1793470"/>
            <a:ext cx="6639852" cy="42868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C576-3824-B692-C420-999AEC32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B46B1-14A1-B38F-2323-FF4060EAE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Heiberger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Richard M., et al. "Polynomial regression."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Through Excel: A Spreadsheet Interface for Statistics, Data Analysis, and Graphics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(2009): 269-284.</a:t>
            </a:r>
          </a:p>
          <a:p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Ostertagová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Eva. "Modelling using polynomial regression."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Procedia Engineering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48 (2012): 500-506.</a:t>
            </a:r>
          </a:p>
          <a:p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Seber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George AF, and Alan J. Lee. "Polynomial regression." </a:t>
            </a:r>
            <a:r>
              <a:rPr lang="en-I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Linear Regression Analysis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(2003): 165-185.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0654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630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Content</vt:lpstr>
      <vt:lpstr>Problem Statement:</vt:lpstr>
      <vt:lpstr>Methods used:</vt:lpstr>
      <vt:lpstr>BLOCK DIAGRAM</vt:lpstr>
      <vt:lpstr>CODE:</vt:lpstr>
      <vt:lpstr>PowerPoint Presentation</vt:lpstr>
      <vt:lpstr>Simulations</vt:lpstr>
      <vt:lpstr>REFRENCES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pratik patil</cp:lastModifiedBy>
  <cp:revision>16</cp:revision>
  <dcterms:created xsi:type="dcterms:W3CDTF">2023-12-12T02:51:12Z</dcterms:created>
  <dcterms:modified xsi:type="dcterms:W3CDTF">2024-01-11T03:47:15Z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5A2461663C4547C79018E50AD774B029_13</vt:lpwstr>
  </property>
  <property fmtid="{D5CDD505-2E9C-101B-9397-08002B2CF9AE}" pid="3" name="KSOProductBuildVer">
    <vt:lpwstr>1033-12.2.0.13306</vt:lpwstr>
  </property>
</Properties>
</file>