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0.png" ContentType="image/png"/>
  <Override PartName="/ppt/media/image9.png" ContentType="image/png"/>
  <Override PartName="/ppt/media/image8.jpeg" ContentType="image/jpeg"/>
  <Override PartName="/ppt/media/image7.png" ContentType="image/png"/>
  <Override PartName="/ppt/media/image2.jpeg" ContentType="image/jpeg"/>
  <Override PartName="/ppt/media/image1.jpeg" ContentType="image/jpeg"/>
  <Override PartName="/ppt/media/image11.png" ContentType="image/png"/>
  <Override PartName="/ppt/media/image3.jpeg" ContentType="image/jpeg"/>
  <Override PartName="/ppt/media/image4.jpeg" ContentType="image/jpeg"/>
  <Override PartName="/ppt/media/image5.jpeg" ContentType="image/jpeg"/>
  <Override PartName="/ppt/media/image6.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484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27" name="PlaceHolder 2"/>
          <p:cNvSpPr>
            <a:spLocks noGrp="1"/>
          </p:cNvSpPr>
          <p:nvPr>
            <p:ph type="body"/>
          </p:nvPr>
        </p:nvSpPr>
        <p:spPr>
          <a:xfrm>
            <a:off x="1513800" y="9941400"/>
            <a:ext cx="2725128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28" name="PlaceHolder 3"/>
          <p:cNvSpPr>
            <a:spLocks noGrp="1"/>
          </p:cNvSpPr>
          <p:nvPr>
            <p:ph type="body"/>
          </p:nvPr>
        </p:nvSpPr>
        <p:spPr>
          <a:xfrm>
            <a:off x="1513800" y="22811760"/>
            <a:ext cx="27251280" cy="1175328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30" name="PlaceHolder 2"/>
          <p:cNvSpPr>
            <a:spLocks noGrp="1"/>
          </p:cNvSpPr>
          <p:nvPr>
            <p:ph type="body"/>
          </p:nvPr>
        </p:nvSpPr>
        <p:spPr>
          <a:xfrm>
            <a:off x="1513800" y="994140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1" name="PlaceHolder 3"/>
          <p:cNvSpPr>
            <a:spLocks noGrp="1"/>
          </p:cNvSpPr>
          <p:nvPr>
            <p:ph type="body"/>
          </p:nvPr>
        </p:nvSpPr>
        <p:spPr>
          <a:xfrm>
            <a:off x="15477480" y="994140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2" name="PlaceHolder 4"/>
          <p:cNvSpPr>
            <a:spLocks noGrp="1"/>
          </p:cNvSpPr>
          <p:nvPr>
            <p:ph type="body"/>
          </p:nvPr>
        </p:nvSpPr>
        <p:spPr>
          <a:xfrm>
            <a:off x="15477480" y="2281176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3" name="PlaceHolder 5"/>
          <p:cNvSpPr>
            <a:spLocks noGrp="1"/>
          </p:cNvSpPr>
          <p:nvPr>
            <p:ph type="body"/>
          </p:nvPr>
        </p:nvSpPr>
        <p:spPr>
          <a:xfrm>
            <a:off x="1513800" y="2281176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35" name="PlaceHolder 2"/>
          <p:cNvSpPr>
            <a:spLocks noGrp="1"/>
          </p:cNvSpPr>
          <p:nvPr>
            <p:ph type="body"/>
          </p:nvPr>
        </p:nvSpPr>
        <p:spPr>
          <a:xfrm>
            <a:off x="1513800" y="9941400"/>
            <a:ext cx="877464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6" name="PlaceHolder 3"/>
          <p:cNvSpPr>
            <a:spLocks noGrp="1"/>
          </p:cNvSpPr>
          <p:nvPr>
            <p:ph type="body"/>
          </p:nvPr>
        </p:nvSpPr>
        <p:spPr>
          <a:xfrm>
            <a:off x="10727640" y="9941400"/>
            <a:ext cx="877464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7" name="PlaceHolder 4"/>
          <p:cNvSpPr>
            <a:spLocks noGrp="1"/>
          </p:cNvSpPr>
          <p:nvPr>
            <p:ph type="body"/>
          </p:nvPr>
        </p:nvSpPr>
        <p:spPr>
          <a:xfrm>
            <a:off x="19941480" y="9941400"/>
            <a:ext cx="877464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8" name="PlaceHolder 5"/>
          <p:cNvSpPr>
            <a:spLocks noGrp="1"/>
          </p:cNvSpPr>
          <p:nvPr>
            <p:ph type="body"/>
          </p:nvPr>
        </p:nvSpPr>
        <p:spPr>
          <a:xfrm>
            <a:off x="19941480" y="22811760"/>
            <a:ext cx="877464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39" name="PlaceHolder 6"/>
          <p:cNvSpPr>
            <a:spLocks noGrp="1"/>
          </p:cNvSpPr>
          <p:nvPr>
            <p:ph type="body"/>
          </p:nvPr>
        </p:nvSpPr>
        <p:spPr>
          <a:xfrm>
            <a:off x="10727640" y="22811760"/>
            <a:ext cx="877464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40" name="PlaceHolder 7"/>
          <p:cNvSpPr>
            <a:spLocks noGrp="1"/>
          </p:cNvSpPr>
          <p:nvPr>
            <p:ph type="body"/>
          </p:nvPr>
        </p:nvSpPr>
        <p:spPr>
          <a:xfrm>
            <a:off x="1513800" y="22811760"/>
            <a:ext cx="8774640" cy="1175328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6" name="PlaceHolder 2"/>
          <p:cNvSpPr>
            <a:spLocks noGrp="1"/>
          </p:cNvSpPr>
          <p:nvPr>
            <p:ph type="subTitle"/>
          </p:nvPr>
        </p:nvSpPr>
        <p:spPr>
          <a:xfrm>
            <a:off x="1513800" y="9941400"/>
            <a:ext cx="27251280" cy="24640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8" name="PlaceHolder 2"/>
          <p:cNvSpPr>
            <a:spLocks noGrp="1"/>
          </p:cNvSpPr>
          <p:nvPr>
            <p:ph type="body"/>
          </p:nvPr>
        </p:nvSpPr>
        <p:spPr>
          <a:xfrm>
            <a:off x="1513800" y="9941400"/>
            <a:ext cx="27251280" cy="2464056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10" name="PlaceHolder 2"/>
          <p:cNvSpPr>
            <a:spLocks noGrp="1"/>
          </p:cNvSpPr>
          <p:nvPr>
            <p:ph type="body"/>
          </p:nvPr>
        </p:nvSpPr>
        <p:spPr>
          <a:xfrm>
            <a:off x="1513800" y="9941400"/>
            <a:ext cx="13298400" cy="24640560"/>
          </a:xfrm>
          <a:prstGeom prst="rect">
            <a:avLst/>
          </a:prstGeom>
        </p:spPr>
        <p:txBody>
          <a:bodyPr lIns="0" rIns="0" tIns="0" bIns="0">
            <a:normAutofit/>
          </a:bodyPr>
          <a:p>
            <a:endParaRPr b="0" lang="de-DE" sz="14600" spc="-1" strike="noStrike">
              <a:solidFill>
                <a:srgbClr val="000000"/>
              </a:solidFill>
              <a:latin typeface="Calibri"/>
            </a:endParaRPr>
          </a:p>
        </p:txBody>
      </p:sp>
      <p:sp>
        <p:nvSpPr>
          <p:cNvPr id="11" name="PlaceHolder 3"/>
          <p:cNvSpPr>
            <a:spLocks noGrp="1"/>
          </p:cNvSpPr>
          <p:nvPr>
            <p:ph type="body"/>
          </p:nvPr>
        </p:nvSpPr>
        <p:spPr>
          <a:xfrm>
            <a:off x="15477480" y="9941400"/>
            <a:ext cx="13298400" cy="2464056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0880" y="13197960"/>
            <a:ext cx="25737480" cy="422121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15" name="PlaceHolder 2"/>
          <p:cNvSpPr>
            <a:spLocks noGrp="1"/>
          </p:cNvSpPr>
          <p:nvPr>
            <p:ph type="body"/>
          </p:nvPr>
        </p:nvSpPr>
        <p:spPr>
          <a:xfrm>
            <a:off x="1513800" y="994140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16" name="PlaceHolder 3"/>
          <p:cNvSpPr>
            <a:spLocks noGrp="1"/>
          </p:cNvSpPr>
          <p:nvPr>
            <p:ph type="body"/>
          </p:nvPr>
        </p:nvSpPr>
        <p:spPr>
          <a:xfrm>
            <a:off x="1513800" y="2281176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17" name="PlaceHolder 4"/>
          <p:cNvSpPr>
            <a:spLocks noGrp="1"/>
          </p:cNvSpPr>
          <p:nvPr>
            <p:ph type="body"/>
          </p:nvPr>
        </p:nvSpPr>
        <p:spPr>
          <a:xfrm>
            <a:off x="15477480" y="9941400"/>
            <a:ext cx="13298400" cy="2464056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19" name="PlaceHolder 2"/>
          <p:cNvSpPr>
            <a:spLocks noGrp="1"/>
          </p:cNvSpPr>
          <p:nvPr>
            <p:ph type="body"/>
          </p:nvPr>
        </p:nvSpPr>
        <p:spPr>
          <a:xfrm>
            <a:off x="1513800" y="9941400"/>
            <a:ext cx="13298400" cy="24640560"/>
          </a:xfrm>
          <a:prstGeom prst="rect">
            <a:avLst/>
          </a:prstGeom>
        </p:spPr>
        <p:txBody>
          <a:bodyPr lIns="0" rIns="0" tIns="0" bIns="0">
            <a:normAutofit/>
          </a:bodyPr>
          <a:p>
            <a:endParaRPr b="0" lang="de-DE" sz="14600" spc="-1" strike="noStrike">
              <a:solidFill>
                <a:srgbClr val="000000"/>
              </a:solidFill>
              <a:latin typeface="Calibri"/>
            </a:endParaRPr>
          </a:p>
        </p:txBody>
      </p:sp>
      <p:sp>
        <p:nvSpPr>
          <p:cNvPr id="20" name="PlaceHolder 3"/>
          <p:cNvSpPr>
            <a:spLocks noGrp="1"/>
          </p:cNvSpPr>
          <p:nvPr>
            <p:ph type="body"/>
          </p:nvPr>
        </p:nvSpPr>
        <p:spPr>
          <a:xfrm>
            <a:off x="15477480" y="994140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21" name="PlaceHolder 4"/>
          <p:cNvSpPr>
            <a:spLocks noGrp="1"/>
          </p:cNvSpPr>
          <p:nvPr>
            <p:ph type="body"/>
          </p:nvPr>
        </p:nvSpPr>
        <p:spPr>
          <a:xfrm>
            <a:off x="15477480" y="2281176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70880" y="13197960"/>
            <a:ext cx="25737480" cy="9106200"/>
          </a:xfrm>
          <a:prstGeom prst="rect">
            <a:avLst/>
          </a:prstGeom>
        </p:spPr>
        <p:txBody>
          <a:bodyPr lIns="0" rIns="0" tIns="0" bIns="0" anchor="ctr"/>
          <a:p>
            <a:endParaRPr b="0" lang="de-DE" sz="8200" spc="-1" strike="noStrike">
              <a:solidFill>
                <a:srgbClr val="000000"/>
              </a:solidFill>
              <a:latin typeface="Calibri"/>
            </a:endParaRPr>
          </a:p>
        </p:txBody>
      </p:sp>
      <p:sp>
        <p:nvSpPr>
          <p:cNvPr id="23" name="PlaceHolder 2"/>
          <p:cNvSpPr>
            <a:spLocks noGrp="1"/>
          </p:cNvSpPr>
          <p:nvPr>
            <p:ph type="body"/>
          </p:nvPr>
        </p:nvSpPr>
        <p:spPr>
          <a:xfrm>
            <a:off x="1513800" y="994140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24" name="PlaceHolder 3"/>
          <p:cNvSpPr>
            <a:spLocks noGrp="1"/>
          </p:cNvSpPr>
          <p:nvPr>
            <p:ph type="body"/>
          </p:nvPr>
        </p:nvSpPr>
        <p:spPr>
          <a:xfrm>
            <a:off x="15477480" y="9941400"/>
            <a:ext cx="13298400" cy="11753280"/>
          </a:xfrm>
          <a:prstGeom prst="rect">
            <a:avLst/>
          </a:prstGeom>
        </p:spPr>
        <p:txBody>
          <a:bodyPr lIns="0" rIns="0" tIns="0" bIns="0">
            <a:normAutofit/>
          </a:bodyPr>
          <a:p>
            <a:endParaRPr b="0" lang="de-DE" sz="14600" spc="-1" strike="noStrike">
              <a:solidFill>
                <a:srgbClr val="000000"/>
              </a:solidFill>
              <a:latin typeface="Calibri"/>
            </a:endParaRPr>
          </a:p>
        </p:txBody>
      </p:sp>
      <p:sp>
        <p:nvSpPr>
          <p:cNvPr id="25" name="PlaceHolder 4"/>
          <p:cNvSpPr>
            <a:spLocks noGrp="1"/>
          </p:cNvSpPr>
          <p:nvPr>
            <p:ph type="body"/>
          </p:nvPr>
        </p:nvSpPr>
        <p:spPr>
          <a:xfrm>
            <a:off x="1513800" y="22811760"/>
            <a:ext cx="27251280" cy="11753280"/>
          </a:xfrm>
          <a:prstGeom prst="rect">
            <a:avLst/>
          </a:prstGeom>
        </p:spPr>
        <p:txBody>
          <a:bodyPr lIns="0" rIns="0" tIns="0" bIns="0">
            <a:normAutofit/>
          </a:bodyPr>
          <a:p>
            <a:endParaRPr b="0" lang="de-DE" sz="14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70880" y="13197960"/>
            <a:ext cx="25737480" cy="9106200"/>
          </a:xfrm>
          <a:prstGeom prst="rect">
            <a:avLst/>
          </a:prstGeom>
        </p:spPr>
        <p:txBody>
          <a:bodyPr lIns="417600" rIns="417600" tIns="208800" bIns="208800" anchor="ctr"/>
          <a:p>
            <a:pPr algn="ctr">
              <a:lnSpc>
                <a:spcPct val="100000"/>
              </a:lnSpc>
            </a:pPr>
            <a:r>
              <a:rPr b="0" lang="de-DE" sz="20100" spc="-1" strike="noStrike">
                <a:solidFill>
                  <a:srgbClr val="000000"/>
                </a:solidFill>
                <a:latin typeface="Calibri"/>
              </a:rPr>
              <a:t>Clic</a:t>
            </a:r>
            <a:r>
              <a:rPr b="0" lang="de-DE" sz="20100" spc="-1" strike="noStrike">
                <a:solidFill>
                  <a:srgbClr val="000000"/>
                </a:solidFill>
                <a:latin typeface="Calibri"/>
              </a:rPr>
              <a:t>k to </a:t>
            </a:r>
            <a:r>
              <a:rPr b="0" lang="de-DE" sz="20100" spc="-1" strike="noStrike">
                <a:solidFill>
                  <a:srgbClr val="000000"/>
                </a:solidFill>
                <a:latin typeface="Calibri"/>
              </a:rPr>
              <a:t>edit </a:t>
            </a:r>
            <a:r>
              <a:rPr b="0" lang="de-DE" sz="20100" spc="-1" strike="noStrike">
                <a:solidFill>
                  <a:srgbClr val="000000"/>
                </a:solidFill>
                <a:latin typeface="Calibri"/>
              </a:rPr>
              <a:t>Ma</a:t>
            </a:r>
            <a:r>
              <a:rPr b="0" lang="de-DE" sz="20100" spc="-1" strike="noStrike">
                <a:solidFill>
                  <a:srgbClr val="000000"/>
                </a:solidFill>
                <a:latin typeface="Calibri"/>
              </a:rPr>
              <a:t>ster </a:t>
            </a:r>
            <a:r>
              <a:rPr b="0" lang="de-DE" sz="20100" spc="-1" strike="noStrike">
                <a:solidFill>
                  <a:srgbClr val="000000"/>
                </a:solidFill>
                <a:latin typeface="Calibri"/>
              </a:rPr>
              <a:t>title </a:t>
            </a:r>
            <a:r>
              <a:rPr b="0" lang="de-DE" sz="20100" spc="-1" strike="noStrike">
                <a:solidFill>
                  <a:srgbClr val="000000"/>
                </a:solidFill>
                <a:latin typeface="Calibri"/>
              </a:rPr>
              <a:t>styl</a:t>
            </a:r>
            <a:r>
              <a:rPr b="0" lang="de-DE" sz="20100" spc="-1" strike="noStrike">
                <a:solidFill>
                  <a:srgbClr val="000000"/>
                </a:solidFill>
                <a:latin typeface="Calibri"/>
              </a:rPr>
              <a:t>e</a:t>
            </a:r>
            <a:endParaRPr b="0" lang="de-DE" sz="20100" spc="-1" strike="noStrike">
              <a:solidFill>
                <a:srgbClr val="000000"/>
              </a:solidFill>
              <a:latin typeface="Calibri"/>
            </a:endParaRPr>
          </a:p>
        </p:txBody>
      </p:sp>
      <p:sp>
        <p:nvSpPr>
          <p:cNvPr id="1" name="PlaceHolder 2"/>
          <p:cNvSpPr>
            <a:spLocks noGrp="1"/>
          </p:cNvSpPr>
          <p:nvPr>
            <p:ph type="dt"/>
          </p:nvPr>
        </p:nvSpPr>
        <p:spPr>
          <a:xfrm>
            <a:off x="1514160" y="39377160"/>
            <a:ext cx="7065000" cy="2261520"/>
          </a:xfrm>
          <a:prstGeom prst="rect">
            <a:avLst/>
          </a:prstGeom>
        </p:spPr>
        <p:txBody>
          <a:bodyPr lIns="417600" rIns="417600" tIns="208800" bIns="208800" anchor="ctr"/>
          <a:p>
            <a:pPr>
              <a:lnSpc>
                <a:spcPct val="100000"/>
              </a:lnSpc>
            </a:pPr>
            <a:fld id="{0881D512-4E08-45D8-AEC8-41572F04FA19}" type="datetime">
              <a:rPr b="0" lang="en-GB" sz="5500" spc="-1" strike="noStrike">
                <a:solidFill>
                  <a:srgbClr val="8b8b8b"/>
                </a:solidFill>
                <a:latin typeface="Calibri"/>
              </a:rPr>
              <a:t>13/03/18</a:t>
            </a:fld>
            <a:endParaRPr b="0" lang="en-GB" sz="5500" spc="-1" strike="noStrike">
              <a:latin typeface="Times New Roman"/>
            </a:endParaRPr>
          </a:p>
        </p:txBody>
      </p:sp>
      <p:sp>
        <p:nvSpPr>
          <p:cNvPr id="2" name="PlaceHolder 3"/>
          <p:cNvSpPr>
            <a:spLocks noGrp="1"/>
          </p:cNvSpPr>
          <p:nvPr>
            <p:ph type="ftr"/>
          </p:nvPr>
        </p:nvSpPr>
        <p:spPr>
          <a:xfrm>
            <a:off x="10345680" y="39377160"/>
            <a:ext cx="9588240" cy="2261520"/>
          </a:xfrm>
          <a:prstGeom prst="rect">
            <a:avLst/>
          </a:prstGeom>
        </p:spPr>
        <p:txBody>
          <a:bodyPr lIns="417600" rIns="417600" tIns="208800" bIns="208800" anchor="ctr"/>
          <a:p>
            <a:endParaRPr b="0" lang="en-GB" sz="2400" spc="-1" strike="noStrike">
              <a:latin typeface="Times New Roman"/>
            </a:endParaRPr>
          </a:p>
        </p:txBody>
      </p:sp>
      <p:sp>
        <p:nvSpPr>
          <p:cNvPr id="3" name="PlaceHolder 4"/>
          <p:cNvSpPr>
            <a:spLocks noGrp="1"/>
          </p:cNvSpPr>
          <p:nvPr>
            <p:ph type="sldNum"/>
          </p:nvPr>
        </p:nvSpPr>
        <p:spPr>
          <a:xfrm>
            <a:off x="21700800" y="39377160"/>
            <a:ext cx="7065000" cy="2261520"/>
          </a:xfrm>
          <a:prstGeom prst="rect">
            <a:avLst/>
          </a:prstGeom>
        </p:spPr>
        <p:txBody>
          <a:bodyPr lIns="417600" rIns="417600" tIns="208800" bIns="208800" anchor="ctr"/>
          <a:p>
            <a:pPr algn="r">
              <a:lnSpc>
                <a:spcPct val="100000"/>
              </a:lnSpc>
            </a:pPr>
            <a:fld id="{28AB24A9-2CCE-491A-8E74-458978A3EFC4}" type="slidenum">
              <a:rPr b="0" lang="en-GB" sz="5500" spc="-1" strike="noStrike">
                <a:solidFill>
                  <a:srgbClr val="8b8b8b"/>
                </a:solidFill>
                <a:latin typeface="Calibri"/>
              </a:rPr>
              <a:t>&lt;number&gt;</a:t>
            </a:fld>
            <a:endParaRPr b="0" lang="en-GB" sz="5500" spc="-1" strike="noStrike">
              <a:latin typeface="Times New Roman"/>
            </a:endParaRPr>
          </a:p>
        </p:txBody>
      </p:sp>
      <p:sp>
        <p:nvSpPr>
          <p:cNvPr id="4" name="PlaceHolder 5"/>
          <p:cNvSpPr>
            <a:spLocks noGrp="1"/>
          </p:cNvSpPr>
          <p:nvPr>
            <p:ph type="body"/>
          </p:nvPr>
        </p:nvSpPr>
        <p:spPr>
          <a:xfrm>
            <a:off x="1513800" y="9941400"/>
            <a:ext cx="27251280" cy="24640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14600" spc="-1" strike="noStrike">
                <a:solidFill>
                  <a:srgbClr val="000000"/>
                </a:solidFill>
                <a:latin typeface="Calibri"/>
              </a:rPr>
              <a:t>Click to edit the outline text format</a:t>
            </a:r>
            <a:endParaRPr b="0" lang="de-DE" sz="14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11000" spc="-1" strike="noStrike">
                <a:solidFill>
                  <a:srgbClr val="000000"/>
                </a:solidFill>
                <a:latin typeface="Calibri"/>
              </a:rPr>
              <a:t>Second Outline Level</a:t>
            </a:r>
            <a:endParaRPr b="0" lang="de-DE" sz="11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9100" spc="-1" strike="noStrike">
                <a:solidFill>
                  <a:srgbClr val="000000"/>
                </a:solidFill>
                <a:latin typeface="Calibri"/>
              </a:rPr>
              <a:t>Third Outline Level</a:t>
            </a:r>
            <a:endParaRPr b="0" lang="de-DE" sz="91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9100" spc="-1" strike="noStrike">
                <a:solidFill>
                  <a:srgbClr val="000000"/>
                </a:solidFill>
                <a:latin typeface="Calibri"/>
              </a:rPr>
              <a:t>Fourth Outline Level</a:t>
            </a:r>
            <a:endParaRPr b="0" lang="de-DE" sz="91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720000" y="2304360"/>
            <a:ext cx="28584000" cy="2520000"/>
          </a:xfrm>
          <a:prstGeom prst="rect">
            <a:avLst/>
          </a:prstGeom>
          <a:solidFill>
            <a:srgbClr val="dddddd"/>
          </a:solidFill>
          <a:ln>
            <a:noFill/>
          </a:ln>
        </p:spPr>
        <p:txBody>
          <a:bodyPr lIns="417600" rIns="417600" tIns="208800" bIns="208800"/>
          <a:p>
            <a:pPr>
              <a:lnSpc>
                <a:spcPct val="100000"/>
              </a:lnSpc>
              <a:spcBef>
                <a:spcPts val="879"/>
              </a:spcBef>
            </a:pPr>
            <a:r>
              <a:rPr b="0" lang="en-GB" sz="4400" spc="-1" strike="noStrike">
                <a:solidFill>
                  <a:srgbClr val="000000"/>
                </a:solidFill>
                <a:latin typeface="Lato Black"/>
              </a:rPr>
              <a:t>Pratik R. Gupte, Kees </a:t>
            </a:r>
            <a:r>
              <a:rPr b="0" lang="en-GB" sz="4400" spc="-1" strike="noStrike">
                <a:solidFill>
                  <a:srgbClr val="000000"/>
                </a:solidFill>
                <a:latin typeface="Lato Black"/>
              </a:rPr>
              <a:t>Koffijberg, Gerhard J.D.M. </a:t>
            </a:r>
            <a:r>
              <a:rPr b="0" lang="en-GB" sz="4400" spc="-1" strike="noStrike">
                <a:solidFill>
                  <a:srgbClr val="000000"/>
                </a:solidFill>
                <a:latin typeface="Lato Black"/>
              </a:rPr>
              <a:t>Müskens, Martin Wikelski, </a:t>
            </a:r>
            <a:r>
              <a:rPr b="0" lang="en-GB" sz="4400" spc="-1" strike="noStrike">
                <a:solidFill>
                  <a:srgbClr val="000000"/>
                </a:solidFill>
                <a:latin typeface="Lato Black"/>
              </a:rPr>
              <a:t>Andrea Kölzsch</a:t>
            </a:r>
            <a:endParaRPr b="0" lang="en-GB" sz="4400" spc="-1" strike="noStrike">
              <a:latin typeface="Lato Black"/>
            </a:endParaRPr>
          </a:p>
          <a:p>
            <a:pPr>
              <a:lnSpc>
                <a:spcPct val="100000"/>
              </a:lnSpc>
              <a:spcBef>
                <a:spcPts val="879"/>
              </a:spcBef>
            </a:pPr>
            <a:r>
              <a:rPr b="0" lang="en-GB" sz="4400" spc="-1" strike="noStrike">
                <a:solidFill>
                  <a:srgbClr val="000000"/>
                </a:solidFill>
                <a:latin typeface="Lato"/>
              </a:rPr>
              <a:t>Max Planck Institute for </a:t>
            </a:r>
            <a:r>
              <a:rPr b="0" lang="en-GB" sz="4400" spc="-1" strike="noStrike">
                <a:solidFill>
                  <a:srgbClr val="000000"/>
                </a:solidFill>
                <a:latin typeface="Lato"/>
              </a:rPr>
              <a:t>Ornithology, Christian </a:t>
            </a:r>
            <a:r>
              <a:rPr b="0" lang="en-GB" sz="4400" spc="-1" strike="noStrike">
                <a:solidFill>
                  <a:srgbClr val="000000"/>
                </a:solidFill>
                <a:latin typeface="Lato"/>
              </a:rPr>
              <a:t>Albrechts University Kiel, </a:t>
            </a:r>
            <a:r>
              <a:rPr b="0" lang="en-GB" sz="4400" spc="-1" strike="noStrike">
                <a:solidFill>
                  <a:srgbClr val="000000"/>
                </a:solidFill>
                <a:latin typeface="Lato"/>
              </a:rPr>
              <a:t>SOVON Dutch Centre for Field </a:t>
            </a:r>
            <a:r>
              <a:rPr b="0" lang="en-GB" sz="4400" spc="-1" strike="noStrike">
                <a:solidFill>
                  <a:srgbClr val="000000"/>
                </a:solidFill>
                <a:latin typeface="Lato"/>
              </a:rPr>
              <a:t>Ornithology, Wageningen </a:t>
            </a:r>
            <a:r>
              <a:rPr b="0" lang="en-GB" sz="4400" spc="-1" strike="noStrike">
                <a:solidFill>
                  <a:srgbClr val="000000"/>
                </a:solidFill>
                <a:latin typeface="Lato"/>
              </a:rPr>
              <a:t>Environmental Research </a:t>
            </a:r>
            <a:r>
              <a:rPr b="0" lang="en-GB" sz="4400" spc="-1" strike="noStrike">
                <a:solidFill>
                  <a:srgbClr val="000000"/>
                </a:solidFill>
                <a:latin typeface="Lato"/>
              </a:rPr>
              <a:t>(Alterra)</a:t>
            </a:r>
            <a:endParaRPr b="0" lang="en-GB" sz="4400" spc="-1" strike="noStrike">
              <a:latin typeface="Lato Black"/>
            </a:endParaRPr>
          </a:p>
        </p:txBody>
      </p:sp>
      <p:sp>
        <p:nvSpPr>
          <p:cNvPr id="42" name="CustomShape 2"/>
          <p:cNvSpPr/>
          <p:nvPr/>
        </p:nvSpPr>
        <p:spPr>
          <a:xfrm>
            <a:off x="0" y="41215680"/>
            <a:ext cx="27740880" cy="1592640"/>
          </a:xfrm>
          <a:prstGeom prst="rect">
            <a:avLst/>
          </a:prstGeom>
          <a:solidFill>
            <a:schemeClr val="bg1"/>
          </a:solidFill>
          <a:ln>
            <a:noFill/>
          </a:ln>
        </p:spPr>
        <p:style>
          <a:lnRef idx="0"/>
          <a:fillRef idx="0"/>
          <a:effectRef idx="0"/>
          <a:fontRef idx="minor"/>
        </p:style>
        <p:txBody>
          <a:bodyPr lIns="417600" rIns="417600" tIns="208800" bIns="208800"/>
          <a:p>
            <a:pPr algn="r">
              <a:lnSpc>
                <a:spcPct val="100000"/>
              </a:lnSpc>
              <a:spcBef>
                <a:spcPts val="641"/>
              </a:spcBef>
            </a:pPr>
            <a:r>
              <a:rPr b="0" lang="en-GB" sz="3200" spc="-1" strike="noStrike">
                <a:solidFill>
                  <a:srgbClr val="8b8b8b"/>
                </a:solidFill>
                <a:latin typeface="Calibri"/>
              </a:rPr>
              <a:t>Contact: </a:t>
            </a:r>
            <a:endParaRPr b="0" lang="en-GB" sz="3200" spc="-1" strike="noStrike">
              <a:latin typeface="Arial"/>
            </a:endParaRPr>
          </a:p>
          <a:p>
            <a:pPr algn="r">
              <a:lnSpc>
                <a:spcPct val="100000"/>
              </a:lnSpc>
              <a:spcBef>
                <a:spcPts val="641"/>
              </a:spcBef>
            </a:pPr>
            <a:r>
              <a:rPr b="0" lang="en-GB" sz="3200" spc="-1" strike="noStrike">
                <a:solidFill>
                  <a:srgbClr val="8b8b8b"/>
                </a:solidFill>
                <a:latin typeface="Calibri"/>
              </a:rPr>
              <a:t>akoelzsch@orn.mpg.de</a:t>
            </a:r>
            <a:endParaRPr b="0" lang="en-GB" sz="3200" spc="-1" strike="noStrike">
              <a:latin typeface="Arial"/>
            </a:endParaRPr>
          </a:p>
        </p:txBody>
      </p:sp>
      <p:pic>
        <p:nvPicPr>
          <p:cNvPr id="43" name="Picture 5" descr=""/>
          <p:cNvPicPr/>
          <p:nvPr/>
        </p:nvPicPr>
        <p:blipFill>
          <a:blip r:embed="rId1"/>
          <a:srcRect l="0" t="0" r="18504" b="0"/>
          <a:stretch/>
        </p:blipFill>
        <p:spPr>
          <a:xfrm>
            <a:off x="27456480" y="40954680"/>
            <a:ext cx="2804760" cy="1853640"/>
          </a:xfrm>
          <a:prstGeom prst="rect">
            <a:avLst/>
          </a:prstGeom>
          <a:ln>
            <a:noFill/>
          </a:ln>
        </p:spPr>
      </p:pic>
      <p:pic>
        <p:nvPicPr>
          <p:cNvPr id="44" name="Picture 7" descr=""/>
          <p:cNvPicPr/>
          <p:nvPr/>
        </p:nvPicPr>
        <p:blipFill>
          <a:blip r:embed="rId2"/>
          <a:stretch/>
        </p:blipFill>
        <p:spPr>
          <a:xfrm>
            <a:off x="4659120" y="40980600"/>
            <a:ext cx="7707600" cy="1602720"/>
          </a:xfrm>
          <a:prstGeom prst="rect">
            <a:avLst/>
          </a:prstGeom>
          <a:ln>
            <a:noFill/>
          </a:ln>
        </p:spPr>
      </p:pic>
      <p:pic>
        <p:nvPicPr>
          <p:cNvPr id="45" name="Picture 2" descr=""/>
          <p:cNvPicPr/>
          <p:nvPr/>
        </p:nvPicPr>
        <p:blipFill>
          <a:blip r:embed="rId3"/>
          <a:stretch/>
        </p:blipFill>
        <p:spPr>
          <a:xfrm>
            <a:off x="12475800" y="40452120"/>
            <a:ext cx="3589200" cy="2323080"/>
          </a:xfrm>
          <a:prstGeom prst="rect">
            <a:avLst/>
          </a:prstGeom>
          <a:ln>
            <a:noFill/>
          </a:ln>
        </p:spPr>
      </p:pic>
      <p:pic>
        <p:nvPicPr>
          <p:cNvPr id="46" name="Picture 6" descr=""/>
          <p:cNvPicPr/>
          <p:nvPr/>
        </p:nvPicPr>
        <p:blipFill>
          <a:blip r:embed="rId4"/>
          <a:stretch/>
        </p:blipFill>
        <p:spPr>
          <a:xfrm>
            <a:off x="-18360" y="40737960"/>
            <a:ext cx="4501080" cy="2080440"/>
          </a:xfrm>
          <a:prstGeom prst="rect">
            <a:avLst/>
          </a:prstGeom>
          <a:ln>
            <a:noFill/>
          </a:ln>
        </p:spPr>
      </p:pic>
      <p:pic>
        <p:nvPicPr>
          <p:cNvPr id="47" name="Picture 8" descr=""/>
          <p:cNvPicPr/>
          <p:nvPr/>
        </p:nvPicPr>
        <p:blipFill>
          <a:blip r:embed="rId5"/>
          <a:stretch/>
        </p:blipFill>
        <p:spPr>
          <a:xfrm>
            <a:off x="15505560" y="40660920"/>
            <a:ext cx="4890600" cy="1971720"/>
          </a:xfrm>
          <a:prstGeom prst="rect">
            <a:avLst/>
          </a:prstGeom>
          <a:ln>
            <a:noFill/>
          </a:ln>
        </p:spPr>
      </p:pic>
      <p:pic>
        <p:nvPicPr>
          <p:cNvPr id="48" name="Picture 10" descr=""/>
          <p:cNvPicPr/>
          <p:nvPr/>
        </p:nvPicPr>
        <p:blipFill>
          <a:blip r:embed="rId6"/>
          <a:srcRect l="22901" t="0" r="23076" b="0"/>
          <a:stretch/>
        </p:blipFill>
        <p:spPr>
          <a:xfrm>
            <a:off x="20535120" y="40612680"/>
            <a:ext cx="2309400" cy="2001240"/>
          </a:xfrm>
          <a:prstGeom prst="rect">
            <a:avLst/>
          </a:prstGeom>
          <a:ln>
            <a:noFill/>
          </a:ln>
        </p:spPr>
      </p:pic>
      <p:sp>
        <p:nvSpPr>
          <p:cNvPr id="49" name="CustomShape 3"/>
          <p:cNvSpPr/>
          <p:nvPr/>
        </p:nvSpPr>
        <p:spPr>
          <a:xfrm>
            <a:off x="450360" y="5112720"/>
            <a:ext cx="29348640" cy="7452360"/>
          </a:xfrm>
          <a:prstGeom prst="roundRect">
            <a:avLst>
              <a:gd name="adj" fmla="val 16667"/>
            </a:avLst>
          </a:prstGeom>
          <a:ln>
            <a:round/>
          </a:ln>
        </p:spPr>
        <p:style>
          <a:lnRef idx="2">
            <a:schemeClr val="accent5">
              <a:shade val="50000"/>
            </a:schemeClr>
          </a:lnRef>
          <a:fillRef idx="1">
            <a:schemeClr val="accent5"/>
          </a:fillRef>
          <a:effectRef idx="0">
            <a:schemeClr val="accent5"/>
          </a:effectRef>
          <a:fontRef idx="minor"/>
        </p:style>
      </p:sp>
      <p:sp>
        <p:nvSpPr>
          <p:cNvPr id="50" name="CustomShape 4"/>
          <p:cNvSpPr/>
          <p:nvPr/>
        </p:nvSpPr>
        <p:spPr>
          <a:xfrm>
            <a:off x="450360" y="13033440"/>
            <a:ext cx="15054840" cy="12881880"/>
          </a:xfrm>
          <a:prstGeom prst="roundRect">
            <a:avLst>
              <a:gd name="adj" fmla="val 16667"/>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GB" sz="8200" spc="-1" strike="noStrike">
                <a:solidFill>
                  <a:srgbClr val="ffffff"/>
                </a:solidFill>
                <a:latin typeface="Calibri"/>
              </a:rPr>
              <a:t>Family separation in numbers</a:t>
            </a: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p:txBody>
      </p:sp>
      <p:sp>
        <p:nvSpPr>
          <p:cNvPr id="51" name="CustomShape 5"/>
          <p:cNvSpPr/>
          <p:nvPr/>
        </p:nvSpPr>
        <p:spPr>
          <a:xfrm>
            <a:off x="16065360" y="13033440"/>
            <a:ext cx="13733640" cy="12881880"/>
          </a:xfrm>
          <a:prstGeom prst="roundRect">
            <a:avLst>
              <a:gd name="adj" fmla="val 16667"/>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GB" sz="8200" spc="-1" strike="noStrike">
                <a:solidFill>
                  <a:srgbClr val="ffffff"/>
                </a:solidFill>
                <a:latin typeface="Calibri"/>
              </a:rPr>
              <a:t>Large families winter further from breeding area</a:t>
            </a: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p:txBody>
      </p:sp>
      <p:sp>
        <p:nvSpPr>
          <p:cNvPr id="52" name="CustomShape 6"/>
          <p:cNvSpPr/>
          <p:nvPr/>
        </p:nvSpPr>
        <p:spPr>
          <a:xfrm>
            <a:off x="450360" y="26282880"/>
            <a:ext cx="14185080" cy="13681080"/>
          </a:xfrm>
          <a:prstGeom prst="roundRect">
            <a:avLst>
              <a:gd name="adj" fmla="val 16667"/>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GB" sz="8200" spc="-1" strike="noStrike">
                <a:solidFill>
                  <a:srgbClr val="ffffff"/>
                </a:solidFill>
                <a:latin typeface="Calibri"/>
              </a:rPr>
              <a:t>Differential migration of families, juveniles and adults without young</a:t>
            </a: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p:txBody>
      </p:sp>
      <p:sp>
        <p:nvSpPr>
          <p:cNvPr id="53" name="CustomShape 7"/>
          <p:cNvSpPr/>
          <p:nvPr/>
        </p:nvSpPr>
        <p:spPr>
          <a:xfrm>
            <a:off x="15124680" y="26282880"/>
            <a:ext cx="14673960" cy="13681080"/>
          </a:xfrm>
          <a:prstGeom prst="roundRect">
            <a:avLst>
              <a:gd name="adj" fmla="val 0"/>
            </a:avLst>
          </a:prstGeom>
          <a:ln>
            <a:round/>
          </a:ln>
        </p:spPr>
        <p:style>
          <a:lnRef idx="2">
            <a:schemeClr val="accent5">
              <a:shade val="50000"/>
            </a:schemeClr>
          </a:lnRef>
          <a:fillRef idx="1">
            <a:schemeClr val="accent5"/>
          </a:fillRef>
          <a:effectRef idx="0">
            <a:schemeClr val="accent5"/>
          </a:effectRef>
          <a:fontRef idx="minor"/>
        </p:style>
        <p:txBody>
          <a:bodyPr lIns="90000" rIns="90000" tIns="45000" bIns="45000" anchor="ctr"/>
          <a:p>
            <a:pPr algn="ctr">
              <a:lnSpc>
                <a:spcPct val="100000"/>
              </a:lnSpc>
            </a:pPr>
            <a:r>
              <a:rPr b="0" lang="en-GB" sz="8200" spc="-1" strike="noStrike">
                <a:solidFill>
                  <a:srgbClr val="ffffff"/>
                </a:solidFill>
                <a:latin typeface="Calibri"/>
              </a:rPr>
              <a:t>Families likely got separated by disturbance in winter</a:t>
            </a: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a:p>
            <a:pPr algn="ctr">
              <a:lnSpc>
                <a:spcPct val="100000"/>
              </a:lnSpc>
            </a:pPr>
            <a:endParaRPr b="0" lang="en-GB" sz="8200" spc="-1" strike="noStrike">
              <a:latin typeface="Arial"/>
            </a:endParaRPr>
          </a:p>
        </p:txBody>
      </p:sp>
      <p:pic>
        <p:nvPicPr>
          <p:cNvPr id="54" name="Picture 11" descr=""/>
          <p:cNvPicPr/>
          <p:nvPr/>
        </p:nvPicPr>
        <p:blipFill>
          <a:blip r:embed="rId7"/>
          <a:stretch/>
        </p:blipFill>
        <p:spPr>
          <a:xfrm>
            <a:off x="22619520" y="6336720"/>
            <a:ext cx="6921720" cy="5191200"/>
          </a:xfrm>
          <a:prstGeom prst="rect">
            <a:avLst/>
          </a:prstGeom>
          <a:ln>
            <a:noFill/>
          </a:ln>
        </p:spPr>
      </p:pic>
      <p:pic>
        <p:nvPicPr>
          <p:cNvPr id="55" name="Picture 11" descr=""/>
          <p:cNvPicPr/>
          <p:nvPr/>
        </p:nvPicPr>
        <p:blipFill>
          <a:blip r:embed="rId8"/>
          <a:srcRect l="24742" t="1426" r="29538" b="7353"/>
          <a:stretch/>
        </p:blipFill>
        <p:spPr>
          <a:xfrm>
            <a:off x="954360" y="6048720"/>
            <a:ext cx="4398480" cy="5850720"/>
          </a:xfrm>
          <a:prstGeom prst="rect">
            <a:avLst/>
          </a:prstGeom>
          <a:ln>
            <a:noFill/>
          </a:ln>
        </p:spPr>
      </p:pic>
      <p:pic>
        <p:nvPicPr>
          <p:cNvPr id="56" name="Picture 13" descr=""/>
          <p:cNvPicPr/>
          <p:nvPr/>
        </p:nvPicPr>
        <p:blipFill>
          <a:blip r:embed="rId9"/>
          <a:stretch/>
        </p:blipFill>
        <p:spPr>
          <a:xfrm>
            <a:off x="5936400" y="20400480"/>
            <a:ext cx="7934040" cy="4905000"/>
          </a:xfrm>
          <a:prstGeom prst="rect">
            <a:avLst/>
          </a:prstGeom>
          <a:ln>
            <a:noFill/>
          </a:ln>
        </p:spPr>
      </p:pic>
      <p:pic>
        <p:nvPicPr>
          <p:cNvPr id="57" name="Image2" descr=""/>
          <p:cNvPicPr/>
          <p:nvPr/>
        </p:nvPicPr>
        <p:blipFill>
          <a:blip r:embed="rId10"/>
          <a:stretch/>
        </p:blipFill>
        <p:spPr>
          <a:xfrm>
            <a:off x="1098360" y="20522160"/>
            <a:ext cx="4661280" cy="4661280"/>
          </a:xfrm>
          <a:prstGeom prst="rect">
            <a:avLst/>
          </a:prstGeom>
          <a:ln>
            <a:noFill/>
          </a:ln>
        </p:spPr>
      </p:pic>
      <p:pic>
        <p:nvPicPr>
          <p:cNvPr id="58" name="Picture 14" descr=""/>
          <p:cNvPicPr/>
          <p:nvPr/>
        </p:nvPicPr>
        <p:blipFill>
          <a:blip r:embed="rId11"/>
          <a:stretch/>
        </p:blipFill>
        <p:spPr>
          <a:xfrm>
            <a:off x="22268880" y="18191880"/>
            <a:ext cx="6980400" cy="6980400"/>
          </a:xfrm>
          <a:prstGeom prst="rect">
            <a:avLst/>
          </a:prstGeom>
          <a:ln>
            <a:noFill/>
          </a:ln>
        </p:spPr>
      </p:pic>
      <p:pic>
        <p:nvPicPr>
          <p:cNvPr id="59" name="Picture 15" descr=""/>
          <p:cNvPicPr/>
          <p:nvPr/>
        </p:nvPicPr>
        <p:blipFill>
          <a:blip r:embed="rId12"/>
          <a:srcRect l="0" t="0" r="50000" b="0"/>
          <a:stretch/>
        </p:blipFill>
        <p:spPr>
          <a:xfrm>
            <a:off x="10135080" y="30243240"/>
            <a:ext cx="4449240" cy="8898840"/>
          </a:xfrm>
          <a:prstGeom prst="rect">
            <a:avLst/>
          </a:prstGeom>
          <a:ln>
            <a:noFill/>
          </a:ln>
        </p:spPr>
      </p:pic>
      <p:pic>
        <p:nvPicPr>
          <p:cNvPr id="60" name="Picture 17" descr=""/>
          <p:cNvPicPr/>
          <p:nvPr/>
        </p:nvPicPr>
        <p:blipFill>
          <a:blip r:embed="rId13"/>
          <a:srcRect l="50000" t="50674" r="0" b="0"/>
          <a:stretch/>
        </p:blipFill>
        <p:spPr>
          <a:xfrm>
            <a:off x="23577120" y="33564600"/>
            <a:ext cx="5653800" cy="5577480"/>
          </a:xfrm>
          <a:prstGeom prst="rect">
            <a:avLst/>
          </a:prstGeom>
          <a:ln>
            <a:noFill/>
          </a:ln>
        </p:spPr>
      </p:pic>
      <p:sp>
        <p:nvSpPr>
          <p:cNvPr id="61" name="CustomShape 8"/>
          <p:cNvSpPr/>
          <p:nvPr/>
        </p:nvSpPr>
        <p:spPr>
          <a:xfrm>
            <a:off x="5563080" y="5472720"/>
            <a:ext cx="16898760" cy="6811200"/>
          </a:xfrm>
          <a:prstGeom prst="rect">
            <a:avLst/>
          </a:prstGeom>
          <a:noFill/>
          <a:ln>
            <a:noFill/>
          </a:ln>
        </p:spPr>
        <p:style>
          <a:lnRef idx="0"/>
          <a:fillRef idx="0"/>
          <a:effectRef idx="0"/>
          <a:fontRef idx="minor"/>
        </p:style>
        <p:txBody>
          <a:bodyPr lIns="90000" rIns="90000" tIns="45000" bIns="45000"/>
          <a:p>
            <a:pPr>
              <a:lnSpc>
                <a:spcPct val="100000"/>
              </a:lnSpc>
              <a:spcAft>
                <a:spcPts val="1800"/>
              </a:spcAft>
            </a:pPr>
            <a:r>
              <a:rPr b="1" lang="en-GB" sz="3600" spc="-1" strike="noStrike">
                <a:solidFill>
                  <a:srgbClr val="000000"/>
                </a:solidFill>
                <a:latin typeface="Arial"/>
              </a:rPr>
              <a:t>Summary</a:t>
            </a:r>
            <a:endParaRPr b="0" lang="en-GB" sz="3600" spc="-1" strike="noStrike">
              <a:latin typeface="Arial"/>
            </a:endParaRPr>
          </a:p>
          <a:p>
            <a:pPr>
              <a:lnSpc>
                <a:spcPct val="100000"/>
              </a:lnSpc>
              <a:spcAft>
                <a:spcPts val="1800"/>
              </a:spcAft>
            </a:pPr>
            <a:r>
              <a:rPr b="0" lang="en-GB" sz="3600" spc="-1" strike="noStrike">
                <a:solidFill>
                  <a:srgbClr val="000000"/>
                </a:solidFill>
                <a:latin typeface="Calibri"/>
              </a:rPr>
              <a:t>Families of geese and swans often stay together through one or more migration events. How their social status influences migration timing, winter movements and space-use is not well understood.</a:t>
            </a:r>
            <a:endParaRPr b="0" lang="en-GB" sz="3600" spc="-1" strike="noStrike">
              <a:latin typeface="Arial"/>
            </a:endParaRPr>
          </a:p>
          <a:p>
            <a:pPr>
              <a:lnSpc>
                <a:spcPct val="100000"/>
              </a:lnSpc>
              <a:spcAft>
                <a:spcPts val="1800"/>
              </a:spcAft>
            </a:pPr>
            <a:r>
              <a:rPr b="0" lang="en-GB" sz="3600" spc="-1" strike="noStrike">
                <a:solidFill>
                  <a:srgbClr val="000000"/>
                </a:solidFill>
                <a:latin typeface="Calibri"/>
              </a:rPr>
              <a:t>We explored family size dynamics of wintering greater white-fronted geese (</a:t>
            </a:r>
            <a:r>
              <a:rPr b="0" i="1" lang="en-GB" sz="3600" spc="-1" strike="noStrike">
                <a:solidFill>
                  <a:srgbClr val="000000"/>
                </a:solidFill>
                <a:latin typeface="Calibri"/>
              </a:rPr>
              <a:t>Anser a. albifrons</a:t>
            </a:r>
            <a:r>
              <a:rPr b="0" lang="en-GB" sz="3600" spc="-1" strike="noStrike">
                <a:solidFill>
                  <a:srgbClr val="000000"/>
                </a:solidFill>
                <a:latin typeface="Calibri"/>
              </a:rPr>
              <a:t>)  using 17 years of observation data on foraging flocks and GPS tracks of 13 complete families.</a:t>
            </a:r>
            <a:endParaRPr b="0" lang="en-GB" sz="3600" spc="-1" strike="noStrike">
              <a:latin typeface="Arial"/>
            </a:endParaRPr>
          </a:p>
          <a:p>
            <a:pPr>
              <a:lnSpc>
                <a:spcPct val="100000"/>
              </a:lnSpc>
              <a:spcAft>
                <a:spcPts val="1800"/>
              </a:spcAft>
            </a:pPr>
            <a:r>
              <a:rPr b="0" lang="en-GB" sz="3600" spc="-1" strike="noStrike">
                <a:solidFill>
                  <a:srgbClr val="000000"/>
                </a:solidFill>
                <a:latin typeface="Calibri"/>
              </a:rPr>
              <a:t>Our results suggest that white-fronted geese are differentially migratory by age and social class in both autumn and spring. This is important for consideration of the effects of climate and habitat change on large migrants that subsist in families long after hatching and their conservation and management.</a:t>
            </a:r>
            <a:endParaRPr b="0" lang="en-GB" sz="3600" spc="-1" strike="noStrike">
              <a:latin typeface="Arial"/>
            </a:endParaRPr>
          </a:p>
        </p:txBody>
      </p:sp>
      <p:sp>
        <p:nvSpPr>
          <p:cNvPr id="62" name="CustomShape 9"/>
          <p:cNvSpPr/>
          <p:nvPr/>
        </p:nvSpPr>
        <p:spPr>
          <a:xfrm>
            <a:off x="17300160" y="17065800"/>
            <a:ext cx="4389480" cy="4479480"/>
          </a:xfrm>
          <a:prstGeom prst="rect">
            <a:avLst/>
          </a:prstGeom>
          <a:noFill/>
          <a:ln>
            <a:noFill/>
          </a:ln>
        </p:spPr>
        <p:style>
          <a:lnRef idx="0"/>
          <a:fillRef idx="0"/>
          <a:effectRef idx="0"/>
          <a:fontRef idx="minor"/>
        </p:style>
        <p:txBody>
          <a:bodyPr lIns="90000" rIns="90000" tIns="45000" bIns="45000"/>
          <a:p>
            <a:pPr>
              <a:lnSpc>
                <a:spcPct val="100000"/>
              </a:lnSpc>
            </a:pPr>
            <a:r>
              <a:rPr b="0" lang="en-GB" sz="3600" spc="-1" strike="noStrike">
                <a:solidFill>
                  <a:srgbClr val="000000"/>
                </a:solidFill>
                <a:latin typeface="Calibri"/>
              </a:rPr>
              <a:t>We found that only between December and February, families with more juveniles wintered farther from the breeding grounds, where flocks were smaller. </a:t>
            </a:r>
            <a:endParaRPr b="0" lang="en-GB" sz="3600" spc="-1" strike="noStrike">
              <a:latin typeface="Arial"/>
            </a:endParaRPr>
          </a:p>
        </p:txBody>
      </p:sp>
      <p:sp>
        <p:nvSpPr>
          <p:cNvPr id="63" name="TextShape 10"/>
          <p:cNvSpPr txBox="1"/>
          <p:nvPr/>
        </p:nvSpPr>
        <p:spPr>
          <a:xfrm>
            <a:off x="720000" y="432000"/>
            <a:ext cx="28584000" cy="1577880"/>
          </a:xfrm>
          <a:prstGeom prst="rect">
            <a:avLst/>
          </a:prstGeom>
          <a:solidFill>
            <a:srgbClr val="59c5c7"/>
          </a:solidFill>
          <a:ln>
            <a:noFill/>
          </a:ln>
        </p:spPr>
        <p:txBody>
          <a:bodyPr lIns="90000" rIns="90000" tIns="45000" bIns="45000"/>
          <a:p>
            <a:pPr algn="ctr"/>
            <a:r>
              <a:rPr b="0" lang="en-GB" sz="9600" spc="-1" strike="noStrike" cap="small">
                <a:solidFill>
                  <a:srgbClr val="1c1c1c"/>
                </a:solidFill>
                <a:latin typeface="Impact"/>
              </a:rPr>
              <a:t>Family size Dynamics in Wintering Geese</a:t>
            </a:r>
            <a:endParaRPr b="0" lang="en-GB" sz="9600" spc="-1" strike="noStrike" cap="small">
              <a:solidFill>
                <a:srgbClr val="1c1c1c"/>
              </a:solidFill>
              <a:latin typeface="Impac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LibreOffice/5.4.5.1$Linux_X86_64 LibreOffice_project/40m0$Build-1</Application>
  <Words>220</Words>
  <Paragraphs>36</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2018-03-12T12:23:01Z</dcterms:created>
  <dc:creator>akoelzsch</dc:creator>
  <dc:description/>
  <dc:language>en-GB</dc:language>
  <cp:lastModifiedBy>pratik gupte</cp:lastModifiedBy>
  <dcterms:modified xsi:type="dcterms:W3CDTF">2018-03-13T10:41:41Z</dcterms:modified>
  <cp:revision>14</cp:revision>
  <dc:subject/>
  <dc:title>FAMILY SIZE DYNAMICS IN WINTERING GEESE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