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>
        <p:scale>
          <a:sx n="130" d="100"/>
          <a:sy n="130" d="100"/>
        </p:scale>
        <p:origin x="-14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39E7-DE84-8342-9EA1-C08DC2E6C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4F308-001E-9942-935E-7BADF57CD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27CA-04BC-6F42-B490-F413E8AC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262EE-FD32-5241-8DFC-38CAFE34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2A170-034E-AB45-878E-86B968EC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8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9C50-0655-5749-BED1-1EDDCA97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0AF43-D050-EE43-9DDA-270C30338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4758-5C05-2847-A062-AC896D12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B3D4A-09B3-E845-8D64-963CCC56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1376-D93B-F745-82AC-38ECA460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8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9ACA4-C711-6540-A664-19605605F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9020A-5DFC-B544-B794-C75293A1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B5857-A725-B545-8012-1F5B08C9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FE0B-6C03-4F4C-806C-33735959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93C4-23DA-A946-BE65-35E58F60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3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5BF9-CFA4-3044-8A03-9E3EC895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B4A9-213E-E540-BCCD-695EBEBD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B0386-2DF4-2A4C-94A8-236F6654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09E8B-5863-0B4E-9789-CD15DF2E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4C7E-0AB7-6B46-973C-424F32B2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CE6B-E1B5-884E-BC43-43119D2C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E2174-F4A3-BD4C-BEE1-CC4AD137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88197-8282-BC41-BAE4-B2C68FC6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412C-3969-744A-9FB8-20AEB380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5ACEE-7393-A346-816D-F7FC9424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7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6B39-4A56-1240-B184-96570EB2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75A9-766B-7D43-A175-7993A3846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B8A88-CFAF-8045-9AA8-DA5B2A76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912C-9A06-3A4A-8C9A-C7635A72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C2B02-873F-7741-A775-BFA33609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9D9A3-098E-504C-8385-9412F198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9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E716-15CB-0241-9944-0D482452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DB7B2-2E88-094F-8777-E7DBA78A3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520F7-4BAB-5F4F-9E40-972AC53CC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B9CB5-4804-A14C-8E0F-952CDB344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1CC67-E34A-3745-9947-663FED812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5DC81-7DB1-B446-884B-F59A54C1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21C27-BA5D-CC46-AD97-01CFE6E7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95350-8249-4443-9BF0-A02F412E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B7B3-7222-B145-A108-91425E93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F9A0F-2133-F743-A56B-D7FB4DE3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22EFC-80D1-7B45-93D3-78F6CEC2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169E4-D951-464C-ADFD-A23FB639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22D2F-45E6-4343-BCDF-6CCA7350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ED7D6-3C19-7645-9475-64FE68DA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F4C55-086A-2A46-B6F4-F169C00E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5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9A1C-A06E-B944-B732-AECE8E73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3A94-51EA-E843-95BF-1E71867E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52FEE-1AD5-DF41-9815-9E259D5F9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9D78-8841-A146-A793-2A943F1C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74909-4D9E-784B-BFE5-0CBEDE2C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AB3B6-D0CC-9343-A6F9-AD10BF24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BB91-02C1-5B4C-84A9-BCD4265E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AF8DC-8F2C-D344-9C42-0E446CFC8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E8238-5E7E-914D-AF47-D59829B82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20C14-026D-3F4A-9168-3972037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A15D9-708A-5743-966F-BB9357AA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DA2EA-6E66-E74D-8252-8E151645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C375F-7778-7549-B03A-B25C2EB3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4969D-9736-DA4E-9E1C-DCF387D45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BED4E-B3E9-AA40-9D1E-5F8AB2EE4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17C45-C0F8-D742-947A-990746824CF2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0F97-E62C-8F4A-BE4A-CA0563B12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1E20-04A2-ED40-8387-AE4424FAE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9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203A9-D9FB-EB4C-A2B0-B3621EACE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ENEE150 Discussion #6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9BC9B-77B9-1E4A-AD0C-C4DD4DA5E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Pratik Rathore</a:t>
            </a:r>
          </a:p>
          <a:p>
            <a:r>
              <a:rPr lang="en-US" sz="2000">
                <a:solidFill>
                  <a:srgbClr val="080808"/>
                </a:solidFill>
              </a:rPr>
              <a:t>3/11/21</a:t>
            </a:r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48B20-8DC1-B64A-9B9F-FD9927D6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Dynamic Memory Management (DMM)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362C-1AA0-D647-906A-C0FAD2AE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In the assignments we have seen so far, we had constraints on the amount of input data, which let us pre-allocate memory for data storage</a:t>
            </a:r>
          </a:p>
          <a:p>
            <a:r>
              <a:rPr lang="en-US" sz="2000" dirty="0"/>
              <a:t>For example, in project 2, we are given a max size (5 MB) for every database, which we can use to pre-allocate a char buffer to store the entire database</a:t>
            </a:r>
          </a:p>
          <a:p>
            <a:r>
              <a:rPr lang="en-US" sz="2000" b="1" dirty="0"/>
              <a:t>Issue 1</a:t>
            </a:r>
            <a:r>
              <a:rPr lang="en-US" sz="2000" dirty="0"/>
              <a:t>: This is a wasteful approach, since the data is unlikely to reach 5 MB in size, despite us having allocated that much memory</a:t>
            </a:r>
            <a:endParaRPr lang="en-US" sz="2000" b="1" dirty="0"/>
          </a:p>
          <a:p>
            <a:r>
              <a:rPr lang="en-US" sz="2000" b="1" dirty="0"/>
              <a:t>Issue 2</a:t>
            </a:r>
            <a:r>
              <a:rPr lang="en-US" sz="2000" dirty="0"/>
              <a:t>: In the real world, we will not usually know the amount of data beforehand. If the database is over 5 MB in size, we have no way to read in all the data.</a:t>
            </a:r>
          </a:p>
          <a:p>
            <a:r>
              <a:rPr lang="en-US" sz="2000" dirty="0"/>
              <a:t>To avoid these two problems, we can use </a:t>
            </a:r>
            <a:r>
              <a:rPr lang="en-US" sz="2000" b="1" dirty="0"/>
              <a:t>dynamic memory management (DMM)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3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AB75B-B5DF-6D48-8F82-97AA177D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Dynamic Memory Management (DMM)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790AF-B97D-874E-B02E-407A5D8E6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In DMM, instead of allocating memory at compile time, we allocate memory at run time</a:t>
            </a:r>
          </a:p>
          <a:p>
            <a:r>
              <a:rPr lang="en-US" sz="2000" dirty="0"/>
              <a:t>By doing so, we can exactly size our arrays/data structures to fit the correct amount of data, avoiding the problems of using too little or too much memory</a:t>
            </a:r>
          </a:p>
          <a:p>
            <a:r>
              <a:rPr lang="en-US" sz="2000" dirty="0"/>
              <a:t>Unlike global and local variables which are managed by the compiler, memory allocated using DMM must be managed by the programmer, which creates an additional layer of complexity</a:t>
            </a:r>
          </a:p>
          <a:p>
            <a:r>
              <a:rPr lang="en-US" sz="2000" dirty="0"/>
              <a:t>DMM functions are contained in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36CDB-AACE-AF42-AB96-933224A5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DMM –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4AAE-B2A0-8648-84CF-BC3F20156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void * malloc(int)</a:t>
            </a:r>
          </a:p>
          <a:p>
            <a:r>
              <a:rPr lang="en-US" sz="2000" dirty="0"/>
              <a:t>The argument to malloc is the size of the memory that you want to allocate (in bytes)</a:t>
            </a:r>
          </a:p>
          <a:p>
            <a:r>
              <a:rPr lang="en-US" sz="2000" dirty="0"/>
              <a:t>This size is almost always calculated using the </a:t>
            </a:r>
            <a:r>
              <a:rPr lang="en-US" sz="2000" dirty="0" err="1"/>
              <a:t>sizeof</a:t>
            </a:r>
            <a:r>
              <a:rPr lang="en-US" sz="2000" dirty="0"/>
              <a:t>() function</a:t>
            </a:r>
          </a:p>
          <a:p>
            <a:r>
              <a:rPr lang="en-US" sz="2000" b="1" dirty="0"/>
              <a:t>Never use a hardcoded value as the argument for malloc </a:t>
            </a:r>
            <a:r>
              <a:rPr lang="en-US" sz="2000" dirty="0"/>
              <a:t>– different machines may allocate different numbers of bytes to different data types (i.e. int could be 8 or 4 bytes), which has the potential to cause issues in your program!</a:t>
            </a:r>
          </a:p>
          <a:p>
            <a:r>
              <a:rPr lang="en-US" sz="2000" dirty="0"/>
              <a:t>malloc returns a void* to the first byte in the allocated memory, and we must cast to get the desired pointer type</a:t>
            </a:r>
          </a:p>
          <a:p>
            <a:r>
              <a:rPr lang="en-US" sz="2000" dirty="0"/>
              <a:t>malloc may return NULL if there is not enough memory to allocate – this is something you must check for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1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ECA64-8719-7344-9B89-70C39D36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DMM –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99CF7-AA51-1045-8A43-C3F263DF3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Ex: float* </a:t>
            </a:r>
            <a:r>
              <a:rPr lang="en-US" sz="2000" dirty="0" err="1"/>
              <a:t>ptr</a:t>
            </a:r>
            <a:r>
              <a:rPr lang="en-US" sz="2000" dirty="0"/>
              <a:t> = (float*) malloc(</a:t>
            </a:r>
            <a:r>
              <a:rPr lang="en-US" sz="2000" dirty="0" err="1"/>
              <a:t>sizeof</a:t>
            </a:r>
            <a:r>
              <a:rPr lang="en-US" sz="2000" dirty="0"/>
              <a:t>(float)), will allocate a block of memory to accommodate a single float</a:t>
            </a:r>
          </a:p>
          <a:p>
            <a:r>
              <a:rPr lang="en-US" sz="2000" dirty="0"/>
              <a:t>We can even use malloc with structs!</a:t>
            </a:r>
          </a:p>
          <a:p>
            <a:r>
              <a:rPr lang="en-US" sz="2000" dirty="0"/>
              <a:t>Ex: </a:t>
            </a:r>
            <a:r>
              <a:rPr lang="en-US" sz="2000" dirty="0" err="1"/>
              <a:t>book_t</a:t>
            </a:r>
            <a:r>
              <a:rPr lang="en-US" sz="2000" dirty="0"/>
              <a:t>* </a:t>
            </a:r>
            <a:r>
              <a:rPr lang="en-US" sz="2000" dirty="0" err="1"/>
              <a:t>ptr</a:t>
            </a:r>
            <a:r>
              <a:rPr lang="en-US" sz="2000" dirty="0"/>
              <a:t> = (</a:t>
            </a:r>
            <a:r>
              <a:rPr lang="en-US" sz="2000" dirty="0" err="1"/>
              <a:t>book_t</a:t>
            </a:r>
            <a:r>
              <a:rPr lang="en-US" sz="2000" dirty="0"/>
              <a:t>*) malloc(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book_t</a:t>
            </a:r>
            <a:r>
              <a:rPr lang="en-US" sz="2000" dirty="0"/>
              <a:t>)), will allocate a block of memory to accommodate a single </a:t>
            </a:r>
            <a:r>
              <a:rPr lang="en-US" sz="2000" dirty="0" err="1"/>
              <a:t>book_t</a:t>
            </a:r>
            <a:endParaRPr lang="en-US" sz="2000" dirty="0"/>
          </a:p>
          <a:p>
            <a:r>
              <a:rPr lang="en-US" sz="2000" dirty="0"/>
              <a:t>We can also use malloc to create arrays!</a:t>
            </a:r>
          </a:p>
          <a:p>
            <a:r>
              <a:rPr lang="en-US" sz="2000" dirty="0"/>
              <a:t>Ex: </a:t>
            </a:r>
            <a:r>
              <a:rPr lang="en-US" sz="2000" dirty="0" err="1"/>
              <a:t>book_t</a:t>
            </a:r>
            <a:r>
              <a:rPr lang="en-US" sz="2000" dirty="0"/>
              <a:t> *</a:t>
            </a:r>
            <a:r>
              <a:rPr lang="en-US" sz="2000" dirty="0" err="1"/>
              <a:t>ptr</a:t>
            </a:r>
            <a:r>
              <a:rPr lang="en-US" sz="2000" dirty="0"/>
              <a:t> = (</a:t>
            </a:r>
            <a:r>
              <a:rPr lang="en-US" sz="2000" dirty="0" err="1"/>
              <a:t>book_t</a:t>
            </a:r>
            <a:r>
              <a:rPr lang="en-US" sz="2000" dirty="0"/>
              <a:t>*) malloc(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book_t</a:t>
            </a:r>
            <a:r>
              <a:rPr lang="en-US" sz="2000" dirty="0"/>
              <a:t>) * N) will allocate memory for an N-element </a:t>
            </a:r>
            <a:r>
              <a:rPr lang="en-US" sz="2000" dirty="0" err="1"/>
              <a:t>book_t</a:t>
            </a:r>
            <a:r>
              <a:rPr lang="en-US" sz="2000" dirty="0"/>
              <a:t> array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8D907-E08C-824F-A938-E4EE9D74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DMM – calloc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51ED-0941-E543-A795-B373729D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void * </a:t>
            </a:r>
            <a:r>
              <a:rPr lang="en-US" sz="2000" dirty="0" err="1"/>
              <a:t>calloc</a:t>
            </a:r>
            <a:r>
              <a:rPr lang="en-US" sz="2000" dirty="0"/>
              <a:t>(int, int)</a:t>
            </a:r>
          </a:p>
          <a:p>
            <a:r>
              <a:rPr lang="en-US" sz="2000" dirty="0" err="1"/>
              <a:t>calloc</a:t>
            </a:r>
            <a:r>
              <a:rPr lang="en-US" sz="2000" dirty="0"/>
              <a:t> is a fancy version of malloc that you can use to allocate memory for arrays</a:t>
            </a:r>
          </a:p>
          <a:p>
            <a:r>
              <a:rPr lang="en-US" sz="2000" dirty="0"/>
              <a:t>First argument is the size of an element, while the second argument is the number of elements</a:t>
            </a:r>
          </a:p>
          <a:p>
            <a:r>
              <a:rPr lang="en-US" sz="2000" dirty="0"/>
              <a:t>Ex: </a:t>
            </a:r>
            <a:r>
              <a:rPr lang="en-US" sz="2000" dirty="0" err="1"/>
              <a:t>book_t</a:t>
            </a:r>
            <a:r>
              <a:rPr lang="en-US" sz="2000" dirty="0"/>
              <a:t> *</a:t>
            </a:r>
            <a:r>
              <a:rPr lang="en-US" sz="2000" dirty="0" err="1"/>
              <a:t>ptr</a:t>
            </a:r>
            <a:r>
              <a:rPr lang="en-US" sz="2000" dirty="0"/>
              <a:t> = (</a:t>
            </a:r>
            <a:r>
              <a:rPr lang="en-US" sz="2000" dirty="0" err="1"/>
              <a:t>book_t</a:t>
            </a:r>
            <a:r>
              <a:rPr lang="en-US" sz="2000" dirty="0"/>
              <a:t>*) </a:t>
            </a:r>
            <a:r>
              <a:rPr lang="en-US" sz="2000" dirty="0" err="1"/>
              <a:t>calloc</a:t>
            </a:r>
            <a:r>
              <a:rPr lang="en-US" sz="2000" dirty="0"/>
              <a:t>(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book_t</a:t>
            </a:r>
            <a:r>
              <a:rPr lang="en-US" sz="2000" dirty="0"/>
              <a:t>), N) will allocate an N-element </a:t>
            </a:r>
            <a:r>
              <a:rPr lang="en-US" sz="2000" dirty="0" err="1"/>
              <a:t>book_t</a:t>
            </a:r>
            <a:r>
              <a:rPr lang="en-US" sz="2000" dirty="0"/>
              <a:t> array</a:t>
            </a:r>
          </a:p>
          <a:p>
            <a:r>
              <a:rPr lang="en-US" sz="2000" dirty="0"/>
              <a:t>The main difference between malloc and </a:t>
            </a:r>
            <a:r>
              <a:rPr lang="en-US" sz="2000" dirty="0" err="1"/>
              <a:t>calloc</a:t>
            </a:r>
            <a:r>
              <a:rPr lang="en-US" sz="2000" dirty="0"/>
              <a:t> is that </a:t>
            </a:r>
            <a:r>
              <a:rPr lang="en-US" sz="2000" dirty="0" err="1"/>
              <a:t>calloc</a:t>
            </a:r>
            <a:r>
              <a:rPr lang="en-US" sz="2000" dirty="0"/>
              <a:t> will set the allocated memory to 0, but malloc does not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31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8F793-1C07-7747-857D-DB916C09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DMM –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CC04C-5DFE-BA43-B858-495B361A6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646286" cy="4393982"/>
          </a:xfrm>
        </p:spPr>
        <p:txBody>
          <a:bodyPr>
            <a:normAutofit/>
          </a:bodyPr>
          <a:lstStyle/>
          <a:p>
            <a:r>
              <a:rPr lang="en-US" sz="1600"/>
              <a:t>void free(void *)</a:t>
            </a:r>
          </a:p>
          <a:p>
            <a:r>
              <a:rPr lang="en-US" sz="1600"/>
              <a:t>Argument is a pointer that was obtained from a call to malloc/calloc</a:t>
            </a:r>
          </a:p>
          <a:p>
            <a:r>
              <a:rPr lang="en-US" sz="1600"/>
              <a:t>When free is called upon a pointer, it frees the memory at that location and returns it to the heap for later use</a:t>
            </a:r>
          </a:p>
          <a:p>
            <a:r>
              <a:rPr lang="en-US" sz="1600"/>
              <a:t>When you are done with memory that has been malloc’d, you must call free, otherwise you will end up with a </a:t>
            </a:r>
            <a:r>
              <a:rPr lang="en-US" sz="1600" b="1"/>
              <a:t>memory leak</a:t>
            </a:r>
          </a:p>
          <a:p>
            <a:r>
              <a:rPr lang="en-US" sz="1600"/>
              <a:t>The amount of memory that is available on the heap varies between architectures – not freeing memory could mean that your program will have enough memory on one system but not on another one, which can cause crashes/strange behavior</a:t>
            </a:r>
          </a:p>
          <a:p>
            <a:endParaRPr lang="en-US" sz="1600"/>
          </a:p>
          <a:p>
            <a:endParaRPr lang="en-US" sz="16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brain with a key&#10;&#10;Description automatically generated with low confidence">
            <a:extLst>
              <a:ext uri="{FF2B5EF4-FFF2-40B4-BE49-F238E27FC236}">
                <a16:creationId xmlns:a16="http://schemas.microsoft.com/office/drawing/2014/main" id="{EEF741EE-045B-784B-8B16-7BFCF8E1B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113" y="1779204"/>
            <a:ext cx="5310418" cy="3823501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D1A1C1-34BD-D746-BE16-922599396A75}"/>
              </a:ext>
            </a:extLst>
          </p:cNvPr>
          <p:cNvSpPr txBox="1"/>
          <p:nvPr/>
        </p:nvSpPr>
        <p:spPr>
          <a:xfrm>
            <a:off x="6238113" y="5628141"/>
            <a:ext cx="531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We don’t want our program’s memory to look like this!</a:t>
            </a:r>
          </a:p>
        </p:txBody>
      </p:sp>
    </p:spTree>
    <p:extLst>
      <p:ext uri="{BB962C8B-B14F-4D97-AF65-F5344CB8AC3E}">
        <p14:creationId xmlns:p14="http://schemas.microsoft.com/office/powerpoint/2010/main" val="3706078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864BA-6E25-764E-B908-B6E6D3A1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Tips/Suggestions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50B8-1179-A24D-BF5E-F4EE4E1B8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Structs could be helpful for project 2 – you can define a recipe struct to store recipe data</a:t>
            </a:r>
          </a:p>
          <a:p>
            <a:r>
              <a:rPr lang="en-US" sz="2000" i="1" dirty="0"/>
              <a:t>Always</a:t>
            </a:r>
            <a:r>
              <a:rPr lang="en-US" sz="2000" dirty="0"/>
              <a:t> use free when you are done with </a:t>
            </a:r>
            <a:r>
              <a:rPr lang="en-US" sz="2000" dirty="0" err="1"/>
              <a:t>malloc’d</a:t>
            </a:r>
            <a:r>
              <a:rPr lang="en-US" sz="2000" dirty="0"/>
              <a:t>/</a:t>
            </a:r>
            <a:r>
              <a:rPr lang="en-US" sz="2000" dirty="0" err="1"/>
              <a:t>calloc’d</a:t>
            </a:r>
            <a:r>
              <a:rPr lang="en-US" sz="2000" dirty="0"/>
              <a:t> memory</a:t>
            </a:r>
          </a:p>
          <a:p>
            <a:r>
              <a:rPr lang="en-US" sz="2000" dirty="0"/>
              <a:t>Enjoy your break!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group of yellow flowers&#10;&#10;Description automatically generated with medium confidence">
            <a:extLst>
              <a:ext uri="{FF2B5EF4-FFF2-40B4-BE49-F238E27FC236}">
                <a16:creationId xmlns:a16="http://schemas.microsoft.com/office/drawing/2014/main" id="{8BED24F6-969E-E845-AD92-E9D483B5A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876917"/>
            <a:ext cx="6253212" cy="4174019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676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8A9F9-97A1-9449-8235-08B41E84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6FA7-D853-064C-8F74-1284D67B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Structs</a:t>
            </a:r>
          </a:p>
          <a:p>
            <a:r>
              <a:rPr lang="en-US" sz="2000" dirty="0"/>
              <a:t>Dynamic memory allocation (malloc, </a:t>
            </a:r>
            <a:r>
              <a:rPr lang="en-US" sz="2000" dirty="0" err="1"/>
              <a:t>calloc</a:t>
            </a:r>
            <a:r>
              <a:rPr lang="en-US" sz="2000" dirty="0"/>
              <a:t>, free)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2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4E8C0-48BD-5E4C-B4C5-DC2D10E0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Structs –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0F50-1BBA-F147-B3A4-A65831099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Say we wanted to track all the books in a library</a:t>
            </a:r>
          </a:p>
          <a:p>
            <a:r>
              <a:rPr lang="en-US" sz="2000" dirty="0"/>
              <a:t>For every book, we want to store the title, author, genre, year of publication, edition number, # of pages</a:t>
            </a:r>
          </a:p>
          <a:p>
            <a:r>
              <a:rPr lang="en-US" sz="2000" dirty="0"/>
              <a:t>We might naturally think to use an array, but the fields correspond to different data types – title (char*), author (char*), genre (char*), year of publication (int), edition number (int), # of pages (int) – so this is not possible</a:t>
            </a:r>
          </a:p>
          <a:p>
            <a:r>
              <a:rPr lang="en-US" sz="2000" b="1" dirty="0"/>
              <a:t>Structs</a:t>
            </a:r>
            <a:r>
              <a:rPr lang="en-US" sz="2000" dirty="0"/>
              <a:t> can be used to solve this 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5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02F760-DE0B-E846-A588-C9AD5691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Structs – Declarations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20C0-86CF-654C-9E95-E700842D0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/>
          </a:bodyPr>
          <a:lstStyle/>
          <a:p>
            <a:r>
              <a:rPr lang="en-US" sz="2000" b="1" dirty="0"/>
              <a:t>Structs</a:t>
            </a:r>
            <a:r>
              <a:rPr lang="en-US" sz="2000" dirty="0"/>
              <a:t> are composite data types that allow us to store different types of variables in the same block of memory</a:t>
            </a:r>
          </a:p>
          <a:p>
            <a:r>
              <a:rPr lang="en-US" sz="2000" dirty="0"/>
              <a:t>”struct” is the keyword used to tell the compiler that you are defining a struct</a:t>
            </a:r>
          </a:p>
          <a:p>
            <a:r>
              <a:rPr lang="en-US" sz="2000" dirty="0"/>
              <a:t>The name is what you will use to refer to the struct in your code</a:t>
            </a:r>
          </a:p>
          <a:p>
            <a:r>
              <a:rPr lang="en-US" sz="2000" dirty="0"/>
              <a:t>Fields are the variables that will be stored in your struct</a:t>
            </a:r>
          </a:p>
          <a:p>
            <a:r>
              <a:rPr lang="en-US" sz="2000" dirty="0"/>
              <a:t>Disadvantage of structs over arrays: pointer arithmetic breaks down, so struct fields cannot be accessed in an elegant manner</a:t>
            </a:r>
          </a:p>
          <a:p>
            <a:r>
              <a:rPr lang="en-US" sz="2000" dirty="0"/>
              <a:t>The best place for defining structs is in header files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F989A422-DDDA-5F48-BAAD-0E00A41B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318" y="1782981"/>
            <a:ext cx="3416214" cy="39901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C97E43-E450-4247-A762-2120ABDDC377}"/>
              </a:ext>
            </a:extLst>
          </p:cNvPr>
          <p:cNvSpPr txBox="1"/>
          <p:nvPr/>
        </p:nvSpPr>
        <p:spPr>
          <a:xfrm>
            <a:off x="8263819" y="1469700"/>
            <a:ext cx="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keyword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BA1D8A-DAC0-BC41-BD1F-1F53BFBF740F}"/>
              </a:ext>
            </a:extLst>
          </p:cNvPr>
          <p:cNvSpPr txBox="1"/>
          <p:nvPr/>
        </p:nvSpPr>
        <p:spPr>
          <a:xfrm>
            <a:off x="9532399" y="1469700"/>
            <a:ext cx="79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7C00A0-EF36-4B45-9753-E0AE13B54983}"/>
              </a:ext>
            </a:extLst>
          </p:cNvPr>
          <p:cNvSpPr txBox="1"/>
          <p:nvPr/>
        </p:nvSpPr>
        <p:spPr>
          <a:xfrm>
            <a:off x="8129871" y="3436742"/>
            <a:ext cx="77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fields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605C3196-252E-7A40-9480-B724C4D5C9E7}"/>
              </a:ext>
            </a:extLst>
          </p:cNvPr>
          <p:cNvSpPr/>
          <p:nvPr/>
        </p:nvSpPr>
        <p:spPr>
          <a:xfrm>
            <a:off x="8756397" y="2460171"/>
            <a:ext cx="150890" cy="2645229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0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B7925-533D-8E49-8F3F-40649DED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Structs –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F5AF-8C24-4249-A7D6-A42E5C791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Now that we know how to define a struct, how do we actually use it?</a:t>
            </a:r>
          </a:p>
          <a:p>
            <a:r>
              <a:rPr lang="en-US" sz="2000" dirty="0"/>
              <a:t>Three different approaches:</a:t>
            </a:r>
          </a:p>
          <a:p>
            <a:pPr lvl="1"/>
            <a:r>
              <a:rPr lang="en-US" sz="2000" dirty="0"/>
              <a:t>Create an instance right after the struct definition</a:t>
            </a:r>
          </a:p>
          <a:p>
            <a:pPr lvl="1"/>
            <a:r>
              <a:rPr lang="en-US" sz="2000" dirty="0"/>
              <a:t>Create an instance without providing any fields</a:t>
            </a:r>
          </a:p>
          <a:p>
            <a:pPr lvl="1"/>
            <a:r>
              <a:rPr lang="en-US" sz="2000" dirty="0"/>
              <a:t>Create an instance while providing fields</a:t>
            </a:r>
          </a:p>
          <a:p>
            <a:pPr lvl="1"/>
            <a:endParaRPr lang="en-US" sz="20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E7F40EB-1ACC-1440-9975-BE8C91A1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580404"/>
            <a:ext cx="6253212" cy="276704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498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4C29CB-341C-F740-852D-F72193F7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Structs – Typedef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7A33-A95D-CC4B-B9EA-7A2940DCF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/>
          </a:bodyPr>
          <a:lstStyle/>
          <a:p>
            <a:r>
              <a:rPr lang="en-US" sz="2000" dirty="0"/>
              <a:t>Writing out “struct book” every time can be tedious, but C gives us a way around this</a:t>
            </a:r>
          </a:p>
          <a:p>
            <a:r>
              <a:rPr lang="en-US" sz="2000" dirty="0"/>
              <a:t>We use typedef to give “struct book” a new name, “</a:t>
            </a:r>
            <a:r>
              <a:rPr lang="en-US" sz="2000" dirty="0" err="1"/>
              <a:t>book_t</a:t>
            </a:r>
            <a:r>
              <a:rPr lang="en-US" sz="2000" dirty="0"/>
              <a:t>”</a:t>
            </a:r>
          </a:p>
          <a:p>
            <a:r>
              <a:rPr lang="en-US" sz="2000" dirty="0"/>
              <a:t>Then we can simply use “</a:t>
            </a:r>
            <a:r>
              <a:rPr lang="en-US" sz="2000" dirty="0" err="1"/>
              <a:t>book_t</a:t>
            </a:r>
            <a:r>
              <a:rPr lang="en-US" sz="2000" dirty="0"/>
              <a:t>” to create new instances of the struct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1C182F4-0F8D-7F4D-8670-3CDBB219C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318" y="1782981"/>
            <a:ext cx="3416214" cy="39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3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9C326-D41F-974D-864D-7D40CDA88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Structs – Accessing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74F23-26C2-264A-8952-3E2578FBB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We use the . operator to access elements in the struct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For example, book1.year will be equal to 2021</a:t>
            </a:r>
          </a:p>
          <a:p>
            <a:r>
              <a:rPr lang="en-US" sz="2000" dirty="0"/>
              <a:t>book1.n_pages will be 1729</a:t>
            </a:r>
          </a:p>
          <a:p>
            <a:r>
              <a:rPr lang="en-US" sz="2000" dirty="0"/>
              <a:t>book1.genre will be a pointer to the first character in “Fantasy”, i.e. book1.genre[0] = ‘F’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0E45E5-B3AD-8645-9DEE-6D3ABD860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01409"/>
            <a:ext cx="5334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5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32BD9-AFF8-1845-81BA-43D6B8F8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Structs –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BE378-3B83-3448-ADDE-677D52ED8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Just like other data types in C, we can define a pointer to a struct using the &amp; operator</a:t>
            </a:r>
          </a:p>
          <a:p>
            <a:endParaRPr lang="en-US" sz="2000" dirty="0"/>
          </a:p>
          <a:p>
            <a:r>
              <a:rPr lang="en-US" sz="2000" dirty="0"/>
              <a:t>With pointers, fields are accessed using the -&gt; operator</a:t>
            </a:r>
          </a:p>
          <a:p>
            <a:r>
              <a:rPr lang="en-US" sz="2000" dirty="0"/>
              <a:t>So p1-&gt;</a:t>
            </a:r>
            <a:r>
              <a:rPr lang="en-US" sz="2000" dirty="0" err="1"/>
              <a:t>n_pages</a:t>
            </a:r>
            <a:r>
              <a:rPr lang="en-US" sz="2000" dirty="0"/>
              <a:t> is the same as book1.n_pages</a:t>
            </a:r>
          </a:p>
          <a:p>
            <a:r>
              <a:rPr lang="en-US" sz="2000" dirty="0"/>
              <a:t>p1-&gt;year is the same as book1.year</a:t>
            </a:r>
          </a:p>
          <a:p>
            <a:r>
              <a:rPr lang="en-US" sz="2000" dirty="0"/>
              <a:t>p1-&gt;genre is the same as book1.genre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FA567-BF4C-A641-B152-15C873F67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150" y="2220460"/>
            <a:ext cx="19177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7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5B395-1BAD-434B-B0F4-41CFEEA6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Structs –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A3535-4BFE-9E41-8E13-34537E803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Similar to other data types in C, we can declare arrays of structs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If we wanted to represent all the books in the library in a single data structure, we could declare an array of </a:t>
            </a:r>
            <a:r>
              <a:rPr lang="en-US" sz="2000" dirty="0" err="1"/>
              <a:t>book_t</a:t>
            </a:r>
            <a:r>
              <a:rPr lang="en-US" sz="2000" dirty="0"/>
              <a:t> structs</a:t>
            </a:r>
          </a:p>
          <a:p>
            <a:r>
              <a:rPr lang="en-US" sz="2000" dirty="0"/>
              <a:t>We can reference individual structs using [] notation, e.g. </a:t>
            </a:r>
            <a:r>
              <a:rPr lang="en-US" sz="2000" dirty="0" err="1"/>
              <a:t>book_db</a:t>
            </a:r>
            <a:r>
              <a:rPr lang="en-US" sz="2000" dirty="0"/>
              <a:t>[0] refers to the first </a:t>
            </a:r>
            <a:r>
              <a:rPr lang="en-US" sz="2000" dirty="0" err="1"/>
              <a:t>book_t</a:t>
            </a:r>
            <a:r>
              <a:rPr lang="en-US" sz="2000" dirty="0"/>
              <a:t> in the array</a:t>
            </a:r>
          </a:p>
          <a:p>
            <a:r>
              <a:rPr lang="en-US" sz="2000" dirty="0"/>
              <a:t>We can still access fields using ., e.g. </a:t>
            </a:r>
            <a:r>
              <a:rPr lang="en-US" sz="2000" dirty="0" err="1"/>
              <a:t>book_db</a:t>
            </a:r>
            <a:r>
              <a:rPr lang="en-US" sz="2000" dirty="0"/>
              <a:t>[0].year is the publication year of the first </a:t>
            </a:r>
            <a:r>
              <a:rPr lang="en-US" sz="2000" dirty="0" err="1"/>
              <a:t>book_t</a:t>
            </a:r>
            <a:r>
              <a:rPr lang="en-US" sz="2000" dirty="0"/>
              <a:t> contained in </a:t>
            </a:r>
            <a:r>
              <a:rPr lang="en-US" sz="2000" dirty="0" err="1"/>
              <a:t>book_db</a:t>
            </a:r>
            <a:endParaRPr lang="en-US" sz="2000" dirty="0"/>
          </a:p>
          <a:p>
            <a:r>
              <a:rPr lang="en-US" sz="2000" dirty="0"/>
              <a:t>We can also use pointer arithmetic to jump between structs within the array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2DA59-B9C4-7F4E-83A6-FE86AD838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0" y="2210480"/>
            <a:ext cx="20066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6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1321</Words>
  <Application>Microsoft Macintosh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ENEE150 Discussion #6</vt:lpstr>
      <vt:lpstr>Agenda</vt:lpstr>
      <vt:lpstr>Structs – Motivation</vt:lpstr>
      <vt:lpstr>Structs – Declarations </vt:lpstr>
      <vt:lpstr>Structs – Declarations</vt:lpstr>
      <vt:lpstr>Structs – Typedef</vt:lpstr>
      <vt:lpstr>Structs – Accessing Fields</vt:lpstr>
      <vt:lpstr>Structs – Pointers</vt:lpstr>
      <vt:lpstr>Structs – Arrays</vt:lpstr>
      <vt:lpstr>Dynamic Memory Management (DMM)</vt:lpstr>
      <vt:lpstr>Dynamic Memory Management (DMM)</vt:lpstr>
      <vt:lpstr>DMM – malloc</vt:lpstr>
      <vt:lpstr>DMM – malloc</vt:lpstr>
      <vt:lpstr>DMM – calloc</vt:lpstr>
      <vt:lpstr>DMM – free</vt:lpstr>
      <vt:lpstr>Tips/Suggestions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Rathore</dc:creator>
  <cp:lastModifiedBy>Pratik Rathore</cp:lastModifiedBy>
  <cp:revision>91</cp:revision>
  <dcterms:created xsi:type="dcterms:W3CDTF">2021-03-11T01:38:22Z</dcterms:created>
  <dcterms:modified xsi:type="dcterms:W3CDTF">2021-03-11T03:48:16Z</dcterms:modified>
</cp:coreProperties>
</file>