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72D0-6613-724E-AD22-1A42936BFB3E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8E609-0CD8-8946-8038-0C23C2D48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8E609-0CD8-8946-8038-0C23C2D48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39E7-DE84-8342-9EA1-C08DC2E6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F308-001E-9942-935E-7BADF57CD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27CA-04BC-6F42-B490-F413E8AC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62EE-FD32-5241-8DFC-38CAFE3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A170-034E-AB45-878E-86B968E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C50-0655-5749-BED1-1EDDCA97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AF43-D050-EE43-9DDA-270C3033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4758-5C05-2847-A062-AC896D1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3D4A-09B3-E845-8D64-963CCC56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376-D93B-F745-82AC-38ECA460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9ACA4-C711-6540-A664-19605605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20A-5DFC-B544-B794-C75293A1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5857-A725-B545-8012-1F5B08C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E0B-6C03-4F4C-806C-3373595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93C4-23DA-A946-BE65-35E58F6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BF9-CFA4-3044-8A03-9E3EC895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4A9-213E-E540-BCCD-695EBEBD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0386-2DF4-2A4C-94A8-236F665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E8B-5863-0B4E-9789-CD15DF2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4C7E-0AB7-6B46-973C-424F32B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6B-E1B5-884E-BC43-43119D2C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2174-F4A3-BD4C-BEE1-CC4AD137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8197-8282-BC41-BAE4-B2C68FC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412C-3969-744A-9FB8-20AEB380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ACEE-7393-A346-816D-F7FC9424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6B39-4A56-1240-B184-96570EB2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75A9-766B-7D43-A175-7993A384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8A88-CFAF-8045-9AA8-DA5B2A76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912C-9A06-3A4A-8C9A-C7635A72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2B02-873F-7741-A775-BFA33609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D9A3-098E-504C-8385-9412F198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E716-15CB-0241-9944-0D482452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B7B2-2E88-094F-8777-E7DBA78A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20F7-4BAB-5F4F-9E40-972AC53C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9CB5-4804-A14C-8E0F-952CDB344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1CC67-E34A-3745-9947-663FED81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DC81-7DB1-B446-884B-F59A54C1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21C27-BA5D-CC46-AD97-01CFE6E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95350-8249-4443-9BF0-A02F412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7B3-7222-B145-A108-91425E93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9A0F-2133-F743-A56B-D7FB4DE3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2EFC-80D1-7B45-93D3-78F6CEC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169E4-D951-464C-ADFD-A23FB639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22D2F-45E6-4343-BCDF-6CCA735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D7D6-3C19-7645-9475-64FE68D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4C55-086A-2A46-B6F4-F169C00E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A1C-A06E-B944-B732-AECE8E7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A94-51EA-E843-95BF-1E71867E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2FEE-1AD5-DF41-9815-9E259D5F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9D78-8841-A146-A793-2A943F1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4909-4D9E-784B-BFE5-0CBEDE2C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B3B6-D0CC-9343-A6F9-AD10BF2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BB91-02C1-5B4C-84A9-BCD4265E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AF8DC-8F2C-D344-9C42-0E446CFC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E8238-5E7E-914D-AF47-D59829B8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0C14-026D-3F4A-9168-3972037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15D9-708A-5743-966F-BB9357AA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A2EA-6E66-E74D-8252-8E151645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C375F-7778-7549-B03A-B25C2EB3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969D-9736-DA4E-9E1C-DCF387D4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ED4E-B3E9-AA40-9D1E-5F8AB2EE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7C45-C0F8-D742-947A-990746824CF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0F97-E62C-8F4A-BE4A-CA0563B12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1E20-04A2-ED40-8387-AE4424FA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203A9-D9FB-EB4C-A2B0-B3621EAC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ENEE150 Discussion #13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BC9B-77B9-1E4A-AD0C-C4DD4DA5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Pratik Rathore</a:t>
            </a:r>
          </a:p>
          <a:p>
            <a:r>
              <a:rPr lang="en-US" sz="2000" dirty="0">
                <a:solidFill>
                  <a:srgbClr val="080808"/>
                </a:solidFill>
              </a:rPr>
              <a:t>5/6/21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A9F9-97A1-9449-8235-08B41E84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FA7-D853-064C-8F74-1284D67B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Two’s Complement</a:t>
            </a:r>
          </a:p>
          <a:p>
            <a:r>
              <a:rPr lang="en-US" sz="2000" dirty="0"/>
              <a:t>Bitwise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7DD86-5EE4-8345-84B8-7936D6F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328C-D2E9-3845-A4DA-4B26EDB5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747933" cy="439398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Two’s complement is the most common way of representing signed integers</a:t>
            </a:r>
          </a:p>
          <a:p>
            <a:r>
              <a:rPr lang="en-US" sz="2000" dirty="0"/>
              <a:t>An n-bit integer in two’s complement can take on values between -2^(n-1) to 2^(n-1) – 1</a:t>
            </a:r>
          </a:p>
          <a:p>
            <a:r>
              <a:rPr lang="en-US" sz="2000" dirty="0"/>
              <a:t>All numbers &gt;= 0 are represented using standard binary conventions</a:t>
            </a:r>
          </a:p>
          <a:p>
            <a:r>
              <a:rPr lang="en-US" sz="2000" dirty="0"/>
              <a:t>Negative numbers are trickier</a:t>
            </a:r>
          </a:p>
          <a:p>
            <a:pPr lvl="1"/>
            <a:r>
              <a:rPr lang="en-US" sz="2000" dirty="0"/>
              <a:t>First, we flip the sign to get a positive value</a:t>
            </a:r>
          </a:p>
          <a:p>
            <a:pPr lvl="1"/>
            <a:r>
              <a:rPr lang="en-US" sz="2000" dirty="0"/>
              <a:t>Second, we find the binary representation of the positive value</a:t>
            </a:r>
          </a:p>
          <a:p>
            <a:pPr lvl="1"/>
            <a:r>
              <a:rPr lang="en-US" sz="2000" dirty="0"/>
              <a:t>Third, we flip the bits of the binary representation</a:t>
            </a:r>
          </a:p>
          <a:p>
            <a:pPr lvl="1"/>
            <a:r>
              <a:rPr lang="en-US" sz="2000" dirty="0"/>
              <a:t>Fourth, we add 1 to the binary representation</a:t>
            </a:r>
          </a:p>
          <a:p>
            <a:r>
              <a:rPr lang="en-US" sz="2000" dirty="0"/>
              <a:t>Math operations work nicely with two’s complement (assuming no overflow)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BB105-0685-2147-9AA4-E4CD16F36132}"/>
              </a:ext>
            </a:extLst>
          </p:cNvPr>
          <p:cNvSpPr txBox="1"/>
          <p:nvPr/>
        </p:nvSpPr>
        <p:spPr>
          <a:xfrm>
            <a:off x="7451248" y="284495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00001101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90AB8-8B42-9244-82AC-1839F7797CC6}"/>
              </a:ext>
            </a:extLst>
          </p:cNvPr>
          <p:cNvSpPr txBox="1"/>
          <p:nvPr/>
        </p:nvSpPr>
        <p:spPr>
          <a:xfrm>
            <a:off x="7450085" y="3571126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11110010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AF6EC-5FEC-FC4B-A60A-3DF605CA85C9}"/>
              </a:ext>
            </a:extLst>
          </p:cNvPr>
          <p:cNvSpPr txBox="1"/>
          <p:nvPr/>
        </p:nvSpPr>
        <p:spPr>
          <a:xfrm>
            <a:off x="7450085" y="4307928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11110011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E2701-E08F-A541-8380-04C65CFB66D3}"/>
              </a:ext>
            </a:extLst>
          </p:cNvPr>
          <p:cNvSpPr txBox="1"/>
          <p:nvPr/>
        </p:nvSpPr>
        <p:spPr>
          <a:xfrm>
            <a:off x="8114114" y="2407541"/>
            <a:ext cx="299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Example: -13 with 8 bits</a:t>
            </a:r>
          </a:p>
          <a:p>
            <a:endParaRPr lang="en-US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0592C-460E-E449-9F30-F0E78C4CEA18}"/>
              </a:ext>
            </a:extLst>
          </p:cNvPr>
          <p:cNvSpPr txBox="1"/>
          <p:nvPr/>
        </p:nvSpPr>
        <p:spPr>
          <a:xfrm>
            <a:off x="8963199" y="2860639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Binary representation of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59577-5D23-8245-A039-8909E5B09529}"/>
              </a:ext>
            </a:extLst>
          </p:cNvPr>
          <p:cNvSpPr txBox="1"/>
          <p:nvPr/>
        </p:nvSpPr>
        <p:spPr>
          <a:xfrm>
            <a:off x="8963199" y="3598655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Flip bits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A1F21-91B3-B942-8497-BAF9468127D5}"/>
              </a:ext>
            </a:extLst>
          </p:cNvPr>
          <p:cNvSpPr txBox="1"/>
          <p:nvPr/>
        </p:nvSpPr>
        <p:spPr>
          <a:xfrm>
            <a:off x="8963199" y="4293497"/>
            <a:ext cx="31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1 to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31469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6D2FA-836F-9146-B055-A7F1E80A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F6C0-9B61-0740-BCF8-62046F10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We have seen and used logical operators in C (&amp;&amp;, ||, !), which would operate on various data types</a:t>
            </a:r>
          </a:p>
          <a:p>
            <a:r>
              <a:rPr lang="en-US" sz="2000" dirty="0"/>
              <a:t>Bitwise operators are typically used to operate on </a:t>
            </a:r>
            <a:r>
              <a:rPr lang="en-US" sz="2000" dirty="0" err="1"/>
              <a:t>ints</a:t>
            </a:r>
            <a:r>
              <a:rPr lang="en-US" sz="2000" dirty="0"/>
              <a:t> at a bit level (although they can be used on float/double)</a:t>
            </a:r>
          </a:p>
          <a:p>
            <a:r>
              <a:rPr lang="en-US" sz="2000" dirty="0"/>
              <a:t>6 different bitwise operators: &amp;, |, ^, ~, &lt;&lt;, &gt;&gt;</a:t>
            </a:r>
          </a:p>
          <a:p>
            <a:r>
              <a:rPr lang="en-US" sz="2000" dirty="0"/>
              <a:t>Bitwise operators are very useful for manipulating data that is not of “standard” size (e.g. not 32 or 64 bits)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DBE90-25C5-2844-BE1A-5D7D0085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&amp; and 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3017-6F44-2E4D-B190-D0E23AF5F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7425228" cy="4393982"/>
          </a:xfrm>
        </p:spPr>
        <p:txBody>
          <a:bodyPr>
            <a:normAutofit/>
          </a:bodyPr>
          <a:lstStyle/>
          <a:p>
            <a:r>
              <a:rPr lang="en-US" sz="2000" dirty="0"/>
              <a:t>&amp; – bitwise AND operator</a:t>
            </a:r>
          </a:p>
          <a:p>
            <a:r>
              <a:rPr lang="en-US" sz="2000" dirty="0"/>
              <a:t>| – bitwise OR operator</a:t>
            </a:r>
          </a:p>
          <a:p>
            <a:r>
              <a:rPr lang="en-US" sz="2000" dirty="0"/>
              <a:t>a &amp; b will traverse through the bits of a and b and perform the AND operation at each position</a:t>
            </a:r>
          </a:p>
          <a:p>
            <a:r>
              <a:rPr lang="en-US" sz="2000" dirty="0"/>
              <a:t>a | b will traverse through the bits of a and b and perform the OR operation at each position</a:t>
            </a:r>
          </a:p>
          <a:p>
            <a:r>
              <a:rPr lang="en-US" sz="2000" dirty="0"/>
              <a:t>Example: a = 12, b = 22 (8 bits)</a:t>
            </a:r>
          </a:p>
          <a:p>
            <a:r>
              <a:rPr lang="en-US" sz="2000" dirty="0"/>
              <a:t>So a = 00001100, b = 00010110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Therefore a &amp; b = 4, a | b = 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65FA7C3-77B8-904B-B50D-E48CF955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8" y="1779205"/>
            <a:ext cx="2312547" cy="160020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6CFBD8-8308-1D43-A29F-EC5F8C3C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497" y="3701139"/>
            <a:ext cx="1968667" cy="160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0CA39-EF3C-434C-8EA2-19690DCE6197}"/>
              </a:ext>
            </a:extLst>
          </p:cNvPr>
          <p:cNvSpPr txBox="1"/>
          <p:nvPr/>
        </p:nvSpPr>
        <p:spPr>
          <a:xfrm>
            <a:off x="1179735" y="4643198"/>
            <a:ext cx="138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00001100</a:t>
            </a:r>
          </a:p>
          <a:p>
            <a:r>
              <a:rPr lang="en-US" u="sng" dirty="0"/>
              <a:t>&amp; 00010110</a:t>
            </a:r>
          </a:p>
          <a:p>
            <a:r>
              <a:rPr lang="en-US" dirty="0"/>
              <a:t>    00000100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F0D85-4723-1C4E-9856-5E455C6F09CF}"/>
              </a:ext>
            </a:extLst>
          </p:cNvPr>
          <p:cNvSpPr txBox="1"/>
          <p:nvPr/>
        </p:nvSpPr>
        <p:spPr>
          <a:xfrm>
            <a:off x="2878339" y="4643198"/>
            <a:ext cx="138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00001100</a:t>
            </a:r>
          </a:p>
          <a:p>
            <a:r>
              <a:rPr lang="en-US" u="sng" dirty="0"/>
              <a:t>| 00010110</a:t>
            </a:r>
          </a:p>
          <a:p>
            <a:r>
              <a:rPr lang="en-US" dirty="0"/>
              <a:t>   00011110</a:t>
            </a:r>
          </a:p>
        </p:txBody>
      </p:sp>
    </p:spTree>
    <p:extLst>
      <p:ext uri="{BB962C8B-B14F-4D97-AF65-F5344CB8AC3E}">
        <p14:creationId xmlns:p14="http://schemas.microsoft.com/office/powerpoint/2010/main" val="26990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DBE90-25C5-2844-BE1A-5D7D0085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^ and 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3017-6F44-2E4D-B190-D0E23AF5F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6845902" cy="4393982"/>
          </a:xfrm>
        </p:spPr>
        <p:txBody>
          <a:bodyPr>
            <a:normAutofit/>
          </a:bodyPr>
          <a:lstStyle/>
          <a:p>
            <a:r>
              <a:rPr lang="en-US" sz="2000" dirty="0"/>
              <a:t>^ – bitwise XOR operator</a:t>
            </a:r>
          </a:p>
          <a:p>
            <a:r>
              <a:rPr lang="en-US" sz="2000" dirty="0"/>
              <a:t>~ – bitwise NOT operator</a:t>
            </a:r>
          </a:p>
          <a:p>
            <a:r>
              <a:rPr lang="en-US" sz="2000" dirty="0"/>
              <a:t>a ^ b will traverse through the bits of a and b and perform the XOR operation at each position</a:t>
            </a:r>
          </a:p>
          <a:p>
            <a:r>
              <a:rPr lang="en-US" sz="2000" dirty="0"/>
              <a:t>~a will traverse through the bits of a and flip them at each position</a:t>
            </a:r>
          </a:p>
          <a:p>
            <a:r>
              <a:rPr lang="en-US" sz="2000" dirty="0"/>
              <a:t>Example: a = 12, b = 22 (8 bits)</a:t>
            </a:r>
          </a:p>
          <a:p>
            <a:r>
              <a:rPr lang="en-US" sz="2000" dirty="0"/>
              <a:t>So a = 00001100, b = 00010110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Therefore a ^ b = 26, ~a = -13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F813C12-A870-8148-9A1C-76CDB590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67" y="1779204"/>
            <a:ext cx="2631370" cy="18288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202AEFC-0BCB-F94F-99A1-DD0B512FF2AF}"/>
              </a:ext>
            </a:extLst>
          </p:cNvPr>
          <p:cNvSpPr txBox="1"/>
          <p:nvPr/>
        </p:nvSpPr>
        <p:spPr>
          <a:xfrm>
            <a:off x="1179735" y="4643198"/>
            <a:ext cx="138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00001100</a:t>
            </a:r>
          </a:p>
          <a:p>
            <a:r>
              <a:rPr lang="en-US" u="sng" dirty="0"/>
              <a:t>^  00010110</a:t>
            </a:r>
          </a:p>
          <a:p>
            <a:r>
              <a:rPr lang="en-US" dirty="0"/>
              <a:t>    00011010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EE593-2A5E-154F-80D5-B4411619C541}"/>
              </a:ext>
            </a:extLst>
          </p:cNvPr>
          <p:cNvSpPr txBox="1"/>
          <p:nvPr/>
        </p:nvSpPr>
        <p:spPr>
          <a:xfrm>
            <a:off x="2878339" y="4643198"/>
            <a:ext cx="138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~ 00001100</a:t>
            </a:r>
          </a:p>
          <a:p>
            <a:r>
              <a:rPr lang="en-US" dirty="0"/>
              <a:t>   11110011</a:t>
            </a:r>
          </a:p>
        </p:txBody>
      </p:sp>
    </p:spTree>
    <p:extLst>
      <p:ext uri="{BB962C8B-B14F-4D97-AF65-F5344CB8AC3E}">
        <p14:creationId xmlns:p14="http://schemas.microsoft.com/office/powerpoint/2010/main" val="190104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3F4AA-1344-3549-8798-646C3D8A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&lt;&lt; and 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E48B-BD04-A342-AA4F-28DF1D05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&lt;&lt; – left shift operator</a:t>
            </a:r>
          </a:p>
          <a:p>
            <a:r>
              <a:rPr lang="en-US" sz="2000" dirty="0"/>
              <a:t>&gt;&gt; – right shift operator (logical right shift)</a:t>
            </a:r>
          </a:p>
          <a:p>
            <a:r>
              <a:rPr lang="en-US" sz="2000" dirty="0"/>
              <a:t>a &lt;&lt; n will shift a to the left by n bits (blank spaces are filled by 0’s)</a:t>
            </a:r>
          </a:p>
          <a:p>
            <a:r>
              <a:rPr lang="en-US" sz="2000" dirty="0"/>
              <a:t>a &lt;&lt; n is equivalent to multiplying a by 2^n</a:t>
            </a:r>
          </a:p>
          <a:p>
            <a:r>
              <a:rPr lang="en-US" sz="2000" dirty="0"/>
              <a:t>a &gt;&gt; n will shift a to the right by n bits</a:t>
            </a:r>
          </a:p>
          <a:p>
            <a:r>
              <a:rPr lang="en-US" sz="2000" dirty="0"/>
              <a:t>The logical right shift will fill empty spaces with 0’s, the arithmetic right shift (not in C) will fill empty spaces with the first bit of the number</a:t>
            </a:r>
          </a:p>
          <a:p>
            <a:r>
              <a:rPr lang="en-US" sz="2000" dirty="0"/>
              <a:t>Arithmetic right shift divides a by 2^n (rounding down); logical right shift does </a:t>
            </a:r>
            <a:r>
              <a:rPr lang="en-US" sz="2000" i="1" dirty="0"/>
              <a:t>not</a:t>
            </a:r>
            <a:r>
              <a:rPr lang="en-US" sz="2000" dirty="0"/>
              <a:t> perform division properly for negative numbers</a:t>
            </a:r>
          </a:p>
          <a:p>
            <a:r>
              <a:rPr lang="en-US" sz="2000" dirty="0"/>
              <a:t>Ex. a = 52</a:t>
            </a:r>
          </a:p>
          <a:p>
            <a:r>
              <a:rPr lang="en-US" sz="2000" dirty="0"/>
              <a:t>a &lt;&lt; 1 = 104, a &lt;&lt; 2 = 208, a &gt;&gt; 1 = 26, a &gt;&gt; 2 = 13, a &gt;&gt; 3 =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7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98A05D-2E2A-5E4C-8CD1-D62BB6A6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14B2-1553-CD44-AA8B-811FD0377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Submit project 4 on time</a:t>
            </a:r>
          </a:p>
          <a:p>
            <a:r>
              <a:rPr lang="en-US" sz="2000" dirty="0"/>
              <a:t>Start studying for the final as soon as possible</a:t>
            </a:r>
          </a:p>
          <a:p>
            <a:r>
              <a:rPr lang="en-US" sz="2000" dirty="0"/>
              <a:t>Have a great summer!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85965C-B2A4-C745-A15A-C131E1FA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89" y="1779204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580</Words>
  <Application>Microsoft Macintosh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ENEE150 Discussion #13</vt:lpstr>
      <vt:lpstr>Agenda</vt:lpstr>
      <vt:lpstr>Two’s Complement</vt:lpstr>
      <vt:lpstr>Bitwise Operators</vt:lpstr>
      <vt:lpstr>&amp; and |</vt:lpstr>
      <vt:lpstr>^ and ~</vt:lpstr>
      <vt:lpstr>&lt;&lt; and &gt;&gt;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Rathore</dc:creator>
  <cp:lastModifiedBy>Pratik Rathore</cp:lastModifiedBy>
  <cp:revision>574</cp:revision>
  <dcterms:created xsi:type="dcterms:W3CDTF">2021-03-11T01:38:22Z</dcterms:created>
  <dcterms:modified xsi:type="dcterms:W3CDTF">2021-05-06T14:24:45Z</dcterms:modified>
</cp:coreProperties>
</file>