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72" r:id="rId5"/>
    <p:sldId id="266" r:id="rId6"/>
    <p:sldId id="267" r:id="rId7"/>
    <p:sldId id="270" r:id="rId8"/>
    <p:sldId id="274" r:id="rId9"/>
    <p:sldId id="268" r:id="rId10"/>
    <p:sldId id="259" r:id="rId11"/>
    <p:sldId id="273" r:id="rId12"/>
    <p:sldId id="261" r:id="rId13"/>
    <p:sldId id="262" r:id="rId14"/>
    <p:sldId id="263" r:id="rId15"/>
    <p:sldId id="26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72D0-6613-724E-AD22-1A42936BFB3E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8E609-0CD8-8946-8038-0C23C2D48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39E7-DE84-8342-9EA1-C08DC2E6C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4F308-001E-9942-935E-7BADF57CD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27CA-04BC-6F42-B490-F413E8AC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62EE-FD32-5241-8DFC-38CAFE34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A170-034E-AB45-878E-86B968EC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8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9C50-0655-5749-BED1-1EDDCA97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0AF43-D050-EE43-9DDA-270C30338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4758-5C05-2847-A062-AC896D12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B3D4A-09B3-E845-8D64-963CCC56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1376-D93B-F745-82AC-38ECA460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9ACA4-C711-6540-A664-19605605F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9020A-5DFC-B544-B794-C75293A1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B5857-A725-B545-8012-1F5B08C9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FE0B-6C03-4F4C-806C-33735959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93C4-23DA-A946-BE65-35E58F60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3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5BF9-CFA4-3044-8A03-9E3EC895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B4A9-213E-E540-BCCD-695EBEBD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B0386-2DF4-2A4C-94A8-236F6654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9E8B-5863-0B4E-9789-CD15DF2E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4C7E-0AB7-6B46-973C-424F32B2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CE6B-E1B5-884E-BC43-43119D2C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E2174-F4A3-BD4C-BEE1-CC4AD137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88197-8282-BC41-BAE4-B2C68FC6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412C-3969-744A-9FB8-20AEB380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5ACEE-7393-A346-816D-F7FC9424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7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6B39-4A56-1240-B184-96570EB2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75A9-766B-7D43-A175-7993A3846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B8A88-CFAF-8045-9AA8-DA5B2A76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912C-9A06-3A4A-8C9A-C7635A72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C2B02-873F-7741-A775-BFA33609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9D9A3-098E-504C-8385-9412F198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9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E716-15CB-0241-9944-0D482452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B7B2-2E88-094F-8777-E7DBA78A3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520F7-4BAB-5F4F-9E40-972AC53CC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B9CB5-4804-A14C-8E0F-952CDB344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1CC67-E34A-3745-9947-663FED812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5DC81-7DB1-B446-884B-F59A54C1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21C27-BA5D-CC46-AD97-01CFE6E7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95350-8249-4443-9BF0-A02F412E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B7B3-7222-B145-A108-91425E93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F9A0F-2133-F743-A56B-D7FB4DE3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22EFC-80D1-7B45-93D3-78F6CEC2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169E4-D951-464C-ADFD-A23FB639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22D2F-45E6-4343-BCDF-6CCA7350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ED7D6-3C19-7645-9475-64FE68DA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F4C55-086A-2A46-B6F4-F169C00E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5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9A1C-A06E-B944-B732-AECE8E73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3A94-51EA-E843-95BF-1E71867E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52FEE-1AD5-DF41-9815-9E259D5F9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9D78-8841-A146-A793-2A943F1C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74909-4D9E-784B-BFE5-0CBEDE2C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AB3B6-D0CC-9343-A6F9-AD10BF24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BB91-02C1-5B4C-84A9-BCD4265E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AF8DC-8F2C-D344-9C42-0E446CFC8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E8238-5E7E-914D-AF47-D59829B82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20C14-026D-3F4A-9168-3972037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A15D9-708A-5743-966F-BB9357AA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DA2EA-6E66-E74D-8252-8E151645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C375F-7778-7549-B03A-B25C2EB3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4969D-9736-DA4E-9E1C-DCF387D45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BED4E-B3E9-AA40-9D1E-5F8AB2EE4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17C45-C0F8-D742-947A-990746824CF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0F97-E62C-8F4A-BE4A-CA0563B12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1E20-04A2-ED40-8387-AE4424FAE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203A9-D9FB-EB4C-A2B0-B3621EACE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ENEE150 Discussion #9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9BC9B-77B9-1E4A-AD0C-C4DD4DA5E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Pratik Rathore</a:t>
            </a:r>
          </a:p>
          <a:p>
            <a:r>
              <a:rPr lang="en-US" sz="2000" dirty="0">
                <a:solidFill>
                  <a:srgbClr val="080808"/>
                </a:solidFill>
              </a:rPr>
              <a:t>4/8/21</a:t>
            </a: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09D0-78EF-FC46-B066-5AD6FCAB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Linked List Review – Structure 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49AD80F-9185-4BFB-9D21-BD3653047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Linked lists are an application of DMM and structs</a:t>
            </a:r>
          </a:p>
          <a:p>
            <a:r>
              <a:rPr lang="en-US" sz="2000" dirty="0"/>
              <a:t>A linked list is a chain of </a:t>
            </a:r>
            <a:r>
              <a:rPr lang="en-US" sz="2000" b="1" dirty="0"/>
              <a:t>nodes</a:t>
            </a:r>
            <a:endParaRPr lang="en-US" sz="2000" dirty="0"/>
          </a:p>
          <a:p>
            <a:r>
              <a:rPr lang="en-US" sz="2000" dirty="0"/>
              <a:t>Each node is a struct that contains data, and a pointer to the next node</a:t>
            </a:r>
          </a:p>
          <a:p>
            <a:r>
              <a:rPr lang="en-US" sz="2000" dirty="0"/>
              <a:t>The node at the end (aka the tail) of the linked list will always point to NULL</a:t>
            </a:r>
          </a:p>
          <a:p>
            <a:r>
              <a:rPr lang="en-US" sz="2000" dirty="0"/>
              <a:t>There is also a head pointer that contains the address of the first node</a:t>
            </a:r>
          </a:p>
          <a:p>
            <a:r>
              <a:rPr lang="en-US" sz="2000" dirty="0"/>
              <a:t>Since nodes are not contiguous in memory, insertion and deletion are easier than for an array</a:t>
            </a:r>
          </a:p>
        </p:txBody>
      </p:sp>
      <p:pic>
        <p:nvPicPr>
          <p:cNvPr id="4" name="Content Placeholder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4E110EF-E39F-374D-ACE4-667EAC8C3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34" y="1779204"/>
            <a:ext cx="6253212" cy="3876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DFABA3-FD11-F049-981F-44EE94018B40}"/>
              </a:ext>
            </a:extLst>
          </p:cNvPr>
          <p:cNvSpPr txBox="1"/>
          <p:nvPr/>
        </p:nvSpPr>
        <p:spPr>
          <a:xfrm>
            <a:off x="5523920" y="5338217"/>
            <a:ext cx="4168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medium.com</a:t>
            </a:r>
            <a:r>
              <a:rPr lang="en-US" sz="900" dirty="0"/>
              <a:t>/@</a:t>
            </a:r>
            <a:r>
              <a:rPr lang="en-US" sz="900" dirty="0" err="1"/>
              <a:t>konduruharish</a:t>
            </a:r>
            <a:r>
              <a:rPr lang="en-US" sz="900" dirty="0"/>
              <a:t>/linked-list-in-typescript-and-c-be96732b9854</a:t>
            </a:r>
          </a:p>
        </p:txBody>
      </p:sp>
    </p:spTree>
    <p:extLst>
      <p:ext uri="{BB962C8B-B14F-4D97-AF65-F5344CB8AC3E}">
        <p14:creationId xmlns:p14="http://schemas.microsoft.com/office/powerpoint/2010/main" val="71925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1DCD-F63B-5D45-9CBE-C709AF7E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Linked List Review – Nodes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FA8027F9-48A8-459C-ADFF-27E906657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r>
              <a:rPr lang="en-US" sz="2000" dirty="0"/>
              <a:t>Nodes simply hold data (as many fields as you like), and a pointer to the next Node in the linked list</a:t>
            </a:r>
          </a:p>
          <a:p>
            <a:r>
              <a:rPr lang="en-US" sz="2000" dirty="0"/>
              <a:t>In C, the best way to define nodes for a linked list is by defining a struct, as shown on the right</a:t>
            </a:r>
          </a:p>
          <a:p>
            <a:r>
              <a:rPr lang="en-US" sz="2000" dirty="0"/>
              <a:t>When creating nodes, we will use malloc</a:t>
            </a:r>
          </a:p>
          <a:p>
            <a:pPr lvl="1"/>
            <a:r>
              <a:rPr lang="en-US" sz="1600" dirty="0"/>
              <a:t>Always check whether malloc returns NULL!</a:t>
            </a:r>
          </a:p>
        </p:txBody>
      </p:sp>
      <p:pic>
        <p:nvPicPr>
          <p:cNvPr id="7" name="Content Placeholder 6" descr="Text&#10;&#10;Description automatically generated with low confidence">
            <a:extLst>
              <a:ext uri="{FF2B5EF4-FFF2-40B4-BE49-F238E27FC236}">
                <a16:creationId xmlns:a16="http://schemas.microsoft.com/office/drawing/2014/main" id="{252A7B2B-62F4-EC41-B599-336F08BC0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764" y="1779204"/>
            <a:ext cx="3416214" cy="1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1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D60C-B944-B34A-82E4-5E6D5C36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Linked List Review –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CF5EE-E2EA-0F44-AD33-7F10764C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567024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To traverse through the entire linked list, start at the head pointer, and repeatedly use -&gt;next to move through all the nodes</a:t>
            </a:r>
          </a:p>
          <a:p>
            <a:r>
              <a:rPr lang="en-US" sz="2000" dirty="0"/>
              <a:t>Going through the node pointers by using -&gt;next is called </a:t>
            </a:r>
            <a:r>
              <a:rPr lang="en-US" sz="2000" b="1" dirty="0"/>
              <a:t>pointer chasing</a:t>
            </a:r>
            <a:endParaRPr lang="en-US" sz="2000" dirty="0"/>
          </a:p>
          <a:p>
            <a:r>
              <a:rPr lang="en-US" sz="2000" dirty="0"/>
              <a:t>Traversal is commonly used for searching for elements in a linked list</a:t>
            </a:r>
          </a:p>
          <a:p>
            <a:r>
              <a:rPr lang="en-US" sz="2000" dirty="0"/>
              <a:t>In the example on the right, we iterate through the linked list, looking for value, and breaking if we find value in the list</a:t>
            </a: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5F40A80-86EF-DE48-8AF0-98D746A7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943" y="1782981"/>
            <a:ext cx="4875589" cy="30838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63A8DA-1E8C-3145-A190-A3A29509767D}"/>
              </a:ext>
            </a:extLst>
          </p:cNvPr>
          <p:cNvSpPr txBox="1"/>
          <p:nvPr/>
        </p:nvSpPr>
        <p:spPr>
          <a:xfrm>
            <a:off x="6672943" y="486679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list_search.c</a:t>
            </a:r>
            <a:r>
              <a:rPr lang="en-US" sz="900" dirty="0"/>
              <a:t> on ELMS</a:t>
            </a:r>
          </a:p>
        </p:txBody>
      </p:sp>
    </p:spTree>
    <p:extLst>
      <p:ext uri="{BB962C8B-B14F-4D97-AF65-F5344CB8AC3E}">
        <p14:creationId xmlns:p14="http://schemas.microsoft.com/office/powerpoint/2010/main" val="330017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AD74-5ADC-F34D-87A7-EC5E3401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Linked List Review – Insertion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FACF0CC-F6E6-1F4E-B57C-06259C22B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512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Three places to insert a node: at the head, in the middle, and at the end</a:t>
            </a:r>
          </a:p>
          <a:p>
            <a:r>
              <a:rPr lang="en-US" sz="2000" dirty="0"/>
              <a:t>Inserting at the head:</a:t>
            </a:r>
          </a:p>
          <a:p>
            <a:pPr lvl="1"/>
            <a:r>
              <a:rPr lang="en-US" sz="1600" dirty="0" err="1"/>
              <a:t>new_node</a:t>
            </a:r>
            <a:r>
              <a:rPr lang="en-US" sz="1600" dirty="0"/>
              <a:t> -&gt; next = head</a:t>
            </a:r>
          </a:p>
          <a:p>
            <a:pPr lvl="1"/>
            <a:r>
              <a:rPr lang="en-US" sz="1600" dirty="0"/>
              <a:t>head = </a:t>
            </a:r>
            <a:r>
              <a:rPr lang="en-US" sz="1600" dirty="0" err="1"/>
              <a:t>new_node</a:t>
            </a:r>
            <a:endParaRPr lang="en-US" sz="1600" dirty="0"/>
          </a:p>
          <a:p>
            <a:r>
              <a:rPr lang="en-US" sz="2000" dirty="0"/>
              <a:t>Inserting in the middle:</a:t>
            </a:r>
          </a:p>
          <a:p>
            <a:pPr lvl="1"/>
            <a:r>
              <a:rPr lang="en-US" sz="1600" dirty="0" err="1"/>
              <a:t>new_node</a:t>
            </a:r>
            <a:r>
              <a:rPr lang="en-US" sz="1600" dirty="0"/>
              <a:t> -&gt; next = </a:t>
            </a:r>
            <a:r>
              <a:rPr lang="en-US" sz="1600" dirty="0" err="1"/>
              <a:t>cur_node</a:t>
            </a:r>
            <a:r>
              <a:rPr lang="en-US" sz="1600" dirty="0"/>
              <a:t> -&gt; next</a:t>
            </a:r>
          </a:p>
          <a:p>
            <a:pPr lvl="1"/>
            <a:r>
              <a:rPr lang="en-US" sz="1600" dirty="0" err="1"/>
              <a:t>cur_node</a:t>
            </a:r>
            <a:r>
              <a:rPr lang="en-US" sz="1600" dirty="0"/>
              <a:t> -&gt; next = </a:t>
            </a:r>
            <a:r>
              <a:rPr lang="en-US" sz="1600" dirty="0" err="1"/>
              <a:t>new_node</a:t>
            </a:r>
            <a:endParaRPr lang="en-US" sz="1600" dirty="0"/>
          </a:p>
          <a:p>
            <a:r>
              <a:rPr lang="en-US" sz="2000" dirty="0"/>
              <a:t>Inserting at the tail:</a:t>
            </a:r>
          </a:p>
          <a:p>
            <a:pPr lvl="1"/>
            <a:r>
              <a:rPr lang="en-US" sz="1600" dirty="0" err="1"/>
              <a:t>new_node</a:t>
            </a:r>
            <a:r>
              <a:rPr lang="en-US" sz="1600" dirty="0"/>
              <a:t> -&gt; next = NULL</a:t>
            </a:r>
          </a:p>
          <a:p>
            <a:pPr lvl="1"/>
            <a:r>
              <a:rPr lang="en-US" sz="1600" dirty="0" err="1"/>
              <a:t>tail_node</a:t>
            </a:r>
            <a:r>
              <a:rPr lang="en-US" sz="1600" dirty="0"/>
              <a:t> -&gt; next = </a:t>
            </a:r>
            <a:r>
              <a:rPr lang="en-US" sz="1600" dirty="0" err="1"/>
              <a:t>new_node</a:t>
            </a:r>
            <a:endParaRPr lang="en-US" sz="1600" dirty="0"/>
          </a:p>
        </p:txBody>
      </p:sp>
      <p:pic>
        <p:nvPicPr>
          <p:cNvPr id="17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BCD09775-25EB-DD41-865C-54AFF0F06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668" y="1453741"/>
            <a:ext cx="4305300" cy="120650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0C2CFB9C-9D77-B241-A3E0-ECA1E5DBC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868" y="4836773"/>
            <a:ext cx="4152900" cy="1308100"/>
          </a:xfrm>
          <a:prstGeom prst="rect">
            <a:avLst/>
          </a:prstGeom>
        </p:spPr>
      </p:pic>
      <p:pic>
        <p:nvPicPr>
          <p:cNvPr id="19" name="Picture 18" descr="Chart, diagram&#10;&#10;Description automatically generated">
            <a:extLst>
              <a:ext uri="{FF2B5EF4-FFF2-40B4-BE49-F238E27FC236}">
                <a16:creationId xmlns:a16="http://schemas.microsoft.com/office/drawing/2014/main" id="{49EC56A3-CA2F-7C4B-9F90-B10B9822E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768" y="2899053"/>
            <a:ext cx="2705100" cy="1701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A0B668-81B6-B44F-9FC3-39B313836C01}"/>
              </a:ext>
            </a:extLst>
          </p:cNvPr>
          <p:cNvSpPr/>
          <p:nvPr/>
        </p:nvSpPr>
        <p:spPr>
          <a:xfrm>
            <a:off x="6423349" y="6144873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www.opentechguides.com</a:t>
            </a:r>
            <a:r>
              <a:rPr lang="en-US" sz="900" dirty="0"/>
              <a:t>/how-to/article/c/142/linked-list-</a:t>
            </a:r>
            <a:r>
              <a:rPr lang="en-US" sz="900" dirty="0" err="1"/>
              <a:t>insert.html</a:t>
            </a:r>
            <a:endParaRPr 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3E57C-F960-DA47-B6C8-24235F1DD28E}"/>
              </a:ext>
            </a:extLst>
          </p:cNvPr>
          <p:cNvSpPr txBox="1"/>
          <p:nvPr/>
        </p:nvSpPr>
        <p:spPr>
          <a:xfrm>
            <a:off x="10811056" y="1874190"/>
            <a:ext cx="127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 the head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28CD49-83EB-2842-8050-510DAB04F1AA}"/>
              </a:ext>
            </a:extLst>
          </p:cNvPr>
          <p:cNvSpPr txBox="1"/>
          <p:nvPr/>
        </p:nvSpPr>
        <p:spPr>
          <a:xfrm>
            <a:off x="10608038" y="3565287"/>
            <a:ext cx="14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the middle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4211DA-92BF-4847-A2AD-935BC837A5B1}"/>
              </a:ext>
            </a:extLst>
          </p:cNvPr>
          <p:cNvSpPr txBox="1"/>
          <p:nvPr/>
        </p:nvSpPr>
        <p:spPr>
          <a:xfrm>
            <a:off x="10842768" y="5306157"/>
            <a:ext cx="127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 the tail</a:t>
            </a:r>
          </a:p>
        </p:txBody>
      </p:sp>
    </p:spTree>
    <p:extLst>
      <p:ext uri="{BB962C8B-B14F-4D97-AF65-F5344CB8AC3E}">
        <p14:creationId xmlns:p14="http://schemas.microsoft.com/office/powerpoint/2010/main" val="91378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A071-CAE9-FE4C-A674-DFA0DEED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Linked List Review – Deletion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7072-F866-2B4A-B378-584BD36F2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Similar to insertion, we can delete nodes at the head, middle, and end</a:t>
            </a:r>
          </a:p>
          <a:p>
            <a:r>
              <a:rPr lang="en-US" sz="2000" dirty="0"/>
              <a:t>Deleting the head:</a:t>
            </a:r>
          </a:p>
          <a:p>
            <a:pPr lvl="1"/>
            <a:r>
              <a:rPr lang="en-US" sz="1600" dirty="0"/>
              <a:t>head = head -&gt; next</a:t>
            </a:r>
          </a:p>
          <a:p>
            <a:r>
              <a:rPr lang="en-US" sz="2000" dirty="0"/>
              <a:t>Deleting in the middle (we use </a:t>
            </a:r>
            <a:r>
              <a:rPr lang="en-US" sz="2000" dirty="0" err="1"/>
              <a:t>prev</a:t>
            </a:r>
            <a:r>
              <a:rPr lang="en-US" sz="2000" dirty="0"/>
              <a:t> and cur, cur is the node we want to delete, </a:t>
            </a:r>
            <a:r>
              <a:rPr lang="en-US" sz="2000" dirty="0" err="1"/>
              <a:t>prev</a:t>
            </a:r>
            <a:r>
              <a:rPr lang="en-US" sz="2000" dirty="0"/>
              <a:t> is the preceding node):</a:t>
            </a:r>
          </a:p>
          <a:p>
            <a:pPr lvl="1"/>
            <a:r>
              <a:rPr lang="en-US" sz="1600" dirty="0" err="1"/>
              <a:t>prev</a:t>
            </a:r>
            <a:r>
              <a:rPr lang="en-US" sz="1600" dirty="0"/>
              <a:t> -&gt; next = cur -&gt; next</a:t>
            </a:r>
          </a:p>
          <a:p>
            <a:pPr lvl="1"/>
            <a:r>
              <a:rPr lang="en-US" sz="1600" dirty="0"/>
              <a:t>In reality, this is a bit more complicated – we will have to check if the list is empty, or if we are deleting the head for example</a:t>
            </a:r>
          </a:p>
          <a:p>
            <a:r>
              <a:rPr lang="en-US" sz="2000" dirty="0"/>
              <a:t>Deleting at the tail (we use </a:t>
            </a:r>
            <a:r>
              <a:rPr lang="en-US" sz="2000" dirty="0" err="1"/>
              <a:t>prev</a:t>
            </a:r>
            <a:r>
              <a:rPr lang="en-US" sz="2000" dirty="0"/>
              <a:t> and cur as before):</a:t>
            </a:r>
          </a:p>
          <a:p>
            <a:pPr lvl="1"/>
            <a:r>
              <a:rPr lang="en-US" sz="1600" dirty="0" err="1"/>
              <a:t>prev</a:t>
            </a:r>
            <a:r>
              <a:rPr lang="en-US" sz="1600" dirty="0"/>
              <a:t> -&gt; next = NULL</a:t>
            </a:r>
          </a:p>
          <a:p>
            <a:r>
              <a:rPr lang="en-US" sz="2000" dirty="0"/>
              <a:t>If we are not using the node that we delete, we have to use free to avoid memory leaks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092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E7758-006F-804A-861A-67CE2295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Tips/Useful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2F57-84AE-8F45-89E3-8A289CA8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Start studying ASAP</a:t>
            </a:r>
          </a:p>
          <a:p>
            <a:r>
              <a:rPr lang="en-US" sz="2000" dirty="0"/>
              <a:t>For more specific details, look at midterm2-review.pdf on ELMS</a:t>
            </a:r>
          </a:p>
          <a:p>
            <a:r>
              <a:rPr lang="en-US" sz="2000" dirty="0"/>
              <a:t>Make sure you understand Dr. Yeung’s code examples on ELMS</a:t>
            </a:r>
          </a:p>
          <a:p>
            <a:r>
              <a:rPr lang="en-US" sz="2000" dirty="0"/>
              <a:t>Study (or try </a:t>
            </a:r>
            <a:r>
              <a:rPr lang="en-US" sz="2000"/>
              <a:t>to improve) </a:t>
            </a:r>
            <a:r>
              <a:rPr lang="en-US" sz="2000" dirty="0"/>
              <a:t>the code you have written for </a:t>
            </a:r>
            <a:r>
              <a:rPr lang="en-US" sz="2000" dirty="0" err="1"/>
              <a:t>homeworks</a:t>
            </a:r>
            <a:r>
              <a:rPr lang="en-US" sz="2000" dirty="0"/>
              <a:t>/projects related to midterm 2 topics – doing so will help you prepare for writing code on the exam</a:t>
            </a:r>
          </a:p>
          <a:p>
            <a:r>
              <a:rPr lang="en-US" sz="2000" dirty="0"/>
              <a:t>If you are unsure about a concept, take a look at Dr. Yeung’s lectures</a:t>
            </a:r>
          </a:p>
          <a:p>
            <a:r>
              <a:rPr lang="en-US" sz="2000" dirty="0"/>
              <a:t>Reach out to me, Dr. Yeung, or the other TAs via email if you have further questions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EDEE4-023F-1040-909C-28882F697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791" y="4478413"/>
            <a:ext cx="45339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70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D126B-D415-2140-A2AC-D228F9AA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252C-9D3E-0A4B-8668-02EABA5D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8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8A9F9-97A1-9449-8235-08B41E84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6FA7-D853-064C-8F74-1284D67B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Review for Midterm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2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DFA25-0755-574E-8EC8-387B6D1D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Questions about Project 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ACCD-6E97-C549-91C2-043A618F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8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4F784-D8DF-3E45-B0F2-0353CDA7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Midterm 2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DA0D-AE58-4B49-8320-F137D6B87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Strings (Lecture 10)</a:t>
            </a:r>
          </a:p>
          <a:p>
            <a:r>
              <a:rPr lang="en-US" sz="2000" dirty="0"/>
              <a:t>Pointer Arrays (Lecture 11)</a:t>
            </a:r>
          </a:p>
          <a:p>
            <a:r>
              <a:rPr lang="en-US" sz="2000" dirty="0"/>
              <a:t>Structs (Discussion 6, Lectures 11-12)</a:t>
            </a:r>
          </a:p>
          <a:p>
            <a:r>
              <a:rPr lang="en-US" sz="2000" dirty="0"/>
              <a:t>Dynamic memory allocation (Discussion 6, Lectures 13-14)</a:t>
            </a:r>
          </a:p>
          <a:p>
            <a:r>
              <a:rPr lang="en-US" sz="2000" dirty="0"/>
              <a:t>Linked lists (Discussion 7, Lectures 14-17)</a:t>
            </a:r>
          </a:p>
          <a:p>
            <a:r>
              <a:rPr lang="en-US" sz="2000" dirty="0"/>
              <a:t>Hash tables (Lecture 17)</a:t>
            </a:r>
          </a:p>
          <a:p>
            <a:r>
              <a:rPr lang="en-US" sz="2000" dirty="0"/>
              <a:t>Trees (Lecture 18)</a:t>
            </a:r>
          </a:p>
          <a:p>
            <a:r>
              <a:rPr lang="en-US" sz="2000" dirty="0"/>
              <a:t>Recursion </a:t>
            </a:r>
            <a:r>
              <a:rPr lang="en-US" sz="2000" i="1" dirty="0"/>
              <a:t>will not</a:t>
            </a:r>
            <a:r>
              <a:rPr lang="en-US" sz="2000" dirty="0"/>
              <a:t> be on midterm 2</a:t>
            </a:r>
          </a:p>
          <a:p>
            <a:r>
              <a:rPr lang="en-US" sz="2000" dirty="0"/>
              <a:t>The midterm will emphasize dynamic memory allocation and linked lists</a:t>
            </a:r>
          </a:p>
          <a:p>
            <a:r>
              <a:rPr lang="en-US" sz="2000" dirty="0"/>
              <a:t>Trees will not be emphasized much on the exam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4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B75B-B5DF-6D48-8F82-97AA177D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Dynamic Memory Management (DMM)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90AF-B97D-874E-B02E-407A5D8E6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In DMM, instead of allocating memory at compile time, we allocate memory at run time</a:t>
            </a:r>
          </a:p>
          <a:p>
            <a:r>
              <a:rPr lang="en-US" sz="2000" dirty="0"/>
              <a:t>By doing so, we can exactly size our arrays/data structures to fit the correct amount of data, avoiding the problems of using too little or too much memory</a:t>
            </a:r>
          </a:p>
          <a:p>
            <a:r>
              <a:rPr lang="en-US" sz="2000" dirty="0"/>
              <a:t>Unlike global and local variables which are managed by the compiler, memory allocated using DMM must be managed by the programmer, which creates an additional layer of complexity</a:t>
            </a:r>
          </a:p>
          <a:p>
            <a:r>
              <a:rPr lang="en-US" sz="2000" dirty="0"/>
              <a:t>DMM functions are contained in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1263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6CDB-AACE-AF42-AB96-933224A5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DMM Review –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4AAE-B2A0-8648-84CF-BC3F20156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void * malloc(int)</a:t>
            </a:r>
          </a:p>
          <a:p>
            <a:r>
              <a:rPr lang="en-US" sz="2000" dirty="0"/>
              <a:t>The argument to malloc is the size of the memory that you want to allocate (in bytes)</a:t>
            </a:r>
          </a:p>
          <a:p>
            <a:r>
              <a:rPr lang="en-US" sz="2000" dirty="0"/>
              <a:t>This size is almost always calculated using the </a:t>
            </a:r>
            <a:r>
              <a:rPr lang="en-US" sz="2000" dirty="0" err="1"/>
              <a:t>sizeof</a:t>
            </a:r>
            <a:r>
              <a:rPr lang="en-US" sz="2000" dirty="0"/>
              <a:t>() function</a:t>
            </a:r>
          </a:p>
          <a:p>
            <a:r>
              <a:rPr lang="en-US" sz="2000" b="1" dirty="0"/>
              <a:t>Never use a hardcoded value as the argument for malloc </a:t>
            </a:r>
            <a:r>
              <a:rPr lang="en-US" sz="2000" dirty="0"/>
              <a:t>– different machines may allocate different numbers of bytes to different data types (i.e. int could be 8 or 4 bytes), which has the potential to cause issues in your program!</a:t>
            </a:r>
          </a:p>
          <a:p>
            <a:r>
              <a:rPr lang="en-US" sz="2000" dirty="0"/>
              <a:t>malloc returns a void* to the first byte in the allocated memory, and we must cast to get the desired pointer type</a:t>
            </a:r>
          </a:p>
          <a:p>
            <a:r>
              <a:rPr lang="en-US" sz="2000" dirty="0"/>
              <a:t>malloc may return NULL if there is not enough memory to allocate – this is something you must check for</a:t>
            </a:r>
          </a:p>
        </p:txBody>
      </p:sp>
    </p:spTree>
    <p:extLst>
      <p:ext uri="{BB962C8B-B14F-4D97-AF65-F5344CB8AC3E}">
        <p14:creationId xmlns:p14="http://schemas.microsoft.com/office/powerpoint/2010/main" val="422125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CA64-8719-7344-9B89-70C39D36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DMM Review –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9CF7-AA51-1045-8A43-C3F263DF3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Ex: float* </a:t>
            </a:r>
            <a:r>
              <a:rPr lang="en-US" sz="2000" dirty="0" err="1"/>
              <a:t>ptr</a:t>
            </a:r>
            <a:r>
              <a:rPr lang="en-US" sz="2000" dirty="0"/>
              <a:t> = (float*) malloc(</a:t>
            </a:r>
            <a:r>
              <a:rPr lang="en-US" sz="2000" dirty="0" err="1"/>
              <a:t>sizeof</a:t>
            </a:r>
            <a:r>
              <a:rPr lang="en-US" sz="2000" dirty="0"/>
              <a:t>(float)), will allocate a block of memory to accommodate a single float</a:t>
            </a:r>
          </a:p>
          <a:p>
            <a:r>
              <a:rPr lang="en-US" sz="2000" dirty="0"/>
              <a:t>We can even use malloc with structs!</a:t>
            </a:r>
          </a:p>
          <a:p>
            <a:r>
              <a:rPr lang="en-US" sz="2000" dirty="0"/>
              <a:t>Say we have a struct that is </a:t>
            </a:r>
            <a:r>
              <a:rPr lang="en-US" sz="2000" dirty="0" err="1"/>
              <a:t>typedef’d</a:t>
            </a:r>
            <a:r>
              <a:rPr lang="en-US" sz="2000" dirty="0"/>
              <a:t> to be </a:t>
            </a:r>
            <a:r>
              <a:rPr lang="en-US" sz="2000" dirty="0" err="1"/>
              <a:t>book_t</a:t>
            </a:r>
            <a:endParaRPr lang="en-US" sz="2000" dirty="0"/>
          </a:p>
          <a:p>
            <a:r>
              <a:rPr lang="en-US" sz="2000" dirty="0"/>
              <a:t>Ex: </a:t>
            </a:r>
            <a:r>
              <a:rPr lang="en-US" sz="2000" dirty="0" err="1"/>
              <a:t>book_t</a:t>
            </a:r>
            <a:r>
              <a:rPr lang="en-US" sz="2000" dirty="0"/>
              <a:t>* </a:t>
            </a:r>
            <a:r>
              <a:rPr lang="en-US" sz="2000" dirty="0" err="1"/>
              <a:t>ptr</a:t>
            </a:r>
            <a:r>
              <a:rPr lang="en-US" sz="2000" dirty="0"/>
              <a:t> = (</a:t>
            </a:r>
            <a:r>
              <a:rPr lang="en-US" sz="2000" dirty="0" err="1"/>
              <a:t>book_t</a:t>
            </a:r>
            <a:r>
              <a:rPr lang="en-US" sz="2000" dirty="0"/>
              <a:t>*) malloc(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book_t</a:t>
            </a:r>
            <a:r>
              <a:rPr lang="en-US" sz="2000" dirty="0"/>
              <a:t>)), will allocate a block of memory to accommodate a single </a:t>
            </a:r>
            <a:r>
              <a:rPr lang="en-US" sz="2000" dirty="0" err="1"/>
              <a:t>book_t</a:t>
            </a:r>
            <a:endParaRPr lang="en-US" sz="2000" dirty="0"/>
          </a:p>
          <a:p>
            <a:r>
              <a:rPr lang="en-US" sz="2000" dirty="0"/>
              <a:t>We can also use malloc to create arrays!</a:t>
            </a:r>
          </a:p>
          <a:p>
            <a:r>
              <a:rPr lang="en-US" sz="2000" dirty="0"/>
              <a:t>Ex: </a:t>
            </a:r>
            <a:r>
              <a:rPr lang="en-US" sz="2000" dirty="0" err="1"/>
              <a:t>book_t</a:t>
            </a:r>
            <a:r>
              <a:rPr lang="en-US" sz="2000" dirty="0"/>
              <a:t> *</a:t>
            </a:r>
            <a:r>
              <a:rPr lang="en-US" sz="2000" dirty="0" err="1"/>
              <a:t>ptr</a:t>
            </a:r>
            <a:r>
              <a:rPr lang="en-US" sz="2000" dirty="0"/>
              <a:t> = (</a:t>
            </a:r>
            <a:r>
              <a:rPr lang="en-US" sz="2000" dirty="0" err="1"/>
              <a:t>book_t</a:t>
            </a:r>
            <a:r>
              <a:rPr lang="en-US" sz="2000" dirty="0"/>
              <a:t>*) malloc(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book_t</a:t>
            </a:r>
            <a:r>
              <a:rPr lang="en-US" sz="2000" dirty="0"/>
              <a:t>) * N) will allocate memory for an N-element </a:t>
            </a:r>
            <a:r>
              <a:rPr lang="en-US" sz="2000" dirty="0" err="1"/>
              <a:t>book_t</a:t>
            </a:r>
            <a:r>
              <a:rPr lang="en-US" sz="2000" dirty="0"/>
              <a:t> array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472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D907-E08C-824F-A938-E4EE9D74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DMM Review – </a:t>
            </a:r>
            <a:r>
              <a:rPr lang="en-US" sz="3600" dirty="0" err="1"/>
              <a:t>calloc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51ED-0941-E543-A795-B373729D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void * </a:t>
            </a:r>
            <a:r>
              <a:rPr lang="en-US" sz="2000" dirty="0" err="1"/>
              <a:t>calloc</a:t>
            </a:r>
            <a:r>
              <a:rPr lang="en-US" sz="2000" dirty="0"/>
              <a:t>(int, int)</a:t>
            </a:r>
          </a:p>
          <a:p>
            <a:r>
              <a:rPr lang="en-US" sz="2000" dirty="0" err="1"/>
              <a:t>calloc</a:t>
            </a:r>
            <a:r>
              <a:rPr lang="en-US" sz="2000" dirty="0"/>
              <a:t> is a fancy version of malloc that you can use to allocate memory for arrays</a:t>
            </a:r>
          </a:p>
          <a:p>
            <a:r>
              <a:rPr lang="en-US" sz="2000" dirty="0"/>
              <a:t>First argument is the size of an element, while the second argument is the number of elements</a:t>
            </a:r>
          </a:p>
          <a:p>
            <a:r>
              <a:rPr lang="en-US" sz="2000" dirty="0"/>
              <a:t>Ex: </a:t>
            </a:r>
            <a:r>
              <a:rPr lang="en-US" sz="2000" dirty="0" err="1"/>
              <a:t>book_t</a:t>
            </a:r>
            <a:r>
              <a:rPr lang="en-US" sz="2000" dirty="0"/>
              <a:t> *</a:t>
            </a:r>
            <a:r>
              <a:rPr lang="en-US" sz="2000" dirty="0" err="1"/>
              <a:t>ptr</a:t>
            </a:r>
            <a:r>
              <a:rPr lang="en-US" sz="2000" dirty="0"/>
              <a:t> = (</a:t>
            </a:r>
            <a:r>
              <a:rPr lang="en-US" sz="2000" dirty="0" err="1"/>
              <a:t>book_t</a:t>
            </a:r>
            <a:r>
              <a:rPr lang="en-US" sz="2000" dirty="0"/>
              <a:t>*) </a:t>
            </a:r>
            <a:r>
              <a:rPr lang="en-US" sz="2000" dirty="0" err="1"/>
              <a:t>calloc</a:t>
            </a:r>
            <a:r>
              <a:rPr lang="en-US" sz="2000" dirty="0"/>
              <a:t>(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book_t</a:t>
            </a:r>
            <a:r>
              <a:rPr lang="en-US" sz="2000" dirty="0"/>
              <a:t>), N) will allocate an N-element </a:t>
            </a:r>
            <a:r>
              <a:rPr lang="en-US" sz="2000" dirty="0" err="1"/>
              <a:t>book_t</a:t>
            </a:r>
            <a:r>
              <a:rPr lang="en-US" sz="2000" dirty="0"/>
              <a:t> array</a:t>
            </a:r>
          </a:p>
          <a:p>
            <a:r>
              <a:rPr lang="en-US" sz="2000" dirty="0"/>
              <a:t>The main difference between malloc and </a:t>
            </a:r>
            <a:r>
              <a:rPr lang="en-US" sz="2000" dirty="0" err="1"/>
              <a:t>calloc</a:t>
            </a:r>
            <a:r>
              <a:rPr lang="en-US" sz="2000" dirty="0"/>
              <a:t> is that </a:t>
            </a:r>
            <a:r>
              <a:rPr lang="en-US" sz="2000" dirty="0" err="1"/>
              <a:t>calloc</a:t>
            </a:r>
            <a:r>
              <a:rPr lang="en-US" sz="2000" dirty="0"/>
              <a:t> will set the allocated memory to 0, but malloc does not</a:t>
            </a:r>
          </a:p>
        </p:txBody>
      </p:sp>
    </p:spTree>
    <p:extLst>
      <p:ext uri="{BB962C8B-B14F-4D97-AF65-F5344CB8AC3E}">
        <p14:creationId xmlns:p14="http://schemas.microsoft.com/office/powerpoint/2010/main" val="322499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F793-1C07-7747-857D-DB916C09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DMM Review –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C04C-5DFE-BA43-B858-495B361A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646286" cy="4393982"/>
          </a:xfrm>
        </p:spPr>
        <p:txBody>
          <a:bodyPr>
            <a:normAutofit/>
          </a:bodyPr>
          <a:lstStyle/>
          <a:p>
            <a:r>
              <a:rPr lang="en-US" sz="1600"/>
              <a:t>void free(void *)</a:t>
            </a:r>
          </a:p>
          <a:p>
            <a:r>
              <a:rPr lang="en-US" sz="1600"/>
              <a:t>Argument is a pointer that was obtained from a call to malloc/calloc</a:t>
            </a:r>
          </a:p>
          <a:p>
            <a:r>
              <a:rPr lang="en-US" sz="1600"/>
              <a:t>When free is called upon a pointer, it frees the memory at that location and returns it to the heap for later use</a:t>
            </a:r>
          </a:p>
          <a:p>
            <a:r>
              <a:rPr lang="en-US" sz="1600"/>
              <a:t>When you are done with memory that has been malloc’d, you must call free, otherwise you will end up with a </a:t>
            </a:r>
            <a:r>
              <a:rPr lang="en-US" sz="1600" b="1"/>
              <a:t>memory leak</a:t>
            </a:r>
          </a:p>
          <a:p>
            <a:r>
              <a:rPr lang="en-US" sz="1600"/>
              <a:t>The amount of memory that is available on the heap varies between architectures – not freeing memory could mean that your program will have enough memory on one system but not on another one, which can cause crashes/strange behavior</a:t>
            </a:r>
          </a:p>
          <a:p>
            <a:endParaRPr lang="en-US" sz="1600"/>
          </a:p>
          <a:p>
            <a:endParaRPr lang="en-US" sz="1600"/>
          </a:p>
        </p:txBody>
      </p:sp>
      <p:pic>
        <p:nvPicPr>
          <p:cNvPr id="7" name="Picture 6" descr="A brain with a key&#10;&#10;Description automatically generated with low confidence">
            <a:extLst>
              <a:ext uri="{FF2B5EF4-FFF2-40B4-BE49-F238E27FC236}">
                <a16:creationId xmlns:a16="http://schemas.microsoft.com/office/drawing/2014/main" id="{EEF741EE-045B-784B-8B16-7BFCF8E1B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113" y="1779204"/>
            <a:ext cx="5310418" cy="38235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D1A1C1-34BD-D746-BE16-922599396A75}"/>
              </a:ext>
            </a:extLst>
          </p:cNvPr>
          <p:cNvSpPr txBox="1"/>
          <p:nvPr/>
        </p:nvSpPr>
        <p:spPr>
          <a:xfrm>
            <a:off x="6238113" y="5628141"/>
            <a:ext cx="531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 don’t want our program’s memory to look like this!</a:t>
            </a:r>
          </a:p>
        </p:txBody>
      </p:sp>
    </p:spTree>
    <p:extLst>
      <p:ext uri="{BB962C8B-B14F-4D97-AF65-F5344CB8AC3E}">
        <p14:creationId xmlns:p14="http://schemas.microsoft.com/office/powerpoint/2010/main" val="278468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1275</Words>
  <Application>Microsoft Macintosh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ENEE150 Discussion #9</vt:lpstr>
      <vt:lpstr>Agenda</vt:lpstr>
      <vt:lpstr>Questions about Project 3?</vt:lpstr>
      <vt:lpstr>Midterm 2 Topics</vt:lpstr>
      <vt:lpstr>Dynamic Memory Management (DMM) Review</vt:lpstr>
      <vt:lpstr>DMM Review – malloc</vt:lpstr>
      <vt:lpstr>DMM Review – malloc</vt:lpstr>
      <vt:lpstr>DMM Review – calloc</vt:lpstr>
      <vt:lpstr>DMM Review – free</vt:lpstr>
      <vt:lpstr>Linked List Review – Structure </vt:lpstr>
      <vt:lpstr>Linked List Review – Nodes</vt:lpstr>
      <vt:lpstr>Linked List Review – Traversal</vt:lpstr>
      <vt:lpstr>Linked List Review – Insertion </vt:lpstr>
      <vt:lpstr>Linked List Review – Deletion </vt:lpstr>
      <vt:lpstr>Tips/Useful 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Rathore</dc:creator>
  <cp:lastModifiedBy>Pratik Rathore</cp:lastModifiedBy>
  <cp:revision>246</cp:revision>
  <dcterms:created xsi:type="dcterms:W3CDTF">2021-03-11T01:38:22Z</dcterms:created>
  <dcterms:modified xsi:type="dcterms:W3CDTF">2021-04-08T02:41:31Z</dcterms:modified>
</cp:coreProperties>
</file>