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3" r:id="rId4"/>
    <p:sldId id="268" r:id="rId5"/>
    <p:sldId id="271" r:id="rId6"/>
    <p:sldId id="279" r:id="rId7"/>
    <p:sldId id="272" r:id="rId8"/>
    <p:sldId id="273" r:id="rId9"/>
    <p:sldId id="274" r:id="rId10"/>
    <p:sldId id="275" r:id="rId11"/>
    <p:sldId id="276" r:id="rId12"/>
    <p:sldId id="277" r:id="rId13"/>
    <p:sldId id="264" r:id="rId14"/>
    <p:sldId id="278" r:id="rId15"/>
    <p:sldId id="267" r:id="rId16"/>
    <p:sldId id="266" r:id="rId17"/>
    <p:sldId id="265" r:id="rId18"/>
    <p:sldId id="262"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1"/>
    <p:restoredTop sz="96208"/>
  </p:normalViewPr>
  <p:slideViewPr>
    <p:cSldViewPr snapToGrid="0" snapToObjects="1">
      <p:cViewPr varScale="1">
        <p:scale>
          <a:sx n="90" d="100"/>
          <a:sy n="90" d="100"/>
        </p:scale>
        <p:origin x="232" y="9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432BA-B72B-374E-989C-EC96A16A3A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1F76EE-81EE-EF4B-A70D-EC16707D8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7CD727-97AE-1245-A097-34A1A1CBDC8F}"/>
              </a:ext>
            </a:extLst>
          </p:cNvPr>
          <p:cNvSpPr>
            <a:spLocks noGrp="1"/>
          </p:cNvSpPr>
          <p:nvPr>
            <p:ph type="dt" sz="half" idx="10"/>
          </p:nvPr>
        </p:nvSpPr>
        <p:spPr/>
        <p:txBody>
          <a:bodyPr/>
          <a:lstStyle/>
          <a:p>
            <a:fld id="{A822992B-B901-6740-9516-48DA1293981A}" type="datetimeFigureOut">
              <a:rPr lang="en-US" smtClean="0"/>
              <a:t>3/2/21</a:t>
            </a:fld>
            <a:endParaRPr lang="en-US"/>
          </a:p>
        </p:txBody>
      </p:sp>
      <p:sp>
        <p:nvSpPr>
          <p:cNvPr id="5" name="Footer Placeholder 4">
            <a:extLst>
              <a:ext uri="{FF2B5EF4-FFF2-40B4-BE49-F238E27FC236}">
                <a16:creationId xmlns:a16="http://schemas.microsoft.com/office/drawing/2014/main" id="{63BFB2E3-0A5C-D049-A308-0A73877971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CC6FAF-21E6-5C4E-AC12-94216CEB2187}"/>
              </a:ext>
            </a:extLst>
          </p:cNvPr>
          <p:cNvSpPr>
            <a:spLocks noGrp="1"/>
          </p:cNvSpPr>
          <p:nvPr>
            <p:ph type="sldNum" sz="quarter" idx="12"/>
          </p:nvPr>
        </p:nvSpPr>
        <p:spPr/>
        <p:txBody>
          <a:bodyPr/>
          <a:lstStyle/>
          <a:p>
            <a:fld id="{03FE0623-48E4-D44B-A24B-6295C31A084F}" type="slidenum">
              <a:rPr lang="en-US" smtClean="0"/>
              <a:t>‹#›</a:t>
            </a:fld>
            <a:endParaRPr lang="en-US"/>
          </a:p>
        </p:txBody>
      </p:sp>
    </p:spTree>
    <p:extLst>
      <p:ext uri="{BB962C8B-B14F-4D97-AF65-F5344CB8AC3E}">
        <p14:creationId xmlns:p14="http://schemas.microsoft.com/office/powerpoint/2010/main" val="1021905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1067F-3FE1-6F45-AD6E-69D340DFCF6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32B093-003B-094C-9C47-A6CAD90B25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D37CF26-AFBB-5C4C-AC3C-FBAD04983F3B}"/>
              </a:ext>
            </a:extLst>
          </p:cNvPr>
          <p:cNvSpPr>
            <a:spLocks noGrp="1"/>
          </p:cNvSpPr>
          <p:nvPr>
            <p:ph type="dt" sz="half" idx="10"/>
          </p:nvPr>
        </p:nvSpPr>
        <p:spPr/>
        <p:txBody>
          <a:bodyPr/>
          <a:lstStyle/>
          <a:p>
            <a:fld id="{A822992B-B901-6740-9516-48DA1293981A}" type="datetimeFigureOut">
              <a:rPr lang="en-US" smtClean="0"/>
              <a:t>3/2/21</a:t>
            </a:fld>
            <a:endParaRPr lang="en-US"/>
          </a:p>
        </p:txBody>
      </p:sp>
      <p:sp>
        <p:nvSpPr>
          <p:cNvPr id="5" name="Footer Placeholder 4">
            <a:extLst>
              <a:ext uri="{FF2B5EF4-FFF2-40B4-BE49-F238E27FC236}">
                <a16:creationId xmlns:a16="http://schemas.microsoft.com/office/drawing/2014/main" id="{41A086F3-1CC5-C34F-A76F-8E8730C24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0F7C61-3FFB-5D43-8B23-555D60107149}"/>
              </a:ext>
            </a:extLst>
          </p:cNvPr>
          <p:cNvSpPr>
            <a:spLocks noGrp="1"/>
          </p:cNvSpPr>
          <p:nvPr>
            <p:ph type="sldNum" sz="quarter" idx="12"/>
          </p:nvPr>
        </p:nvSpPr>
        <p:spPr/>
        <p:txBody>
          <a:bodyPr/>
          <a:lstStyle/>
          <a:p>
            <a:fld id="{03FE0623-48E4-D44B-A24B-6295C31A084F}" type="slidenum">
              <a:rPr lang="en-US" smtClean="0"/>
              <a:t>‹#›</a:t>
            </a:fld>
            <a:endParaRPr lang="en-US"/>
          </a:p>
        </p:txBody>
      </p:sp>
    </p:spTree>
    <p:extLst>
      <p:ext uri="{BB962C8B-B14F-4D97-AF65-F5344CB8AC3E}">
        <p14:creationId xmlns:p14="http://schemas.microsoft.com/office/powerpoint/2010/main" val="12756430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E010D1-7D45-6A42-8015-421204DF82C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FAC53D-324E-5049-8D17-83DD1E9A309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46528D-0871-6747-8E7F-B2699F521708}"/>
              </a:ext>
            </a:extLst>
          </p:cNvPr>
          <p:cNvSpPr>
            <a:spLocks noGrp="1"/>
          </p:cNvSpPr>
          <p:nvPr>
            <p:ph type="dt" sz="half" idx="10"/>
          </p:nvPr>
        </p:nvSpPr>
        <p:spPr/>
        <p:txBody>
          <a:bodyPr/>
          <a:lstStyle/>
          <a:p>
            <a:fld id="{A822992B-B901-6740-9516-48DA1293981A}" type="datetimeFigureOut">
              <a:rPr lang="en-US" smtClean="0"/>
              <a:t>3/2/21</a:t>
            </a:fld>
            <a:endParaRPr lang="en-US"/>
          </a:p>
        </p:txBody>
      </p:sp>
      <p:sp>
        <p:nvSpPr>
          <p:cNvPr id="5" name="Footer Placeholder 4">
            <a:extLst>
              <a:ext uri="{FF2B5EF4-FFF2-40B4-BE49-F238E27FC236}">
                <a16:creationId xmlns:a16="http://schemas.microsoft.com/office/drawing/2014/main" id="{27AACAB2-3D11-7E45-8B6A-E0A77686C4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22AC16-AB83-3D4C-B505-A110FD4E4142}"/>
              </a:ext>
            </a:extLst>
          </p:cNvPr>
          <p:cNvSpPr>
            <a:spLocks noGrp="1"/>
          </p:cNvSpPr>
          <p:nvPr>
            <p:ph type="sldNum" sz="quarter" idx="12"/>
          </p:nvPr>
        </p:nvSpPr>
        <p:spPr/>
        <p:txBody>
          <a:bodyPr/>
          <a:lstStyle/>
          <a:p>
            <a:fld id="{03FE0623-48E4-D44B-A24B-6295C31A084F}" type="slidenum">
              <a:rPr lang="en-US" smtClean="0"/>
              <a:t>‹#›</a:t>
            </a:fld>
            <a:endParaRPr lang="en-US"/>
          </a:p>
        </p:txBody>
      </p:sp>
    </p:spTree>
    <p:extLst>
      <p:ext uri="{BB962C8B-B14F-4D97-AF65-F5344CB8AC3E}">
        <p14:creationId xmlns:p14="http://schemas.microsoft.com/office/powerpoint/2010/main" val="196170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85A2B-DD69-9948-BA04-E7FC00032F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2ECA6F7-2948-154F-A3FC-E01746A328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5CC0C7-CC74-EA48-AF90-21125175AE63}"/>
              </a:ext>
            </a:extLst>
          </p:cNvPr>
          <p:cNvSpPr>
            <a:spLocks noGrp="1"/>
          </p:cNvSpPr>
          <p:nvPr>
            <p:ph type="dt" sz="half" idx="10"/>
          </p:nvPr>
        </p:nvSpPr>
        <p:spPr/>
        <p:txBody>
          <a:bodyPr/>
          <a:lstStyle/>
          <a:p>
            <a:fld id="{A822992B-B901-6740-9516-48DA1293981A}" type="datetimeFigureOut">
              <a:rPr lang="en-US" smtClean="0"/>
              <a:t>3/2/21</a:t>
            </a:fld>
            <a:endParaRPr lang="en-US"/>
          </a:p>
        </p:txBody>
      </p:sp>
      <p:sp>
        <p:nvSpPr>
          <p:cNvPr id="5" name="Footer Placeholder 4">
            <a:extLst>
              <a:ext uri="{FF2B5EF4-FFF2-40B4-BE49-F238E27FC236}">
                <a16:creationId xmlns:a16="http://schemas.microsoft.com/office/drawing/2014/main" id="{4D7B222A-340A-CA42-9C33-2479C958DF9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0A0569-D5E1-2247-BE74-230CE742B3FB}"/>
              </a:ext>
            </a:extLst>
          </p:cNvPr>
          <p:cNvSpPr>
            <a:spLocks noGrp="1"/>
          </p:cNvSpPr>
          <p:nvPr>
            <p:ph type="sldNum" sz="quarter" idx="12"/>
          </p:nvPr>
        </p:nvSpPr>
        <p:spPr/>
        <p:txBody>
          <a:bodyPr/>
          <a:lstStyle/>
          <a:p>
            <a:fld id="{03FE0623-48E4-D44B-A24B-6295C31A084F}" type="slidenum">
              <a:rPr lang="en-US" smtClean="0"/>
              <a:t>‹#›</a:t>
            </a:fld>
            <a:endParaRPr lang="en-US"/>
          </a:p>
        </p:txBody>
      </p:sp>
    </p:spTree>
    <p:extLst>
      <p:ext uri="{BB962C8B-B14F-4D97-AF65-F5344CB8AC3E}">
        <p14:creationId xmlns:p14="http://schemas.microsoft.com/office/powerpoint/2010/main" val="10972996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4704D-5849-4C42-9421-7067F5C3F15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DA98810-47BC-E74A-AB93-6B46F3C1634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164D38-480B-4347-8463-87872538B138}"/>
              </a:ext>
            </a:extLst>
          </p:cNvPr>
          <p:cNvSpPr>
            <a:spLocks noGrp="1"/>
          </p:cNvSpPr>
          <p:nvPr>
            <p:ph type="dt" sz="half" idx="10"/>
          </p:nvPr>
        </p:nvSpPr>
        <p:spPr/>
        <p:txBody>
          <a:bodyPr/>
          <a:lstStyle/>
          <a:p>
            <a:fld id="{A822992B-B901-6740-9516-48DA1293981A}" type="datetimeFigureOut">
              <a:rPr lang="en-US" smtClean="0"/>
              <a:t>3/2/21</a:t>
            </a:fld>
            <a:endParaRPr lang="en-US"/>
          </a:p>
        </p:txBody>
      </p:sp>
      <p:sp>
        <p:nvSpPr>
          <p:cNvPr id="5" name="Footer Placeholder 4">
            <a:extLst>
              <a:ext uri="{FF2B5EF4-FFF2-40B4-BE49-F238E27FC236}">
                <a16:creationId xmlns:a16="http://schemas.microsoft.com/office/drawing/2014/main" id="{51D932A4-3A84-C34D-BB4C-767E1D4B2F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14B5B4-5155-FB4A-BBC5-291C1AF1A752}"/>
              </a:ext>
            </a:extLst>
          </p:cNvPr>
          <p:cNvSpPr>
            <a:spLocks noGrp="1"/>
          </p:cNvSpPr>
          <p:nvPr>
            <p:ph type="sldNum" sz="quarter" idx="12"/>
          </p:nvPr>
        </p:nvSpPr>
        <p:spPr/>
        <p:txBody>
          <a:bodyPr/>
          <a:lstStyle/>
          <a:p>
            <a:fld id="{03FE0623-48E4-D44B-A24B-6295C31A084F}" type="slidenum">
              <a:rPr lang="en-US" smtClean="0"/>
              <a:t>‹#›</a:t>
            </a:fld>
            <a:endParaRPr lang="en-US"/>
          </a:p>
        </p:txBody>
      </p:sp>
    </p:spTree>
    <p:extLst>
      <p:ext uri="{BB962C8B-B14F-4D97-AF65-F5344CB8AC3E}">
        <p14:creationId xmlns:p14="http://schemas.microsoft.com/office/powerpoint/2010/main" val="4406328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F7E1A-DC41-6D41-900E-D538FEAA241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BB62DA-88F8-3141-B870-727D88CB7E3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ACF133-D55F-454E-8FDC-972B7D76007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41C579F-80D9-714D-A269-78F24A044B6C}"/>
              </a:ext>
            </a:extLst>
          </p:cNvPr>
          <p:cNvSpPr>
            <a:spLocks noGrp="1"/>
          </p:cNvSpPr>
          <p:nvPr>
            <p:ph type="dt" sz="half" idx="10"/>
          </p:nvPr>
        </p:nvSpPr>
        <p:spPr/>
        <p:txBody>
          <a:bodyPr/>
          <a:lstStyle/>
          <a:p>
            <a:fld id="{A822992B-B901-6740-9516-48DA1293981A}" type="datetimeFigureOut">
              <a:rPr lang="en-US" smtClean="0"/>
              <a:t>3/2/21</a:t>
            </a:fld>
            <a:endParaRPr lang="en-US"/>
          </a:p>
        </p:txBody>
      </p:sp>
      <p:sp>
        <p:nvSpPr>
          <p:cNvPr id="6" name="Footer Placeholder 5">
            <a:extLst>
              <a:ext uri="{FF2B5EF4-FFF2-40B4-BE49-F238E27FC236}">
                <a16:creationId xmlns:a16="http://schemas.microsoft.com/office/drawing/2014/main" id="{FE775E8C-8BB0-3944-849F-500D766687A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FD6B8CC-3001-EB49-AD72-1D59243E8744}"/>
              </a:ext>
            </a:extLst>
          </p:cNvPr>
          <p:cNvSpPr>
            <a:spLocks noGrp="1"/>
          </p:cNvSpPr>
          <p:nvPr>
            <p:ph type="sldNum" sz="quarter" idx="12"/>
          </p:nvPr>
        </p:nvSpPr>
        <p:spPr/>
        <p:txBody>
          <a:bodyPr/>
          <a:lstStyle/>
          <a:p>
            <a:fld id="{03FE0623-48E4-D44B-A24B-6295C31A084F}" type="slidenum">
              <a:rPr lang="en-US" smtClean="0"/>
              <a:t>‹#›</a:t>
            </a:fld>
            <a:endParaRPr lang="en-US"/>
          </a:p>
        </p:txBody>
      </p:sp>
    </p:spTree>
    <p:extLst>
      <p:ext uri="{BB962C8B-B14F-4D97-AF65-F5344CB8AC3E}">
        <p14:creationId xmlns:p14="http://schemas.microsoft.com/office/powerpoint/2010/main" val="12028277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CC26-0439-7843-B3C8-07770C71A5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BB6882-D91B-7840-AD14-9037472CF8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039736-095C-E942-A7E1-40786DCC3F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E2D2CE9-4199-8048-A0A6-23E64E98785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03EF22-BCDF-034A-87C0-17B65A5F663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2A694C8-6EAB-7243-AC22-CEC1285FB067}"/>
              </a:ext>
            </a:extLst>
          </p:cNvPr>
          <p:cNvSpPr>
            <a:spLocks noGrp="1"/>
          </p:cNvSpPr>
          <p:nvPr>
            <p:ph type="dt" sz="half" idx="10"/>
          </p:nvPr>
        </p:nvSpPr>
        <p:spPr/>
        <p:txBody>
          <a:bodyPr/>
          <a:lstStyle/>
          <a:p>
            <a:fld id="{A822992B-B901-6740-9516-48DA1293981A}" type="datetimeFigureOut">
              <a:rPr lang="en-US" smtClean="0"/>
              <a:t>3/2/21</a:t>
            </a:fld>
            <a:endParaRPr lang="en-US"/>
          </a:p>
        </p:txBody>
      </p:sp>
      <p:sp>
        <p:nvSpPr>
          <p:cNvPr id="8" name="Footer Placeholder 7">
            <a:extLst>
              <a:ext uri="{FF2B5EF4-FFF2-40B4-BE49-F238E27FC236}">
                <a16:creationId xmlns:a16="http://schemas.microsoft.com/office/drawing/2014/main" id="{CA63A0D7-3578-0E40-8206-4D1A35F1D7A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18306B9-7CCB-D249-AC2B-C66204F78900}"/>
              </a:ext>
            </a:extLst>
          </p:cNvPr>
          <p:cNvSpPr>
            <a:spLocks noGrp="1"/>
          </p:cNvSpPr>
          <p:nvPr>
            <p:ph type="sldNum" sz="quarter" idx="12"/>
          </p:nvPr>
        </p:nvSpPr>
        <p:spPr/>
        <p:txBody>
          <a:bodyPr/>
          <a:lstStyle/>
          <a:p>
            <a:fld id="{03FE0623-48E4-D44B-A24B-6295C31A084F}" type="slidenum">
              <a:rPr lang="en-US" smtClean="0"/>
              <a:t>‹#›</a:t>
            </a:fld>
            <a:endParaRPr lang="en-US"/>
          </a:p>
        </p:txBody>
      </p:sp>
    </p:spTree>
    <p:extLst>
      <p:ext uri="{BB962C8B-B14F-4D97-AF65-F5344CB8AC3E}">
        <p14:creationId xmlns:p14="http://schemas.microsoft.com/office/powerpoint/2010/main" val="36238698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6F83A-E0EA-6C42-BCA8-16CF248F8DC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6FA363A-F0A3-6840-82EE-3FDC4E8BC07E}"/>
              </a:ext>
            </a:extLst>
          </p:cNvPr>
          <p:cNvSpPr>
            <a:spLocks noGrp="1"/>
          </p:cNvSpPr>
          <p:nvPr>
            <p:ph type="dt" sz="half" idx="10"/>
          </p:nvPr>
        </p:nvSpPr>
        <p:spPr/>
        <p:txBody>
          <a:bodyPr/>
          <a:lstStyle/>
          <a:p>
            <a:fld id="{A822992B-B901-6740-9516-48DA1293981A}" type="datetimeFigureOut">
              <a:rPr lang="en-US" smtClean="0"/>
              <a:t>3/2/21</a:t>
            </a:fld>
            <a:endParaRPr lang="en-US"/>
          </a:p>
        </p:txBody>
      </p:sp>
      <p:sp>
        <p:nvSpPr>
          <p:cNvPr id="4" name="Footer Placeholder 3">
            <a:extLst>
              <a:ext uri="{FF2B5EF4-FFF2-40B4-BE49-F238E27FC236}">
                <a16:creationId xmlns:a16="http://schemas.microsoft.com/office/drawing/2014/main" id="{A7D136F2-56C1-9A46-ADC2-97A233D543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6E2D99-51A3-2147-9D39-91C2EDFD5561}"/>
              </a:ext>
            </a:extLst>
          </p:cNvPr>
          <p:cNvSpPr>
            <a:spLocks noGrp="1"/>
          </p:cNvSpPr>
          <p:nvPr>
            <p:ph type="sldNum" sz="quarter" idx="12"/>
          </p:nvPr>
        </p:nvSpPr>
        <p:spPr/>
        <p:txBody>
          <a:bodyPr/>
          <a:lstStyle/>
          <a:p>
            <a:fld id="{03FE0623-48E4-D44B-A24B-6295C31A084F}" type="slidenum">
              <a:rPr lang="en-US" smtClean="0"/>
              <a:t>‹#›</a:t>
            </a:fld>
            <a:endParaRPr lang="en-US"/>
          </a:p>
        </p:txBody>
      </p:sp>
    </p:spTree>
    <p:extLst>
      <p:ext uri="{BB962C8B-B14F-4D97-AF65-F5344CB8AC3E}">
        <p14:creationId xmlns:p14="http://schemas.microsoft.com/office/powerpoint/2010/main" val="6470064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B9DF7F-3B6F-4D44-B365-8A5610E7C320}"/>
              </a:ext>
            </a:extLst>
          </p:cNvPr>
          <p:cNvSpPr>
            <a:spLocks noGrp="1"/>
          </p:cNvSpPr>
          <p:nvPr>
            <p:ph type="dt" sz="half" idx="10"/>
          </p:nvPr>
        </p:nvSpPr>
        <p:spPr/>
        <p:txBody>
          <a:bodyPr/>
          <a:lstStyle/>
          <a:p>
            <a:fld id="{A822992B-B901-6740-9516-48DA1293981A}" type="datetimeFigureOut">
              <a:rPr lang="en-US" smtClean="0"/>
              <a:t>3/2/21</a:t>
            </a:fld>
            <a:endParaRPr lang="en-US"/>
          </a:p>
        </p:txBody>
      </p:sp>
      <p:sp>
        <p:nvSpPr>
          <p:cNvPr id="3" name="Footer Placeholder 2">
            <a:extLst>
              <a:ext uri="{FF2B5EF4-FFF2-40B4-BE49-F238E27FC236}">
                <a16:creationId xmlns:a16="http://schemas.microsoft.com/office/drawing/2014/main" id="{11A872FE-D56A-794E-A895-045A9BE5D0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4C5F067-5150-D54E-8F1E-870B208E62E0}"/>
              </a:ext>
            </a:extLst>
          </p:cNvPr>
          <p:cNvSpPr>
            <a:spLocks noGrp="1"/>
          </p:cNvSpPr>
          <p:nvPr>
            <p:ph type="sldNum" sz="quarter" idx="12"/>
          </p:nvPr>
        </p:nvSpPr>
        <p:spPr/>
        <p:txBody>
          <a:bodyPr/>
          <a:lstStyle/>
          <a:p>
            <a:fld id="{03FE0623-48E4-D44B-A24B-6295C31A084F}" type="slidenum">
              <a:rPr lang="en-US" smtClean="0"/>
              <a:t>‹#›</a:t>
            </a:fld>
            <a:endParaRPr lang="en-US"/>
          </a:p>
        </p:txBody>
      </p:sp>
    </p:spTree>
    <p:extLst>
      <p:ext uri="{BB962C8B-B14F-4D97-AF65-F5344CB8AC3E}">
        <p14:creationId xmlns:p14="http://schemas.microsoft.com/office/powerpoint/2010/main" val="4247141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7C2A1-3D69-724B-BB63-8F8EB5BED8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889367D-3F10-3046-AB0E-1FF174AD7A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707943C-840C-4F4F-B3FD-8BF8CAD084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D66F72C-5EC0-5744-9622-8BB241BB07BF}"/>
              </a:ext>
            </a:extLst>
          </p:cNvPr>
          <p:cNvSpPr>
            <a:spLocks noGrp="1"/>
          </p:cNvSpPr>
          <p:nvPr>
            <p:ph type="dt" sz="half" idx="10"/>
          </p:nvPr>
        </p:nvSpPr>
        <p:spPr/>
        <p:txBody>
          <a:bodyPr/>
          <a:lstStyle/>
          <a:p>
            <a:fld id="{A822992B-B901-6740-9516-48DA1293981A}" type="datetimeFigureOut">
              <a:rPr lang="en-US" smtClean="0"/>
              <a:t>3/2/21</a:t>
            </a:fld>
            <a:endParaRPr lang="en-US"/>
          </a:p>
        </p:txBody>
      </p:sp>
      <p:sp>
        <p:nvSpPr>
          <p:cNvPr id="6" name="Footer Placeholder 5">
            <a:extLst>
              <a:ext uri="{FF2B5EF4-FFF2-40B4-BE49-F238E27FC236}">
                <a16:creationId xmlns:a16="http://schemas.microsoft.com/office/drawing/2014/main" id="{0DCB0126-0C39-D048-8EE8-98C16A0AFB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E93C5E-F2AA-6C40-93C3-1081B272EF8F}"/>
              </a:ext>
            </a:extLst>
          </p:cNvPr>
          <p:cNvSpPr>
            <a:spLocks noGrp="1"/>
          </p:cNvSpPr>
          <p:nvPr>
            <p:ph type="sldNum" sz="quarter" idx="12"/>
          </p:nvPr>
        </p:nvSpPr>
        <p:spPr/>
        <p:txBody>
          <a:bodyPr/>
          <a:lstStyle/>
          <a:p>
            <a:fld id="{03FE0623-48E4-D44B-A24B-6295C31A084F}" type="slidenum">
              <a:rPr lang="en-US" smtClean="0"/>
              <a:t>‹#›</a:t>
            </a:fld>
            <a:endParaRPr lang="en-US"/>
          </a:p>
        </p:txBody>
      </p:sp>
    </p:spTree>
    <p:extLst>
      <p:ext uri="{BB962C8B-B14F-4D97-AF65-F5344CB8AC3E}">
        <p14:creationId xmlns:p14="http://schemas.microsoft.com/office/powerpoint/2010/main" val="8123463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1B8FE-6E29-5949-9FAF-66989067368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2E2CC25-B714-6945-824B-25EA5A9E3B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34A32A-E8E9-6946-9B66-A83C704552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06807E-3E89-D847-9846-50725C324D0C}"/>
              </a:ext>
            </a:extLst>
          </p:cNvPr>
          <p:cNvSpPr>
            <a:spLocks noGrp="1"/>
          </p:cNvSpPr>
          <p:nvPr>
            <p:ph type="dt" sz="half" idx="10"/>
          </p:nvPr>
        </p:nvSpPr>
        <p:spPr/>
        <p:txBody>
          <a:bodyPr/>
          <a:lstStyle/>
          <a:p>
            <a:fld id="{A822992B-B901-6740-9516-48DA1293981A}" type="datetimeFigureOut">
              <a:rPr lang="en-US" smtClean="0"/>
              <a:t>3/2/21</a:t>
            </a:fld>
            <a:endParaRPr lang="en-US"/>
          </a:p>
        </p:txBody>
      </p:sp>
      <p:sp>
        <p:nvSpPr>
          <p:cNvPr id="6" name="Footer Placeholder 5">
            <a:extLst>
              <a:ext uri="{FF2B5EF4-FFF2-40B4-BE49-F238E27FC236}">
                <a16:creationId xmlns:a16="http://schemas.microsoft.com/office/drawing/2014/main" id="{67085908-EE90-EC45-ADFA-169687B6F84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3ACC4B-9922-CE43-9B6F-F89F66F0FA22}"/>
              </a:ext>
            </a:extLst>
          </p:cNvPr>
          <p:cNvSpPr>
            <a:spLocks noGrp="1"/>
          </p:cNvSpPr>
          <p:nvPr>
            <p:ph type="sldNum" sz="quarter" idx="12"/>
          </p:nvPr>
        </p:nvSpPr>
        <p:spPr/>
        <p:txBody>
          <a:bodyPr/>
          <a:lstStyle/>
          <a:p>
            <a:fld id="{03FE0623-48E4-D44B-A24B-6295C31A084F}" type="slidenum">
              <a:rPr lang="en-US" smtClean="0"/>
              <a:t>‹#›</a:t>
            </a:fld>
            <a:endParaRPr lang="en-US"/>
          </a:p>
        </p:txBody>
      </p:sp>
    </p:spTree>
    <p:extLst>
      <p:ext uri="{BB962C8B-B14F-4D97-AF65-F5344CB8AC3E}">
        <p14:creationId xmlns:p14="http://schemas.microsoft.com/office/powerpoint/2010/main" val="2873653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8968A68-9D13-3241-AEC9-2A0B69B4E5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3F3BFF4-36FA-2C42-A9B1-F074733306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7200AF-23FD-A947-892E-AEDE9EE782C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22992B-B901-6740-9516-48DA1293981A}" type="datetimeFigureOut">
              <a:rPr lang="en-US" smtClean="0"/>
              <a:t>3/2/21</a:t>
            </a:fld>
            <a:endParaRPr lang="en-US"/>
          </a:p>
        </p:txBody>
      </p:sp>
      <p:sp>
        <p:nvSpPr>
          <p:cNvPr id="5" name="Footer Placeholder 4">
            <a:extLst>
              <a:ext uri="{FF2B5EF4-FFF2-40B4-BE49-F238E27FC236}">
                <a16:creationId xmlns:a16="http://schemas.microsoft.com/office/drawing/2014/main" id="{F884F365-18E4-A94D-9645-340A6A7D09A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F487077-13B6-9B46-B080-082FB62AB7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FE0623-48E4-D44B-A24B-6295C31A084F}" type="slidenum">
              <a:rPr lang="en-US" smtClean="0"/>
              <a:t>‹#›</a:t>
            </a:fld>
            <a:endParaRPr lang="en-US"/>
          </a:p>
        </p:txBody>
      </p:sp>
    </p:spTree>
    <p:extLst>
      <p:ext uri="{BB962C8B-B14F-4D97-AF65-F5344CB8AC3E}">
        <p14:creationId xmlns:p14="http://schemas.microsoft.com/office/powerpoint/2010/main" val="33945809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C14C6D5-C295-4AE7-9EBC-A7D8914515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A8DE0E0C-D349-42F5-9A39-823BED9EB2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71500" y="2376240"/>
            <a:ext cx="2105519" cy="210551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FFEC4229-734E-4FC2-B6A0-6DA9B8B1AD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036665" y="67603"/>
            <a:ext cx="6972591" cy="6826263"/>
          </a:xfrm>
          <a:custGeom>
            <a:avLst/>
            <a:gdLst>
              <a:gd name="connsiteX0" fmla="*/ 0 w 6972591"/>
              <a:gd name="connsiteY0" fmla="*/ 1976924 h 6826263"/>
              <a:gd name="connsiteX1" fmla="*/ 1976924 w 6972591"/>
              <a:gd name="connsiteY1" fmla="*/ 0 h 6826263"/>
              <a:gd name="connsiteX2" fmla="*/ 6972591 w 6972591"/>
              <a:gd name="connsiteY2" fmla="*/ 0 h 6826263"/>
              <a:gd name="connsiteX3" fmla="*/ 6972590 w 6972591"/>
              <a:gd name="connsiteY3" fmla="*/ 4703010 h 6826263"/>
              <a:gd name="connsiteX4" fmla="*/ 4849338 w 6972591"/>
              <a:gd name="connsiteY4" fmla="*/ 6826263 h 68262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72591" h="6826263">
                <a:moveTo>
                  <a:pt x="0" y="1976924"/>
                </a:moveTo>
                <a:lnTo>
                  <a:pt x="1976924" y="0"/>
                </a:lnTo>
                <a:lnTo>
                  <a:pt x="6972591" y="0"/>
                </a:lnTo>
                <a:lnTo>
                  <a:pt x="6972590" y="4703010"/>
                </a:lnTo>
                <a:lnTo>
                  <a:pt x="4849338" y="682626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4" name="Rectangle 13">
            <a:extLst>
              <a:ext uri="{FF2B5EF4-FFF2-40B4-BE49-F238E27FC236}">
                <a16:creationId xmlns:a16="http://schemas.microsoft.com/office/drawing/2014/main" id="{BC01FF70-2FFE-4A99-9E3F-9699B085CA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839100" y="1809291"/>
            <a:ext cx="3790670" cy="4214576"/>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6FA8D7CA-01D6-49EC-955B-6E51F6FB64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38684" y="1316432"/>
            <a:ext cx="4225136" cy="422513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8" name="Freeform: Shape 17">
            <a:extLst>
              <a:ext uri="{FF2B5EF4-FFF2-40B4-BE49-F238E27FC236}">
                <a16:creationId xmlns:a16="http://schemas.microsoft.com/office/drawing/2014/main" id="{ADAA6A52-6F71-45C6-A3A3-8F41040919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563919" y="753376"/>
            <a:ext cx="5353835" cy="5353835"/>
          </a:xfrm>
          <a:custGeom>
            <a:avLst/>
            <a:gdLst>
              <a:gd name="connsiteX0" fmla="*/ 690506 w 5353835"/>
              <a:gd name="connsiteY0" fmla="*/ 5273742 h 5353835"/>
              <a:gd name="connsiteX1" fmla="*/ 4927602 w 5353835"/>
              <a:gd name="connsiteY1" fmla="*/ 5273742 h 5353835"/>
              <a:gd name="connsiteX2" fmla="*/ 4847509 w 5353835"/>
              <a:gd name="connsiteY2" fmla="*/ 5353835 h 5353835"/>
              <a:gd name="connsiteX3" fmla="*/ 770599 w 5353835"/>
              <a:gd name="connsiteY3" fmla="*/ 5353835 h 5353835"/>
              <a:gd name="connsiteX4" fmla="*/ 422575 w 5353835"/>
              <a:gd name="connsiteY4" fmla="*/ 80093 h 5353835"/>
              <a:gd name="connsiteX5" fmla="*/ 502668 w 5353835"/>
              <a:gd name="connsiteY5" fmla="*/ 0 h 5353835"/>
              <a:gd name="connsiteX6" fmla="*/ 5353835 w 5353835"/>
              <a:gd name="connsiteY6" fmla="*/ 0 h 5353835"/>
              <a:gd name="connsiteX7" fmla="*/ 5353835 w 5353835"/>
              <a:gd name="connsiteY7" fmla="*/ 4847509 h 5353835"/>
              <a:gd name="connsiteX8" fmla="*/ 5273742 w 5353835"/>
              <a:gd name="connsiteY8" fmla="*/ 4927602 h 5353835"/>
              <a:gd name="connsiteX9" fmla="*/ 5273742 w 5353835"/>
              <a:gd name="connsiteY9" fmla="*/ 80093 h 5353835"/>
              <a:gd name="connsiteX10" fmla="*/ 0 w 5353835"/>
              <a:gd name="connsiteY10" fmla="*/ 502667 h 5353835"/>
              <a:gd name="connsiteX11" fmla="*/ 80093 w 5353835"/>
              <a:gd name="connsiteY11" fmla="*/ 422574 h 5353835"/>
              <a:gd name="connsiteX12" fmla="*/ 80093 w 5353835"/>
              <a:gd name="connsiteY12" fmla="*/ 4663329 h 5353835"/>
              <a:gd name="connsiteX13" fmla="*/ 0 w 5353835"/>
              <a:gd name="connsiteY13" fmla="*/ 4583236 h 53538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53835" h="5353835">
                <a:moveTo>
                  <a:pt x="690506" y="5273742"/>
                </a:moveTo>
                <a:lnTo>
                  <a:pt x="4927602" y="5273742"/>
                </a:lnTo>
                <a:lnTo>
                  <a:pt x="4847509" y="5353835"/>
                </a:lnTo>
                <a:lnTo>
                  <a:pt x="770599" y="5353835"/>
                </a:lnTo>
                <a:close/>
                <a:moveTo>
                  <a:pt x="422575" y="80093"/>
                </a:moveTo>
                <a:lnTo>
                  <a:pt x="502668" y="0"/>
                </a:lnTo>
                <a:lnTo>
                  <a:pt x="5353835" y="0"/>
                </a:lnTo>
                <a:lnTo>
                  <a:pt x="5353835" y="4847509"/>
                </a:lnTo>
                <a:lnTo>
                  <a:pt x="5273742" y="4927602"/>
                </a:lnTo>
                <a:lnTo>
                  <a:pt x="5273742" y="80093"/>
                </a:lnTo>
                <a:close/>
                <a:moveTo>
                  <a:pt x="0" y="502667"/>
                </a:moveTo>
                <a:lnTo>
                  <a:pt x="80093" y="422574"/>
                </a:lnTo>
                <a:lnTo>
                  <a:pt x="80093" y="4663329"/>
                </a:lnTo>
                <a:lnTo>
                  <a:pt x="0" y="4583236"/>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0484B4E-13C7-0D49-9888-53B54D533E36}"/>
              </a:ext>
            </a:extLst>
          </p:cNvPr>
          <p:cNvSpPr>
            <a:spLocks noGrp="1"/>
          </p:cNvSpPr>
          <p:nvPr>
            <p:ph type="ctrTitle"/>
          </p:nvPr>
        </p:nvSpPr>
        <p:spPr>
          <a:xfrm>
            <a:off x="1116701" y="2452526"/>
            <a:ext cx="4248318" cy="1952947"/>
          </a:xfrm>
          <a:noFill/>
        </p:spPr>
        <p:txBody>
          <a:bodyPr anchor="ctr">
            <a:normAutofit/>
          </a:bodyPr>
          <a:lstStyle/>
          <a:p>
            <a:r>
              <a:rPr lang="en-US" sz="3600">
                <a:solidFill>
                  <a:srgbClr val="080808"/>
                </a:solidFill>
              </a:rPr>
              <a:t>ENEE150 Discussion #5</a:t>
            </a:r>
          </a:p>
        </p:txBody>
      </p:sp>
      <p:sp>
        <p:nvSpPr>
          <p:cNvPr id="3" name="Subtitle 2">
            <a:extLst>
              <a:ext uri="{FF2B5EF4-FFF2-40B4-BE49-F238E27FC236}">
                <a16:creationId xmlns:a16="http://schemas.microsoft.com/office/drawing/2014/main" id="{6F51B7C0-55A0-554B-8517-9F692897EB33}"/>
              </a:ext>
            </a:extLst>
          </p:cNvPr>
          <p:cNvSpPr>
            <a:spLocks noGrp="1"/>
          </p:cNvSpPr>
          <p:nvPr>
            <p:ph type="subTitle" idx="1"/>
          </p:nvPr>
        </p:nvSpPr>
        <p:spPr>
          <a:xfrm>
            <a:off x="1991745" y="4557900"/>
            <a:ext cx="2442690" cy="915772"/>
          </a:xfrm>
          <a:noFill/>
        </p:spPr>
        <p:txBody>
          <a:bodyPr>
            <a:normAutofit/>
          </a:bodyPr>
          <a:lstStyle/>
          <a:p>
            <a:r>
              <a:rPr lang="en-US" sz="2000">
                <a:solidFill>
                  <a:srgbClr val="080808"/>
                </a:solidFill>
              </a:rPr>
              <a:t>Pratik Rathore</a:t>
            </a:r>
          </a:p>
          <a:p>
            <a:r>
              <a:rPr lang="en-US" sz="2000">
                <a:solidFill>
                  <a:srgbClr val="080808"/>
                </a:solidFill>
              </a:rPr>
              <a:t>3/4/21</a:t>
            </a:r>
          </a:p>
        </p:txBody>
      </p:sp>
      <p:sp>
        <p:nvSpPr>
          <p:cNvPr id="20" name="Isosceles Triangle 19">
            <a:extLst>
              <a:ext uri="{FF2B5EF4-FFF2-40B4-BE49-F238E27FC236}">
                <a16:creationId xmlns:a16="http://schemas.microsoft.com/office/drawing/2014/main" id="{DBD14339-4332-4769-B35F-FDA39761E8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4298702" y="-1"/>
            <a:ext cx="2158854" cy="107942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Rectangle 21">
            <a:extLst>
              <a:ext uri="{FF2B5EF4-FFF2-40B4-BE49-F238E27FC236}">
                <a16:creationId xmlns:a16="http://schemas.microsoft.com/office/drawing/2014/main" id="{24D2F742-54E7-4C62-98C5-F8990E2A01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869144" y="523673"/>
            <a:ext cx="1827638" cy="182763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A176DD56-124E-424A-869A-5281743F2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624288" y="1584143"/>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Shape 25">
            <a:extLst>
              <a:ext uri="{FF2B5EF4-FFF2-40B4-BE49-F238E27FC236}">
                <a16:creationId xmlns:a16="http://schemas.microsoft.com/office/drawing/2014/main" id="{2401BDF6-9398-44DA-B3E3-5E3E9D80AD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934212" y="4355671"/>
            <a:ext cx="1981336" cy="2736866"/>
          </a:xfrm>
          <a:custGeom>
            <a:avLst/>
            <a:gdLst>
              <a:gd name="connsiteX0" fmla="*/ 0 w 1981336"/>
              <a:gd name="connsiteY0" fmla="*/ 0 h 2736866"/>
              <a:gd name="connsiteX1" fmla="*/ 1981336 w 1981336"/>
              <a:gd name="connsiteY1" fmla="*/ 1981336 h 2736866"/>
              <a:gd name="connsiteX2" fmla="*/ 1225806 w 1981336"/>
              <a:gd name="connsiteY2" fmla="*/ 2736866 h 2736866"/>
              <a:gd name="connsiteX3" fmla="*/ 0 w 1981336"/>
              <a:gd name="connsiteY3" fmla="*/ 2736866 h 2736866"/>
            </a:gdLst>
            <a:ahLst/>
            <a:cxnLst>
              <a:cxn ang="0">
                <a:pos x="connsiteX0" y="connsiteY0"/>
              </a:cxn>
              <a:cxn ang="0">
                <a:pos x="connsiteX1" y="connsiteY1"/>
              </a:cxn>
              <a:cxn ang="0">
                <a:pos x="connsiteX2" y="connsiteY2"/>
              </a:cxn>
              <a:cxn ang="0">
                <a:pos x="connsiteX3" y="connsiteY3"/>
              </a:cxn>
            </a:cxnLst>
            <a:rect l="l" t="t" r="r" b="b"/>
            <a:pathLst>
              <a:path w="1981336" h="2736866">
                <a:moveTo>
                  <a:pt x="0" y="0"/>
                </a:moveTo>
                <a:lnTo>
                  <a:pt x="1981336" y="1981336"/>
                </a:lnTo>
                <a:lnTo>
                  <a:pt x="1225806" y="2736866"/>
                </a:lnTo>
                <a:lnTo>
                  <a:pt x="0" y="2736866"/>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Isosceles Triangle 27">
            <a:extLst>
              <a:ext uri="{FF2B5EF4-FFF2-40B4-BE49-F238E27FC236}">
                <a16:creationId xmlns:a16="http://schemas.microsoft.com/office/drawing/2014/main" id="{90BDA9F5-1E5C-404B-9A6C-5D5C8E0D12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75436" y="3687690"/>
            <a:ext cx="6325510" cy="317030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268659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0A7886-8BA1-4244-9F0F-78A02DBB862A}"/>
              </a:ext>
            </a:extLst>
          </p:cNvPr>
          <p:cNvSpPr>
            <a:spLocks noGrp="1"/>
          </p:cNvSpPr>
          <p:nvPr>
            <p:ph type="title"/>
          </p:nvPr>
        </p:nvSpPr>
        <p:spPr>
          <a:xfrm>
            <a:off x="643467" y="321734"/>
            <a:ext cx="10905066" cy="1135737"/>
          </a:xfrm>
        </p:spPr>
        <p:txBody>
          <a:bodyPr>
            <a:normAutofit/>
          </a:bodyPr>
          <a:lstStyle/>
          <a:p>
            <a:r>
              <a:rPr lang="en-US" sz="3600"/>
              <a:t>User Option 2 – Print by Prep Time</a:t>
            </a:r>
          </a:p>
        </p:txBody>
      </p:sp>
      <p:sp>
        <p:nvSpPr>
          <p:cNvPr id="3" name="Content Placeholder 2">
            <a:extLst>
              <a:ext uri="{FF2B5EF4-FFF2-40B4-BE49-F238E27FC236}">
                <a16:creationId xmlns:a16="http://schemas.microsoft.com/office/drawing/2014/main" id="{3F6B4873-511A-3443-B101-25256FD2D40A}"/>
              </a:ext>
            </a:extLst>
          </p:cNvPr>
          <p:cNvSpPr>
            <a:spLocks noGrp="1"/>
          </p:cNvSpPr>
          <p:nvPr>
            <p:ph idx="1"/>
          </p:nvPr>
        </p:nvSpPr>
        <p:spPr>
          <a:xfrm>
            <a:off x="643469" y="1782981"/>
            <a:ext cx="4008384" cy="4393982"/>
          </a:xfrm>
        </p:spPr>
        <p:txBody>
          <a:bodyPr>
            <a:normAutofit/>
          </a:bodyPr>
          <a:lstStyle/>
          <a:p>
            <a:r>
              <a:rPr lang="en-US" sz="2000" dirty="0"/>
              <a:t>Prompt user for a prep time, and print all recipes that do not exceed the specified prep time</a:t>
            </a:r>
          </a:p>
          <a:p>
            <a:r>
              <a:rPr lang="en-US" sz="2000" dirty="0"/>
              <a:t>If the prep time entered is invalid, print “Invalid input” and re-prompt</a:t>
            </a:r>
          </a:p>
          <a:p>
            <a:r>
              <a:rPr lang="en-US" sz="2000" dirty="0"/>
              <a:t>Line formatting is the same as in option 1</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ext&#10;&#10;Description automatically generated">
            <a:extLst>
              <a:ext uri="{FF2B5EF4-FFF2-40B4-BE49-F238E27FC236}">
                <a16:creationId xmlns:a16="http://schemas.microsoft.com/office/drawing/2014/main" id="{22A4E871-2E95-4E42-BD7B-920BB6CA0C36}"/>
              </a:ext>
            </a:extLst>
          </p:cNvPr>
          <p:cNvPicPr>
            <a:picLocks noChangeAspect="1"/>
          </p:cNvPicPr>
          <p:nvPr/>
        </p:nvPicPr>
        <p:blipFill>
          <a:blip r:embed="rId2"/>
          <a:stretch>
            <a:fillRect/>
          </a:stretch>
        </p:blipFill>
        <p:spPr>
          <a:xfrm>
            <a:off x="5314766" y="1935308"/>
            <a:ext cx="6253212" cy="1188110"/>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7510763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D516AB9-1973-7F4E-A342-33FC2C690AB3}"/>
              </a:ext>
            </a:extLst>
          </p:cNvPr>
          <p:cNvSpPr>
            <a:spLocks noGrp="1"/>
          </p:cNvSpPr>
          <p:nvPr>
            <p:ph type="title"/>
          </p:nvPr>
        </p:nvSpPr>
        <p:spPr>
          <a:xfrm>
            <a:off x="643467" y="321734"/>
            <a:ext cx="10905066" cy="1135737"/>
          </a:xfrm>
        </p:spPr>
        <p:txBody>
          <a:bodyPr>
            <a:normAutofit/>
          </a:bodyPr>
          <a:lstStyle/>
          <a:p>
            <a:r>
              <a:rPr lang="en-US" sz="3600"/>
              <a:t>User Option 3 – Print by category</a:t>
            </a:r>
          </a:p>
        </p:txBody>
      </p:sp>
      <p:sp>
        <p:nvSpPr>
          <p:cNvPr id="3" name="Content Placeholder 2">
            <a:extLst>
              <a:ext uri="{FF2B5EF4-FFF2-40B4-BE49-F238E27FC236}">
                <a16:creationId xmlns:a16="http://schemas.microsoft.com/office/drawing/2014/main" id="{2DBC0A49-8F6F-3148-AAAD-DDC4DDD43A25}"/>
              </a:ext>
            </a:extLst>
          </p:cNvPr>
          <p:cNvSpPr>
            <a:spLocks noGrp="1"/>
          </p:cNvSpPr>
          <p:nvPr>
            <p:ph idx="1"/>
          </p:nvPr>
        </p:nvSpPr>
        <p:spPr>
          <a:xfrm>
            <a:off x="643469" y="1782981"/>
            <a:ext cx="4008384" cy="4393982"/>
          </a:xfrm>
        </p:spPr>
        <p:txBody>
          <a:bodyPr>
            <a:normAutofit/>
          </a:bodyPr>
          <a:lstStyle/>
          <a:p>
            <a:r>
              <a:rPr lang="en-US" sz="2000" dirty="0"/>
              <a:t>Prompt the user for a category name</a:t>
            </a:r>
          </a:p>
          <a:p>
            <a:r>
              <a:rPr lang="en-US" sz="2000" dirty="0"/>
              <a:t>If the category is invalid, print “Invalid input” and re-prompt</a:t>
            </a:r>
          </a:p>
          <a:p>
            <a:r>
              <a:rPr lang="en-US" sz="2000" dirty="0"/>
              <a:t>Once a valid input is entered, print summary lines (same format as before) for all recipes that has a matching category descriptor</a:t>
            </a:r>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ext, letter&#10;&#10;Description automatically generated">
            <a:extLst>
              <a:ext uri="{FF2B5EF4-FFF2-40B4-BE49-F238E27FC236}">
                <a16:creationId xmlns:a16="http://schemas.microsoft.com/office/drawing/2014/main" id="{A8974E40-965C-7540-AE41-82E06DE44971}"/>
              </a:ext>
            </a:extLst>
          </p:cNvPr>
          <p:cNvPicPr>
            <a:picLocks noChangeAspect="1"/>
          </p:cNvPicPr>
          <p:nvPr/>
        </p:nvPicPr>
        <p:blipFill>
          <a:blip r:embed="rId2"/>
          <a:stretch>
            <a:fillRect/>
          </a:stretch>
        </p:blipFill>
        <p:spPr>
          <a:xfrm>
            <a:off x="5295320" y="1956188"/>
            <a:ext cx="6253212" cy="2032292"/>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8671899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D7BE791-BBB3-B64E-8D89-7DC2528FAC4B}"/>
              </a:ext>
            </a:extLst>
          </p:cNvPr>
          <p:cNvSpPr>
            <a:spLocks noGrp="1"/>
          </p:cNvSpPr>
          <p:nvPr>
            <p:ph type="title"/>
          </p:nvPr>
        </p:nvSpPr>
        <p:spPr>
          <a:xfrm>
            <a:off x="643467" y="321734"/>
            <a:ext cx="10905066" cy="1135737"/>
          </a:xfrm>
        </p:spPr>
        <p:txBody>
          <a:bodyPr>
            <a:normAutofit/>
          </a:bodyPr>
          <a:lstStyle/>
          <a:p>
            <a:r>
              <a:rPr lang="en-US" sz="3600" dirty="0"/>
              <a:t>User Option 4 – Display Full Recipes</a:t>
            </a:r>
          </a:p>
        </p:txBody>
      </p:sp>
      <p:sp>
        <p:nvSpPr>
          <p:cNvPr id="3" name="Content Placeholder 2">
            <a:extLst>
              <a:ext uri="{FF2B5EF4-FFF2-40B4-BE49-F238E27FC236}">
                <a16:creationId xmlns:a16="http://schemas.microsoft.com/office/drawing/2014/main" id="{1C7567A1-555C-A74D-AF18-36CF377DE40C}"/>
              </a:ext>
            </a:extLst>
          </p:cNvPr>
          <p:cNvSpPr>
            <a:spLocks noGrp="1"/>
          </p:cNvSpPr>
          <p:nvPr>
            <p:ph idx="1"/>
          </p:nvPr>
        </p:nvSpPr>
        <p:spPr>
          <a:xfrm>
            <a:off x="643467" y="1782981"/>
            <a:ext cx="10905066" cy="4393982"/>
          </a:xfrm>
        </p:spPr>
        <p:txBody>
          <a:bodyPr>
            <a:normAutofit/>
          </a:bodyPr>
          <a:lstStyle/>
          <a:p>
            <a:r>
              <a:rPr lang="en-US" sz="2000" dirty="0"/>
              <a:t>Prompt the user for a recipe ID; if invalid, print “Invalid input” and re-prompt</a:t>
            </a:r>
          </a:p>
          <a:p>
            <a:r>
              <a:rPr lang="en-US" sz="2000" dirty="0"/>
              <a:t>Print the requested recipe exactly the same way as it appears in the database file</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10650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5E1F60-52CA-0D4C-9EC7-F0AAE358EA3B}"/>
              </a:ext>
            </a:extLst>
          </p:cNvPr>
          <p:cNvSpPr>
            <a:spLocks noGrp="1"/>
          </p:cNvSpPr>
          <p:nvPr>
            <p:ph type="title"/>
          </p:nvPr>
        </p:nvSpPr>
        <p:spPr>
          <a:xfrm>
            <a:off x="643467" y="321734"/>
            <a:ext cx="10905066" cy="1135737"/>
          </a:xfrm>
        </p:spPr>
        <p:txBody>
          <a:bodyPr>
            <a:normAutofit/>
          </a:bodyPr>
          <a:lstStyle/>
          <a:p>
            <a:r>
              <a:rPr lang="en-US" sz="3600" dirty="0"/>
              <a:t>Starting Point</a:t>
            </a:r>
          </a:p>
        </p:txBody>
      </p:sp>
      <p:grpSp>
        <p:nvGrpSpPr>
          <p:cNvPr id="27" name="Group 26">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8" name="Isosceles Triangle 27">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Text&#10;&#10;Description automatically generated">
            <a:extLst>
              <a:ext uri="{FF2B5EF4-FFF2-40B4-BE49-F238E27FC236}">
                <a16:creationId xmlns:a16="http://schemas.microsoft.com/office/drawing/2014/main" id="{ACFD7297-94F4-0A40-A3CC-3196EE8531C0}"/>
              </a:ext>
            </a:extLst>
          </p:cNvPr>
          <p:cNvPicPr>
            <a:picLocks noChangeAspect="1"/>
          </p:cNvPicPr>
          <p:nvPr/>
        </p:nvPicPr>
        <p:blipFill>
          <a:blip r:embed="rId2"/>
          <a:stretch>
            <a:fillRect/>
          </a:stretch>
        </p:blipFill>
        <p:spPr>
          <a:xfrm>
            <a:off x="1828583" y="1266249"/>
            <a:ext cx="5934547" cy="4361892"/>
          </a:xfrm>
          <a:prstGeom prst="rect">
            <a:avLst/>
          </a:prstGeom>
        </p:spPr>
      </p:pic>
      <p:grpSp>
        <p:nvGrpSpPr>
          <p:cNvPr id="31" name="Group 30">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2" name="Rectangle 31">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6" name="TextBox 5">
            <a:extLst>
              <a:ext uri="{FF2B5EF4-FFF2-40B4-BE49-F238E27FC236}">
                <a16:creationId xmlns:a16="http://schemas.microsoft.com/office/drawing/2014/main" id="{BDDBF3B9-4CD9-2A45-BB2E-10BDDEC11F65}"/>
              </a:ext>
            </a:extLst>
          </p:cNvPr>
          <p:cNvSpPr txBox="1"/>
          <p:nvPr/>
        </p:nvSpPr>
        <p:spPr>
          <a:xfrm>
            <a:off x="1828583" y="2091559"/>
            <a:ext cx="3584245" cy="1723696"/>
          </a:xfrm>
          <a:prstGeom prst="rect">
            <a:avLst/>
          </a:prstGeom>
          <a:noFill/>
          <a:ln>
            <a:solidFill>
              <a:srgbClr val="FF0000"/>
            </a:solidFill>
          </a:ln>
        </p:spPr>
        <p:txBody>
          <a:bodyPr wrap="square" rtlCol="0">
            <a:spAutoFit/>
          </a:bodyPr>
          <a:lstStyle/>
          <a:p>
            <a:endParaRPr lang="en-US" dirty="0"/>
          </a:p>
        </p:txBody>
      </p:sp>
      <p:sp>
        <p:nvSpPr>
          <p:cNvPr id="7" name="TextBox 6">
            <a:extLst>
              <a:ext uri="{FF2B5EF4-FFF2-40B4-BE49-F238E27FC236}">
                <a16:creationId xmlns:a16="http://schemas.microsoft.com/office/drawing/2014/main" id="{4E9081D9-3EC6-1945-B7F3-5763C6C3E0E2}"/>
              </a:ext>
            </a:extLst>
          </p:cNvPr>
          <p:cNvSpPr txBox="1"/>
          <p:nvPr/>
        </p:nvSpPr>
        <p:spPr>
          <a:xfrm>
            <a:off x="5570482" y="2228195"/>
            <a:ext cx="2301765" cy="1477328"/>
          </a:xfrm>
          <a:prstGeom prst="rect">
            <a:avLst/>
          </a:prstGeom>
          <a:noFill/>
        </p:spPr>
        <p:txBody>
          <a:bodyPr wrap="square" rtlCol="0">
            <a:spAutoFit/>
          </a:bodyPr>
          <a:lstStyle/>
          <a:p>
            <a:r>
              <a:rPr lang="en-US" dirty="0">
                <a:solidFill>
                  <a:srgbClr val="FF0000"/>
                </a:solidFill>
              </a:rPr>
              <a:t>Used for storing database information – notice the use of the constraints mentioned in slide 8</a:t>
            </a:r>
          </a:p>
        </p:txBody>
      </p:sp>
      <p:sp>
        <p:nvSpPr>
          <p:cNvPr id="24" name="TextBox 23">
            <a:extLst>
              <a:ext uri="{FF2B5EF4-FFF2-40B4-BE49-F238E27FC236}">
                <a16:creationId xmlns:a16="http://schemas.microsoft.com/office/drawing/2014/main" id="{0125DF4B-31F2-214F-829F-7AEF93A5127B}"/>
              </a:ext>
            </a:extLst>
          </p:cNvPr>
          <p:cNvSpPr txBox="1"/>
          <p:nvPr/>
        </p:nvSpPr>
        <p:spPr>
          <a:xfrm>
            <a:off x="7578176" y="4548947"/>
            <a:ext cx="2301765" cy="369332"/>
          </a:xfrm>
          <a:prstGeom prst="rect">
            <a:avLst/>
          </a:prstGeom>
          <a:noFill/>
        </p:spPr>
        <p:txBody>
          <a:bodyPr wrap="square" rtlCol="0">
            <a:spAutoFit/>
          </a:bodyPr>
          <a:lstStyle/>
          <a:p>
            <a:r>
              <a:rPr lang="en-US" dirty="0">
                <a:solidFill>
                  <a:srgbClr val="FF0000"/>
                </a:solidFill>
              </a:rPr>
              <a:t>Marker line</a:t>
            </a:r>
          </a:p>
        </p:txBody>
      </p:sp>
      <p:sp>
        <p:nvSpPr>
          <p:cNvPr id="26" name="TextBox 25">
            <a:extLst>
              <a:ext uri="{FF2B5EF4-FFF2-40B4-BE49-F238E27FC236}">
                <a16:creationId xmlns:a16="http://schemas.microsoft.com/office/drawing/2014/main" id="{D8202F47-FEF7-594A-A224-B382F1647A4B}"/>
              </a:ext>
            </a:extLst>
          </p:cNvPr>
          <p:cNvSpPr txBox="1"/>
          <p:nvPr/>
        </p:nvSpPr>
        <p:spPr>
          <a:xfrm>
            <a:off x="7730576" y="4837978"/>
            <a:ext cx="2301765" cy="369332"/>
          </a:xfrm>
          <a:prstGeom prst="rect">
            <a:avLst/>
          </a:prstGeom>
          <a:noFill/>
        </p:spPr>
        <p:txBody>
          <a:bodyPr wrap="square" rtlCol="0">
            <a:spAutoFit/>
          </a:bodyPr>
          <a:lstStyle/>
          <a:p>
            <a:r>
              <a:rPr lang="en-US" dirty="0">
                <a:solidFill>
                  <a:srgbClr val="FF0000"/>
                </a:solidFill>
              </a:rPr>
              <a:t>Category names</a:t>
            </a:r>
          </a:p>
        </p:txBody>
      </p:sp>
    </p:spTree>
    <p:extLst>
      <p:ext uri="{BB962C8B-B14F-4D97-AF65-F5344CB8AC3E}">
        <p14:creationId xmlns:p14="http://schemas.microsoft.com/office/powerpoint/2010/main" val="10306422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7AFAC4B-2318-814E-ACB1-727332A160AA}"/>
              </a:ext>
            </a:extLst>
          </p:cNvPr>
          <p:cNvSpPr>
            <a:spLocks noGrp="1"/>
          </p:cNvSpPr>
          <p:nvPr>
            <p:ph type="title"/>
          </p:nvPr>
        </p:nvSpPr>
        <p:spPr>
          <a:xfrm>
            <a:off x="643467" y="321734"/>
            <a:ext cx="10905066" cy="1135737"/>
          </a:xfrm>
        </p:spPr>
        <p:txBody>
          <a:bodyPr>
            <a:normAutofit/>
          </a:bodyPr>
          <a:lstStyle/>
          <a:p>
            <a:r>
              <a:rPr lang="en-US" sz="3600" dirty="0"/>
              <a:t>Functional Decomposition</a:t>
            </a:r>
          </a:p>
        </p:txBody>
      </p:sp>
      <p:sp>
        <p:nvSpPr>
          <p:cNvPr id="3" name="Content Placeholder 2">
            <a:extLst>
              <a:ext uri="{FF2B5EF4-FFF2-40B4-BE49-F238E27FC236}">
                <a16:creationId xmlns:a16="http://schemas.microsoft.com/office/drawing/2014/main" id="{CFBA3707-2DC3-1645-AA6C-4D62BAFE64B2}"/>
              </a:ext>
            </a:extLst>
          </p:cNvPr>
          <p:cNvSpPr>
            <a:spLocks noGrp="1"/>
          </p:cNvSpPr>
          <p:nvPr>
            <p:ph idx="1"/>
          </p:nvPr>
        </p:nvSpPr>
        <p:spPr>
          <a:xfrm>
            <a:off x="643467" y="1782981"/>
            <a:ext cx="10905066" cy="4393982"/>
          </a:xfrm>
        </p:spPr>
        <p:txBody>
          <a:bodyPr>
            <a:normAutofit/>
          </a:bodyPr>
          <a:lstStyle/>
          <a:p>
            <a:r>
              <a:rPr lang="en-US" sz="2000" dirty="0"/>
              <a:t>You get to decide how to decompose your program into functions</a:t>
            </a:r>
          </a:p>
          <a:p>
            <a:r>
              <a:rPr lang="en-US" sz="2000" dirty="0"/>
              <a:t>Before coding, come up with a decomposition of your project, and identify the functions you plan to create</a:t>
            </a:r>
          </a:p>
          <a:p>
            <a:r>
              <a:rPr lang="en-US" sz="2000" dirty="0"/>
              <a:t>You will have to hand in a description of these functions by 11:59 pm on 3/10 </a:t>
            </a:r>
          </a:p>
          <a:p>
            <a:r>
              <a:rPr lang="en-US" sz="2000" dirty="0"/>
              <a:t>Recommendation: When doing your decomposition, start with high-level functions (maybe one for parsing, one for printing recipe lines, one for printing full recipes, one for printing the menu, </a:t>
            </a:r>
            <a:r>
              <a:rPr lang="en-US" sz="2000" dirty="0" err="1"/>
              <a:t>etc</a:t>
            </a:r>
            <a:r>
              <a:rPr lang="en-US" sz="2000" dirty="0"/>
              <a:t>…), and then try to break up those functions into simpler low-level functions</a:t>
            </a:r>
          </a:p>
          <a:p>
            <a:r>
              <a:rPr lang="en-US" sz="2000" dirty="0"/>
              <a:t>The more effort you put into creating the decomposition, the easier it will be for you to write your program</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694302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0198D09-D621-6748-B2F9-53298E086F7C}"/>
              </a:ext>
            </a:extLst>
          </p:cNvPr>
          <p:cNvSpPr>
            <a:spLocks noGrp="1"/>
          </p:cNvSpPr>
          <p:nvPr>
            <p:ph type="title"/>
          </p:nvPr>
        </p:nvSpPr>
        <p:spPr>
          <a:xfrm>
            <a:off x="643467" y="321734"/>
            <a:ext cx="10905066" cy="1135737"/>
          </a:xfrm>
        </p:spPr>
        <p:txBody>
          <a:bodyPr>
            <a:normAutofit/>
          </a:bodyPr>
          <a:lstStyle/>
          <a:p>
            <a:r>
              <a:rPr lang="en-US" sz="3600"/>
              <a:t>Project 2 Demo</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378211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A077363-E3DA-D14A-A87E-035751A74F34}"/>
              </a:ext>
            </a:extLst>
          </p:cNvPr>
          <p:cNvSpPr>
            <a:spLocks noGrp="1"/>
          </p:cNvSpPr>
          <p:nvPr>
            <p:ph type="title"/>
          </p:nvPr>
        </p:nvSpPr>
        <p:spPr>
          <a:xfrm>
            <a:off x="643467" y="321734"/>
            <a:ext cx="10905066" cy="1135737"/>
          </a:xfrm>
        </p:spPr>
        <p:txBody>
          <a:bodyPr>
            <a:normAutofit/>
          </a:bodyPr>
          <a:lstStyle/>
          <a:p>
            <a:r>
              <a:rPr lang="en-US" sz="3600"/>
              <a:t>Grading Policy</a:t>
            </a:r>
          </a:p>
        </p:txBody>
      </p:sp>
      <p:sp>
        <p:nvSpPr>
          <p:cNvPr id="3" name="Content Placeholder 2">
            <a:extLst>
              <a:ext uri="{FF2B5EF4-FFF2-40B4-BE49-F238E27FC236}">
                <a16:creationId xmlns:a16="http://schemas.microsoft.com/office/drawing/2014/main" id="{66C64F49-B4F9-2D40-A406-A202E3BBB0A7}"/>
              </a:ext>
            </a:extLst>
          </p:cNvPr>
          <p:cNvSpPr>
            <a:spLocks noGrp="1"/>
          </p:cNvSpPr>
          <p:nvPr>
            <p:ph idx="1"/>
          </p:nvPr>
        </p:nvSpPr>
        <p:spPr>
          <a:xfrm>
            <a:off x="643467" y="1782981"/>
            <a:ext cx="10905066" cy="4393982"/>
          </a:xfrm>
        </p:spPr>
        <p:txBody>
          <a:bodyPr>
            <a:normAutofit/>
          </a:bodyPr>
          <a:lstStyle/>
          <a:p>
            <a:r>
              <a:rPr lang="en-US" sz="2000"/>
              <a:t>Similar to project 1: 80% testcases, 10% style, 10% compilation</a:t>
            </a:r>
          </a:p>
          <a:p>
            <a:r>
              <a:rPr lang="en-US" sz="2000"/>
              <a:t>Your output formatting must exactly match that of the test vectors! We were lenient about the formatting on project 1, but we will take more points off for formatting this time. </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1651633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5DD650-4175-0145-B371-055C56C13B35}"/>
              </a:ext>
            </a:extLst>
          </p:cNvPr>
          <p:cNvSpPr>
            <a:spLocks noGrp="1"/>
          </p:cNvSpPr>
          <p:nvPr>
            <p:ph type="title"/>
          </p:nvPr>
        </p:nvSpPr>
        <p:spPr>
          <a:xfrm>
            <a:off x="643467" y="321734"/>
            <a:ext cx="10905066" cy="1135737"/>
          </a:xfrm>
        </p:spPr>
        <p:txBody>
          <a:bodyPr>
            <a:normAutofit/>
          </a:bodyPr>
          <a:lstStyle/>
          <a:p>
            <a:r>
              <a:rPr lang="en-US" sz="3600"/>
              <a:t>Tips</a:t>
            </a:r>
          </a:p>
        </p:txBody>
      </p:sp>
      <p:sp>
        <p:nvSpPr>
          <p:cNvPr id="3" name="Content Placeholder 2">
            <a:extLst>
              <a:ext uri="{FF2B5EF4-FFF2-40B4-BE49-F238E27FC236}">
                <a16:creationId xmlns:a16="http://schemas.microsoft.com/office/drawing/2014/main" id="{466E3FF9-2D6A-6D4F-91C8-B25A2B155F4A}"/>
              </a:ext>
            </a:extLst>
          </p:cNvPr>
          <p:cNvSpPr>
            <a:spLocks noGrp="1"/>
          </p:cNvSpPr>
          <p:nvPr>
            <p:ph idx="1"/>
          </p:nvPr>
        </p:nvSpPr>
        <p:spPr>
          <a:xfrm>
            <a:off x="643467" y="1782981"/>
            <a:ext cx="10905066" cy="4393982"/>
          </a:xfrm>
        </p:spPr>
        <p:txBody>
          <a:bodyPr>
            <a:normAutofit/>
          </a:bodyPr>
          <a:lstStyle/>
          <a:p>
            <a:r>
              <a:rPr lang="en-US" sz="2000" dirty="0"/>
              <a:t>Create your own header file for the project once you have a functional decomposition – doing so will help structure your code</a:t>
            </a:r>
          </a:p>
          <a:p>
            <a:r>
              <a:rPr lang="en-US" sz="2000" dirty="0"/>
              <a:t>Take a look at the .data files to understand how the recipe databases are structured</a:t>
            </a:r>
          </a:p>
          <a:p>
            <a:r>
              <a:rPr lang="en-US" sz="2000" dirty="0"/>
              <a:t>As always, attend office hours</a:t>
            </a:r>
          </a:p>
          <a:p>
            <a:r>
              <a:rPr lang="en-US" sz="2000" dirty="0"/>
              <a:t>Start ASAP! – Three weeks will go by faster than you think</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802017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5A0C4F3-9018-0D40-99B2-FDB0435BA7A0}"/>
              </a:ext>
            </a:extLst>
          </p:cNvPr>
          <p:cNvSpPr>
            <a:spLocks noGrp="1"/>
          </p:cNvSpPr>
          <p:nvPr>
            <p:ph type="title"/>
          </p:nvPr>
        </p:nvSpPr>
        <p:spPr>
          <a:xfrm>
            <a:off x="643467" y="321734"/>
            <a:ext cx="10905066" cy="1135737"/>
          </a:xfrm>
        </p:spPr>
        <p:txBody>
          <a:bodyPr>
            <a:normAutofit/>
          </a:bodyPr>
          <a:lstStyle/>
          <a:p>
            <a:r>
              <a:rPr lang="en-US" sz="3600"/>
              <a:t>Questions?</a:t>
            </a:r>
          </a:p>
        </p:txBody>
      </p:sp>
      <p:sp>
        <p:nvSpPr>
          <p:cNvPr id="5" name="Content Placeholder 4">
            <a:extLst>
              <a:ext uri="{FF2B5EF4-FFF2-40B4-BE49-F238E27FC236}">
                <a16:creationId xmlns:a16="http://schemas.microsoft.com/office/drawing/2014/main" id="{A4F57D7D-69D9-1445-8096-76CB8B676D28}"/>
              </a:ext>
            </a:extLst>
          </p:cNvPr>
          <p:cNvSpPr>
            <a:spLocks noGrp="1"/>
          </p:cNvSpPr>
          <p:nvPr>
            <p:ph idx="1"/>
          </p:nvPr>
        </p:nvSpPr>
        <p:spPr>
          <a:xfrm>
            <a:off x="643467" y="1782981"/>
            <a:ext cx="10905066" cy="4393982"/>
          </a:xfrm>
        </p:spPr>
        <p:txBody>
          <a:bodyPr>
            <a:normAutofit/>
          </a:bodyPr>
          <a:lstStyle/>
          <a:p>
            <a:endParaRPr lang="en-US" sz="2000"/>
          </a:p>
        </p:txBody>
      </p:sp>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038869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A6176E0-C3D8-9C4B-90C9-5FA7109CE645}"/>
              </a:ext>
            </a:extLst>
          </p:cNvPr>
          <p:cNvSpPr>
            <a:spLocks noGrp="1"/>
          </p:cNvSpPr>
          <p:nvPr>
            <p:ph type="title"/>
          </p:nvPr>
        </p:nvSpPr>
        <p:spPr>
          <a:xfrm>
            <a:off x="643467" y="321734"/>
            <a:ext cx="10905066" cy="1135737"/>
          </a:xfrm>
        </p:spPr>
        <p:txBody>
          <a:bodyPr>
            <a:normAutofit/>
          </a:bodyPr>
          <a:lstStyle/>
          <a:p>
            <a:r>
              <a:rPr lang="en-US" sz="3600"/>
              <a:t>Agenda</a:t>
            </a:r>
          </a:p>
        </p:txBody>
      </p:sp>
      <p:sp>
        <p:nvSpPr>
          <p:cNvPr id="3" name="Content Placeholder 2">
            <a:extLst>
              <a:ext uri="{FF2B5EF4-FFF2-40B4-BE49-F238E27FC236}">
                <a16:creationId xmlns:a16="http://schemas.microsoft.com/office/drawing/2014/main" id="{35BF9784-4477-E048-8849-7CFE65D27309}"/>
              </a:ext>
            </a:extLst>
          </p:cNvPr>
          <p:cNvSpPr>
            <a:spLocks noGrp="1"/>
          </p:cNvSpPr>
          <p:nvPr>
            <p:ph idx="1"/>
          </p:nvPr>
        </p:nvSpPr>
        <p:spPr>
          <a:xfrm>
            <a:off x="643467" y="1782981"/>
            <a:ext cx="10905066" cy="4393982"/>
          </a:xfrm>
        </p:spPr>
        <p:txBody>
          <a:bodyPr>
            <a:normAutofit/>
          </a:bodyPr>
          <a:lstStyle/>
          <a:p>
            <a:r>
              <a:rPr lang="en-US" sz="2000"/>
              <a:t>Project 2</a:t>
            </a:r>
          </a:p>
          <a:p>
            <a:endParaRPr lang="en-US" sz="200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0902744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EC44C039-493B-794C-86C1-17B8BF68BB01}"/>
              </a:ext>
            </a:extLst>
          </p:cNvPr>
          <p:cNvSpPr>
            <a:spLocks noGrp="1"/>
          </p:cNvSpPr>
          <p:nvPr>
            <p:ph type="title"/>
          </p:nvPr>
        </p:nvSpPr>
        <p:spPr>
          <a:xfrm>
            <a:off x="643467" y="321734"/>
            <a:ext cx="10905066" cy="1135737"/>
          </a:xfrm>
        </p:spPr>
        <p:txBody>
          <a:bodyPr>
            <a:normAutofit/>
          </a:bodyPr>
          <a:lstStyle/>
          <a:p>
            <a:r>
              <a:rPr lang="en-US" sz="3600"/>
              <a:t>Project 2 – Overview</a:t>
            </a:r>
          </a:p>
        </p:txBody>
      </p:sp>
      <p:sp>
        <p:nvSpPr>
          <p:cNvPr id="5" name="Content Placeholder 4">
            <a:extLst>
              <a:ext uri="{FF2B5EF4-FFF2-40B4-BE49-F238E27FC236}">
                <a16:creationId xmlns:a16="http://schemas.microsoft.com/office/drawing/2014/main" id="{F92B1997-8EE3-E54D-B61E-30051328A9A5}"/>
              </a:ext>
            </a:extLst>
          </p:cNvPr>
          <p:cNvSpPr>
            <a:spLocks noGrp="1"/>
          </p:cNvSpPr>
          <p:nvPr>
            <p:ph idx="1"/>
          </p:nvPr>
        </p:nvSpPr>
        <p:spPr>
          <a:xfrm>
            <a:off x="643467" y="1782981"/>
            <a:ext cx="10905066" cy="4393982"/>
          </a:xfrm>
        </p:spPr>
        <p:txBody>
          <a:bodyPr>
            <a:normAutofit/>
          </a:bodyPr>
          <a:lstStyle/>
          <a:p>
            <a:r>
              <a:rPr lang="en-US" sz="2000" dirty="0"/>
              <a:t>You will be developing a recipe database</a:t>
            </a:r>
          </a:p>
          <a:p>
            <a:r>
              <a:rPr lang="en-US" sz="2000" dirty="0"/>
              <a:t>pr2.pdf on ELMS contains the project specifications</a:t>
            </a:r>
          </a:p>
          <a:p>
            <a:r>
              <a:rPr lang="en-US" sz="2000" dirty="0"/>
              <a:t>Project is due on 3/24 at 11:59 pm</a:t>
            </a:r>
          </a:p>
          <a:p>
            <a:r>
              <a:rPr lang="en-US" sz="2000" dirty="0"/>
              <a:t>Please submit both assignments using assignment number 20</a:t>
            </a:r>
          </a:p>
        </p:txBody>
      </p:sp>
      <p:sp>
        <p:nvSpPr>
          <p:cNvPr id="27" name="Rectangle 26">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3" name="Rectangle 32">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181320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8288B3E-5ED0-2543-84AF-F5CB2249D80F}"/>
              </a:ext>
            </a:extLst>
          </p:cNvPr>
          <p:cNvSpPr>
            <a:spLocks noGrp="1"/>
          </p:cNvSpPr>
          <p:nvPr>
            <p:ph type="title"/>
          </p:nvPr>
        </p:nvSpPr>
        <p:spPr>
          <a:xfrm>
            <a:off x="643467" y="321734"/>
            <a:ext cx="4970877" cy="1135737"/>
          </a:xfrm>
        </p:spPr>
        <p:txBody>
          <a:bodyPr>
            <a:normAutofit/>
          </a:bodyPr>
          <a:lstStyle/>
          <a:p>
            <a:r>
              <a:rPr lang="en-US" sz="3600" dirty="0"/>
              <a:t>Project 2 – Required Functionality</a:t>
            </a:r>
          </a:p>
        </p:txBody>
      </p:sp>
      <p:sp>
        <p:nvSpPr>
          <p:cNvPr id="3" name="Content Placeholder 2">
            <a:extLst>
              <a:ext uri="{FF2B5EF4-FFF2-40B4-BE49-F238E27FC236}">
                <a16:creationId xmlns:a16="http://schemas.microsoft.com/office/drawing/2014/main" id="{CEAE1660-E696-F149-8AF0-05566001C395}"/>
              </a:ext>
            </a:extLst>
          </p:cNvPr>
          <p:cNvSpPr>
            <a:spLocks noGrp="1"/>
          </p:cNvSpPr>
          <p:nvPr>
            <p:ph idx="1"/>
          </p:nvPr>
        </p:nvSpPr>
        <p:spPr>
          <a:xfrm>
            <a:off x="643468" y="1782981"/>
            <a:ext cx="4970877" cy="4393982"/>
          </a:xfrm>
        </p:spPr>
        <p:txBody>
          <a:bodyPr>
            <a:normAutofit/>
          </a:bodyPr>
          <a:lstStyle/>
          <a:p>
            <a:r>
              <a:rPr lang="en-US" sz="2000" dirty="0"/>
              <a:t>At startup:</a:t>
            </a:r>
          </a:p>
          <a:p>
            <a:pPr lvl="1"/>
            <a:r>
              <a:rPr lang="en-US" sz="2000" dirty="0"/>
              <a:t>Allow the user to select a database file, and load this database into memory</a:t>
            </a:r>
          </a:p>
          <a:p>
            <a:r>
              <a:rPr lang="en-US" sz="2000" dirty="0"/>
              <a:t>Afterwards:</a:t>
            </a:r>
          </a:p>
          <a:p>
            <a:pPr lvl="1"/>
            <a:r>
              <a:rPr lang="en-US" sz="2000" dirty="0"/>
              <a:t>Print summary lines (Option 1)</a:t>
            </a:r>
          </a:p>
          <a:p>
            <a:pPr lvl="1"/>
            <a:r>
              <a:rPr lang="en-US" sz="2000" dirty="0"/>
              <a:t>Print summary lines by preparation time (Option 2)</a:t>
            </a:r>
          </a:p>
          <a:p>
            <a:pPr lvl="1"/>
            <a:r>
              <a:rPr lang="en-US" sz="2000" dirty="0"/>
              <a:t>Print summary lines by category descriptors (Option 3)</a:t>
            </a:r>
          </a:p>
          <a:p>
            <a:pPr lvl="1"/>
            <a:r>
              <a:rPr lang="en-US" sz="2000" dirty="0"/>
              <a:t>Display full recipes (Option 4)</a:t>
            </a:r>
          </a:p>
          <a:p>
            <a:pPr lvl="1"/>
            <a:r>
              <a:rPr lang="en-US" sz="2000" dirty="0"/>
              <a:t>Exit (Option 5)</a:t>
            </a:r>
          </a:p>
          <a:p>
            <a:r>
              <a:rPr lang="en-US" sz="2000" dirty="0"/>
              <a:t>Options 1, 2, 3, 4, 5 should be selectable at a common menu</a:t>
            </a:r>
          </a:p>
          <a:p>
            <a:pPr lvl="1"/>
            <a:endParaRPr lang="en-US" sz="2000" dirty="0"/>
          </a:p>
          <a:p>
            <a:endParaRPr lang="en-US" sz="2000" dirty="0"/>
          </a:p>
        </p:txBody>
      </p:sp>
      <p:sp>
        <p:nvSpPr>
          <p:cNvPr id="23" name="Isosceles Triangle 2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Text&#10;&#10;Description automatically generated">
            <a:extLst>
              <a:ext uri="{FF2B5EF4-FFF2-40B4-BE49-F238E27FC236}">
                <a16:creationId xmlns:a16="http://schemas.microsoft.com/office/drawing/2014/main" id="{C9C9D36C-928A-244C-BABC-039C11353939}"/>
              </a:ext>
            </a:extLst>
          </p:cNvPr>
          <p:cNvPicPr>
            <a:picLocks noChangeAspect="1"/>
          </p:cNvPicPr>
          <p:nvPr/>
        </p:nvPicPr>
        <p:blipFill>
          <a:blip r:embed="rId2"/>
          <a:stretch>
            <a:fillRect/>
          </a:stretch>
        </p:blipFill>
        <p:spPr>
          <a:xfrm>
            <a:off x="6257813" y="763649"/>
            <a:ext cx="5290720" cy="5330700"/>
          </a:xfrm>
          <a:prstGeom prst="rect">
            <a:avLst/>
          </a:prstGeom>
        </p:spPr>
      </p:pic>
      <p:grpSp>
        <p:nvGrpSpPr>
          <p:cNvPr id="27" name="Group 26">
            <a:extLst>
              <a:ext uri="{FF2B5EF4-FFF2-40B4-BE49-F238E27FC236}">
                <a16:creationId xmlns:a16="http://schemas.microsoft.com/office/drawing/2014/main" id="{15CBE6EC-46EF-45D9-8E16-DCDC5917CA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94720" y="0"/>
            <a:ext cx="1097280" cy="1097280"/>
            <a:chOff x="11094720" y="0"/>
            <a:chExt cx="1097280" cy="1097280"/>
          </a:xfrm>
        </p:grpSpPr>
        <p:sp>
          <p:nvSpPr>
            <p:cNvPr id="28" name="Isosceles Triangle 27">
              <a:extLst>
                <a:ext uri="{FF2B5EF4-FFF2-40B4-BE49-F238E27FC236}">
                  <a16:creationId xmlns:a16="http://schemas.microsoft.com/office/drawing/2014/main" id="{DEEDCD65-9740-4F34-BDF1-9C068E0532C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1094720" y="0"/>
              <a:ext cx="1097280" cy="1097280"/>
            </a:xfrm>
            <a:prstGeom prst="triangle">
              <a:avLst>
                <a:gd name="adj" fmla="val 10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4B3DA7FD-5CC0-46D1-9DFB-5BAF6BE24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189552" y="127618"/>
              <a:ext cx="457894" cy="457894"/>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455351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1A713DE-4D00-F54E-AAE7-404EBC53B187}"/>
              </a:ext>
            </a:extLst>
          </p:cNvPr>
          <p:cNvSpPr>
            <a:spLocks noGrp="1"/>
          </p:cNvSpPr>
          <p:nvPr>
            <p:ph type="title"/>
          </p:nvPr>
        </p:nvSpPr>
        <p:spPr>
          <a:xfrm>
            <a:off x="643467" y="321734"/>
            <a:ext cx="10905066" cy="1135737"/>
          </a:xfrm>
        </p:spPr>
        <p:txBody>
          <a:bodyPr>
            <a:normAutofit/>
          </a:bodyPr>
          <a:lstStyle/>
          <a:p>
            <a:r>
              <a:rPr lang="en-US" sz="3600" dirty="0"/>
              <a:t>Startup</a:t>
            </a:r>
          </a:p>
        </p:txBody>
      </p:sp>
      <p:sp>
        <p:nvSpPr>
          <p:cNvPr id="3" name="Content Placeholder 2">
            <a:extLst>
              <a:ext uri="{FF2B5EF4-FFF2-40B4-BE49-F238E27FC236}">
                <a16:creationId xmlns:a16="http://schemas.microsoft.com/office/drawing/2014/main" id="{FB459C2D-0AAA-EA40-B3C4-D892D0B49A5F}"/>
              </a:ext>
            </a:extLst>
          </p:cNvPr>
          <p:cNvSpPr>
            <a:spLocks noGrp="1"/>
          </p:cNvSpPr>
          <p:nvPr>
            <p:ph idx="1"/>
          </p:nvPr>
        </p:nvSpPr>
        <p:spPr>
          <a:xfrm>
            <a:off x="643467" y="1782981"/>
            <a:ext cx="10905066" cy="4393982"/>
          </a:xfrm>
        </p:spPr>
        <p:txBody>
          <a:bodyPr>
            <a:normAutofit/>
          </a:bodyPr>
          <a:lstStyle/>
          <a:p>
            <a:r>
              <a:rPr lang="en-US" sz="2000" dirty="0"/>
              <a:t>There are 3 database files: recipes0.data, recipes1.data, recipes2.data</a:t>
            </a:r>
          </a:p>
          <a:p>
            <a:r>
              <a:rPr lang="en-US" sz="2000" dirty="0"/>
              <a:t>Upon startup, give the user the option to select one of the databases</a:t>
            </a:r>
          </a:p>
          <a:p>
            <a:endParaRPr lang="en-US" sz="2000" dirty="0"/>
          </a:p>
          <a:p>
            <a:r>
              <a:rPr lang="en-US" sz="2000" dirty="0"/>
              <a:t>You may assume the user will always enter an integer, but it may not be one of the valid responses (0, 1, or 2)</a:t>
            </a:r>
          </a:p>
          <a:p>
            <a:r>
              <a:rPr lang="en-US" sz="2000" dirty="0"/>
              <a:t>If an invalid input is entered, print ”Invalid input” and re-prompt</a:t>
            </a:r>
          </a:p>
          <a:p>
            <a:pPr marL="0" indent="0">
              <a:buNone/>
            </a:pPr>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9" name="Picture 8">
            <a:extLst>
              <a:ext uri="{FF2B5EF4-FFF2-40B4-BE49-F238E27FC236}">
                <a16:creationId xmlns:a16="http://schemas.microsoft.com/office/drawing/2014/main" id="{620D7F6F-C539-014A-9338-FB85EF023508}"/>
              </a:ext>
            </a:extLst>
          </p:cNvPr>
          <p:cNvPicPr>
            <a:picLocks noChangeAspect="1"/>
          </p:cNvPicPr>
          <p:nvPr/>
        </p:nvPicPr>
        <p:blipFill>
          <a:blip r:embed="rId2"/>
          <a:stretch>
            <a:fillRect/>
          </a:stretch>
        </p:blipFill>
        <p:spPr>
          <a:xfrm>
            <a:off x="4065130" y="2599017"/>
            <a:ext cx="3594100" cy="342900"/>
          </a:xfrm>
          <a:prstGeom prst="rect">
            <a:avLst/>
          </a:prstGeom>
        </p:spPr>
      </p:pic>
      <p:pic>
        <p:nvPicPr>
          <p:cNvPr id="11" name="Picture 10" descr="Text&#10;&#10;Description automatically generated with medium confidence">
            <a:extLst>
              <a:ext uri="{FF2B5EF4-FFF2-40B4-BE49-F238E27FC236}">
                <a16:creationId xmlns:a16="http://schemas.microsoft.com/office/drawing/2014/main" id="{5375DC9E-8537-0640-A297-5941C1D7EDFE}"/>
              </a:ext>
            </a:extLst>
          </p:cNvPr>
          <p:cNvPicPr>
            <a:picLocks noChangeAspect="1"/>
          </p:cNvPicPr>
          <p:nvPr/>
        </p:nvPicPr>
        <p:blipFill>
          <a:blip r:embed="rId3"/>
          <a:stretch>
            <a:fillRect/>
          </a:stretch>
        </p:blipFill>
        <p:spPr>
          <a:xfrm>
            <a:off x="3994150" y="4376739"/>
            <a:ext cx="4203700" cy="990600"/>
          </a:xfrm>
          <a:prstGeom prst="rect">
            <a:avLst/>
          </a:prstGeom>
        </p:spPr>
      </p:pic>
    </p:spTree>
    <p:extLst>
      <p:ext uri="{BB962C8B-B14F-4D97-AF65-F5344CB8AC3E}">
        <p14:creationId xmlns:p14="http://schemas.microsoft.com/office/powerpoint/2010/main" val="26243345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6F0A480-2CD0-3C43-BFD1-46538653973E}"/>
              </a:ext>
            </a:extLst>
          </p:cNvPr>
          <p:cNvSpPr>
            <a:spLocks noGrp="1"/>
          </p:cNvSpPr>
          <p:nvPr>
            <p:ph type="title"/>
          </p:nvPr>
        </p:nvSpPr>
        <p:spPr>
          <a:xfrm>
            <a:off x="643467" y="321734"/>
            <a:ext cx="10905066" cy="1135737"/>
          </a:xfrm>
        </p:spPr>
        <p:txBody>
          <a:bodyPr>
            <a:normAutofit/>
          </a:bodyPr>
          <a:lstStyle/>
          <a:p>
            <a:r>
              <a:rPr lang="en-US" sz="3600" dirty="0"/>
              <a:t>Recipe Database File – Detecting Individual Recipes</a:t>
            </a:r>
          </a:p>
        </p:txBody>
      </p:sp>
      <p:sp>
        <p:nvSpPr>
          <p:cNvPr id="3" name="Content Placeholder 2">
            <a:extLst>
              <a:ext uri="{FF2B5EF4-FFF2-40B4-BE49-F238E27FC236}">
                <a16:creationId xmlns:a16="http://schemas.microsoft.com/office/drawing/2014/main" id="{B0937F89-74F2-3E41-99F3-4F7A948A2086}"/>
              </a:ext>
            </a:extLst>
          </p:cNvPr>
          <p:cNvSpPr>
            <a:spLocks noGrp="1"/>
          </p:cNvSpPr>
          <p:nvPr>
            <p:ph idx="1"/>
          </p:nvPr>
        </p:nvSpPr>
        <p:spPr>
          <a:xfrm>
            <a:off x="643467" y="1782981"/>
            <a:ext cx="10905066" cy="4393982"/>
          </a:xfrm>
        </p:spPr>
        <p:txBody>
          <a:bodyPr>
            <a:normAutofit/>
          </a:bodyPr>
          <a:lstStyle/>
          <a:p>
            <a:r>
              <a:rPr lang="en-US" sz="2000" dirty="0"/>
              <a:t>The beginning of each recipe is marked by a ”marker line” consisting of 29 spaces and 24 asterisks</a:t>
            </a:r>
          </a:p>
          <a:p>
            <a:r>
              <a:rPr lang="en-US" sz="2000" dirty="0"/>
              <a:t>The marker line itself is not part of the recipe; recipes start immediately below the marker line</a:t>
            </a:r>
          </a:p>
          <a:p>
            <a:r>
              <a:rPr lang="en-US" sz="2000" dirty="0"/>
              <a:t>There is no marker line for the final recipe, only an end of file character</a:t>
            </a:r>
          </a:p>
          <a:p>
            <a:r>
              <a:rPr lang="en-US" sz="2000" dirty="0"/>
              <a:t>Your program should sequentially assign ID numbers to each recipe</a:t>
            </a:r>
          </a:p>
          <a:p>
            <a:endParaRPr lang="en-US" sz="2000" dirty="0"/>
          </a:p>
          <a:p>
            <a:endParaRPr lang="en-US" sz="2000" dirty="0"/>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416010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8FA0A3A-AF11-4247-B43E-86CE021024A2}"/>
              </a:ext>
            </a:extLst>
          </p:cNvPr>
          <p:cNvSpPr>
            <a:spLocks noGrp="1"/>
          </p:cNvSpPr>
          <p:nvPr>
            <p:ph type="title"/>
          </p:nvPr>
        </p:nvSpPr>
        <p:spPr>
          <a:xfrm>
            <a:off x="643467" y="321734"/>
            <a:ext cx="10905066" cy="1135737"/>
          </a:xfrm>
        </p:spPr>
        <p:txBody>
          <a:bodyPr>
            <a:normAutofit/>
          </a:bodyPr>
          <a:lstStyle/>
          <a:p>
            <a:r>
              <a:rPr lang="en-US" sz="3600" dirty="0"/>
              <a:t>Recipe Database File – Parsing Headers</a:t>
            </a:r>
          </a:p>
        </p:txBody>
      </p:sp>
      <p:sp>
        <p:nvSpPr>
          <p:cNvPr id="3" name="Content Placeholder 2">
            <a:extLst>
              <a:ext uri="{FF2B5EF4-FFF2-40B4-BE49-F238E27FC236}">
                <a16:creationId xmlns:a16="http://schemas.microsoft.com/office/drawing/2014/main" id="{243D9E9A-6B0F-814F-8424-778AE1DA20BD}"/>
              </a:ext>
            </a:extLst>
          </p:cNvPr>
          <p:cNvSpPr>
            <a:spLocks noGrp="1"/>
          </p:cNvSpPr>
          <p:nvPr>
            <p:ph idx="1"/>
          </p:nvPr>
        </p:nvSpPr>
        <p:spPr>
          <a:xfrm>
            <a:off x="643468" y="1782981"/>
            <a:ext cx="5295317" cy="4393982"/>
          </a:xfrm>
        </p:spPr>
        <p:txBody>
          <a:bodyPr>
            <a:normAutofit/>
          </a:bodyPr>
          <a:lstStyle/>
          <a:p>
            <a:r>
              <a:rPr lang="en-US" sz="2000" dirty="0"/>
              <a:t>Each marker line is followed by a newline (‘\n’)</a:t>
            </a:r>
          </a:p>
          <a:p>
            <a:r>
              <a:rPr lang="en-US" sz="2000" dirty="0"/>
              <a:t>The recipe header follows this newline</a:t>
            </a:r>
          </a:p>
          <a:p>
            <a:r>
              <a:rPr lang="en-US" sz="2000" dirty="0"/>
              <a:t>Your program must parse the header for the  recipe name, author, prep time, and category descriptors</a:t>
            </a:r>
          </a:p>
          <a:p>
            <a:r>
              <a:rPr lang="en-US" sz="2000" dirty="0"/>
              <a:t>The Recipe portion of the header consists of “Recipe:” followed by whitespace, the recipe name, and ‘\n’</a:t>
            </a:r>
          </a:p>
          <a:p>
            <a:r>
              <a:rPr lang="en-US" sz="2000" dirty="0"/>
              <a:t>By, Prep Time, and Categories are formatted similarly</a:t>
            </a:r>
          </a:p>
          <a:p>
            <a:r>
              <a:rPr lang="en-US" sz="2000" dirty="0"/>
              <a:t>Number of categories can vary between recipes</a:t>
            </a:r>
          </a:p>
        </p:txBody>
      </p:sp>
      <p:grpSp>
        <p:nvGrpSpPr>
          <p:cNvPr id="23" name="Group 2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4" name="Isosceles Triangle 2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descr="Text&#10;&#10;Description automatically generated">
            <a:extLst>
              <a:ext uri="{FF2B5EF4-FFF2-40B4-BE49-F238E27FC236}">
                <a16:creationId xmlns:a16="http://schemas.microsoft.com/office/drawing/2014/main" id="{1856D6C4-B5A2-CC44-A00D-9B3AD6A5FC06}"/>
              </a:ext>
            </a:extLst>
          </p:cNvPr>
          <p:cNvPicPr>
            <a:picLocks noChangeAspect="1"/>
          </p:cNvPicPr>
          <p:nvPr/>
        </p:nvPicPr>
        <p:blipFill>
          <a:blip r:embed="rId2"/>
          <a:stretch>
            <a:fillRect/>
          </a:stretch>
        </p:blipFill>
        <p:spPr>
          <a:xfrm>
            <a:off x="5938787" y="1670241"/>
            <a:ext cx="6253212" cy="1578935"/>
          </a:xfrm>
          <a:prstGeom prst="rect">
            <a:avLst/>
          </a:prstGeom>
        </p:spPr>
      </p:pic>
      <p:grpSp>
        <p:nvGrpSpPr>
          <p:cNvPr id="27" name="Group 2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28" name="Rectangle 2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39756162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6861650-EDD1-C844-BB4B-07EA4011A52A}"/>
              </a:ext>
            </a:extLst>
          </p:cNvPr>
          <p:cNvSpPr>
            <a:spLocks noGrp="1"/>
          </p:cNvSpPr>
          <p:nvPr>
            <p:ph type="title"/>
          </p:nvPr>
        </p:nvSpPr>
        <p:spPr>
          <a:xfrm>
            <a:off x="643467" y="321734"/>
            <a:ext cx="10905066" cy="1135737"/>
          </a:xfrm>
        </p:spPr>
        <p:txBody>
          <a:bodyPr>
            <a:normAutofit/>
          </a:bodyPr>
          <a:lstStyle/>
          <a:p>
            <a:r>
              <a:rPr lang="en-US" sz="3600" dirty="0"/>
              <a:t>Recipe Database File – Parsing Recipe Bodies/Constraints</a:t>
            </a:r>
          </a:p>
        </p:txBody>
      </p:sp>
      <p:sp>
        <p:nvSpPr>
          <p:cNvPr id="3" name="Content Placeholder 2">
            <a:extLst>
              <a:ext uri="{FF2B5EF4-FFF2-40B4-BE49-F238E27FC236}">
                <a16:creationId xmlns:a16="http://schemas.microsoft.com/office/drawing/2014/main" id="{49A41A62-B749-8A45-8BFC-E0C2C7DA8A4F}"/>
              </a:ext>
            </a:extLst>
          </p:cNvPr>
          <p:cNvSpPr>
            <a:spLocks noGrp="1"/>
          </p:cNvSpPr>
          <p:nvPr>
            <p:ph idx="1"/>
          </p:nvPr>
        </p:nvSpPr>
        <p:spPr>
          <a:xfrm>
            <a:off x="643467" y="1782981"/>
            <a:ext cx="10905066" cy="4393982"/>
          </a:xfrm>
        </p:spPr>
        <p:txBody>
          <a:bodyPr>
            <a:normAutofit/>
          </a:bodyPr>
          <a:lstStyle/>
          <a:p>
            <a:r>
              <a:rPr lang="en-US" sz="2000" dirty="0"/>
              <a:t>The recipe header is followed by “Ingredients:\n”</a:t>
            </a:r>
          </a:p>
          <a:p>
            <a:r>
              <a:rPr lang="en-US" sz="2000" dirty="0"/>
              <a:t>The first character following this string until ”Instructions:\n” consists of all the ingredients</a:t>
            </a:r>
          </a:p>
          <a:p>
            <a:r>
              <a:rPr lang="en-US" sz="2000" dirty="0"/>
              <a:t>The instructions begin at the first character following “Instructions:\n” and terminate at the next marker line</a:t>
            </a:r>
          </a:p>
          <a:p>
            <a:r>
              <a:rPr lang="en-US" sz="2000" dirty="0"/>
              <a:t>You may assume the following when parsing:</a:t>
            </a:r>
          </a:p>
          <a:p>
            <a:pPr lvl="1"/>
            <a:r>
              <a:rPr lang="en-US" sz="1600" dirty="0"/>
              <a:t>The entire file never excess 5 MB</a:t>
            </a:r>
          </a:p>
          <a:p>
            <a:pPr lvl="1"/>
            <a:r>
              <a:rPr lang="en-US" sz="1600" dirty="0"/>
              <a:t>&lt; 10000 recipes</a:t>
            </a:r>
          </a:p>
          <a:p>
            <a:pPr lvl="1"/>
            <a:r>
              <a:rPr lang="en-US" sz="1600" dirty="0"/>
              <a:t>At most 8 categories per recipe</a:t>
            </a:r>
          </a:p>
          <a:p>
            <a:pPr lvl="1"/>
            <a:r>
              <a:rPr lang="en-US" sz="1600" dirty="0"/>
              <a:t>At most 500 categories throughout the entire database</a:t>
            </a:r>
          </a:p>
          <a:p>
            <a:pPr lvl="1"/>
            <a:r>
              <a:rPr lang="en-US" sz="1600" dirty="0"/>
              <a:t>Every string in the recipe header is under 100 characters</a:t>
            </a:r>
          </a:p>
        </p:txBody>
      </p:sp>
      <p:sp>
        <p:nvSpPr>
          <p:cNvPr id="10" name="Rectangle 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Isosceles Triangle 1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Rectangle 1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304955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3D1ED5C-CD13-5A41-89FD-24EF23737C12}"/>
              </a:ext>
            </a:extLst>
          </p:cNvPr>
          <p:cNvSpPr>
            <a:spLocks noGrp="1"/>
          </p:cNvSpPr>
          <p:nvPr>
            <p:ph type="title"/>
          </p:nvPr>
        </p:nvSpPr>
        <p:spPr>
          <a:xfrm>
            <a:off x="643467" y="321734"/>
            <a:ext cx="10905066" cy="1135737"/>
          </a:xfrm>
        </p:spPr>
        <p:txBody>
          <a:bodyPr>
            <a:normAutofit/>
          </a:bodyPr>
          <a:lstStyle/>
          <a:p>
            <a:r>
              <a:rPr lang="en-US" sz="3600" dirty="0"/>
              <a:t>User Option 1 – Printing Summary Lines</a:t>
            </a:r>
          </a:p>
        </p:txBody>
      </p:sp>
      <p:sp>
        <p:nvSpPr>
          <p:cNvPr id="20" name="Content Placeholder 19">
            <a:extLst>
              <a:ext uri="{FF2B5EF4-FFF2-40B4-BE49-F238E27FC236}">
                <a16:creationId xmlns:a16="http://schemas.microsoft.com/office/drawing/2014/main" id="{0444111C-7DD7-41AB-A24A-EFF290CC0281}"/>
              </a:ext>
            </a:extLst>
          </p:cNvPr>
          <p:cNvSpPr>
            <a:spLocks noGrp="1"/>
          </p:cNvSpPr>
          <p:nvPr>
            <p:ph idx="1"/>
          </p:nvPr>
        </p:nvSpPr>
        <p:spPr>
          <a:xfrm>
            <a:off x="643468" y="1782980"/>
            <a:ext cx="5295317" cy="4975171"/>
          </a:xfrm>
        </p:spPr>
        <p:txBody>
          <a:bodyPr>
            <a:normAutofit/>
          </a:bodyPr>
          <a:lstStyle/>
          <a:p>
            <a:r>
              <a:rPr lang="en-US" sz="2000" dirty="0"/>
              <a:t>Print a summary line of every recipe in the database</a:t>
            </a:r>
          </a:p>
          <a:p>
            <a:r>
              <a:rPr lang="en-US" sz="2000" dirty="0"/>
              <a:t>Summary line format: recipe ID, name, author, prep time, categories</a:t>
            </a:r>
          </a:p>
          <a:p>
            <a:r>
              <a:rPr lang="en-US" sz="2000" dirty="0"/>
              <a:t>For readability:</a:t>
            </a:r>
          </a:p>
          <a:p>
            <a:pPr lvl="1"/>
            <a:r>
              <a:rPr lang="en-US" sz="1600" dirty="0"/>
              <a:t>ID: Exactly 3 characters (excluding ‘.’)</a:t>
            </a:r>
          </a:p>
          <a:p>
            <a:pPr lvl="1"/>
            <a:r>
              <a:rPr lang="en-US" sz="1600" dirty="0"/>
              <a:t>Name: Exactly 15 characters</a:t>
            </a:r>
          </a:p>
          <a:p>
            <a:pPr lvl="1"/>
            <a:r>
              <a:rPr lang="en-US" sz="1600" dirty="0"/>
              <a:t>Author: Exactly 15 characters</a:t>
            </a:r>
          </a:p>
          <a:p>
            <a:pPr lvl="1"/>
            <a:r>
              <a:rPr lang="en-US" sz="1600" dirty="0"/>
              <a:t>Prep time: Exactly 4 characters</a:t>
            </a:r>
          </a:p>
          <a:p>
            <a:pPr lvl="1"/>
            <a:r>
              <a:rPr lang="en-US" sz="1600" dirty="0"/>
              <a:t>Categories: Exactly 30 characters</a:t>
            </a:r>
          </a:p>
          <a:p>
            <a:pPr lvl="2"/>
            <a:r>
              <a:rPr lang="en-US" sz="1200" dirty="0"/>
              <a:t>You should only print as many categories as will fit in the field, i.e. categories should not get truncated</a:t>
            </a:r>
          </a:p>
          <a:p>
            <a:pPr lvl="2"/>
            <a:r>
              <a:rPr lang="en-US" sz="1200" dirty="0"/>
              <a:t>Print categories in the order they appear in the recipe header</a:t>
            </a:r>
          </a:p>
          <a:p>
            <a:pPr lvl="1"/>
            <a:r>
              <a:rPr lang="en-US" sz="1600" dirty="0"/>
              <a:t>2 whitespace characters between each field</a:t>
            </a:r>
          </a:p>
          <a:p>
            <a:r>
              <a:rPr lang="en-US" sz="2000" dirty="0"/>
              <a:t>You may have to truncate or print extra whitespace to satisfy the length requirements</a:t>
            </a:r>
          </a:p>
        </p:txBody>
      </p:sp>
      <p:grpSp>
        <p:nvGrpSpPr>
          <p:cNvPr id="25" name="Group 24">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26" name="Isosceles Triangle 2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Content Placeholder 4" descr="Text, table&#10;&#10;Description automatically generated with medium confidence">
            <a:extLst>
              <a:ext uri="{FF2B5EF4-FFF2-40B4-BE49-F238E27FC236}">
                <a16:creationId xmlns:a16="http://schemas.microsoft.com/office/drawing/2014/main" id="{3D8529D0-C3AB-274B-ADA6-9ECE5F315B19}"/>
              </a:ext>
            </a:extLst>
          </p:cNvPr>
          <p:cNvPicPr>
            <a:picLocks noChangeAspect="1"/>
          </p:cNvPicPr>
          <p:nvPr/>
        </p:nvPicPr>
        <p:blipFill>
          <a:blip r:embed="rId2"/>
          <a:stretch>
            <a:fillRect/>
          </a:stretch>
        </p:blipFill>
        <p:spPr>
          <a:xfrm>
            <a:off x="5938787" y="2430336"/>
            <a:ext cx="5864449" cy="2404424"/>
          </a:xfrm>
          <a:prstGeom prst="rect">
            <a:avLst/>
          </a:prstGeom>
        </p:spPr>
      </p:pic>
      <p:grpSp>
        <p:nvGrpSpPr>
          <p:cNvPr id="29" name="Group 28">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 name="Rectangle 29">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Isosceles Triangle 30">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4991825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382</TotalTime>
  <Words>971</Words>
  <Application>Microsoft Macintosh PowerPoint</Application>
  <PresentationFormat>Widescreen</PresentationFormat>
  <Paragraphs>92</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ENEE150 Discussion #5</vt:lpstr>
      <vt:lpstr>Agenda</vt:lpstr>
      <vt:lpstr>Project 2 – Overview</vt:lpstr>
      <vt:lpstr>Project 2 – Required Functionality</vt:lpstr>
      <vt:lpstr>Startup</vt:lpstr>
      <vt:lpstr>Recipe Database File – Detecting Individual Recipes</vt:lpstr>
      <vt:lpstr>Recipe Database File – Parsing Headers</vt:lpstr>
      <vt:lpstr>Recipe Database File – Parsing Recipe Bodies/Constraints</vt:lpstr>
      <vt:lpstr>User Option 1 – Printing Summary Lines</vt:lpstr>
      <vt:lpstr>User Option 2 – Print by Prep Time</vt:lpstr>
      <vt:lpstr>User Option 3 – Print by category</vt:lpstr>
      <vt:lpstr>User Option 4 – Display Full Recipes</vt:lpstr>
      <vt:lpstr>Starting Point</vt:lpstr>
      <vt:lpstr>Functional Decomposition</vt:lpstr>
      <vt:lpstr>Project 2 Demo</vt:lpstr>
      <vt:lpstr>Grading Policy</vt:lpstr>
      <vt:lpstr>Tips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Pratik Rathore</dc:creator>
  <cp:lastModifiedBy>Pratik Rathore</cp:lastModifiedBy>
  <cp:revision>104</cp:revision>
  <dcterms:created xsi:type="dcterms:W3CDTF">2021-02-24T22:13:01Z</dcterms:created>
  <dcterms:modified xsi:type="dcterms:W3CDTF">2021-03-03T04:34:59Z</dcterms:modified>
</cp:coreProperties>
</file>