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72" r:id="rId5"/>
    <p:sldId id="273" r:id="rId6"/>
    <p:sldId id="274" r:id="rId7"/>
    <p:sldId id="276" r:id="rId8"/>
    <p:sldId id="277" r:id="rId9"/>
    <p:sldId id="278" r:id="rId10"/>
    <p:sldId id="275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72D0-6613-724E-AD22-1A42936BFB3E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8E609-0CD8-8946-8038-0C23C2D48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39E7-DE84-8342-9EA1-C08DC2E6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4F308-001E-9942-935E-7BADF57CD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27CA-04BC-6F42-B490-F413E8AC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62EE-FD32-5241-8DFC-38CAFE3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A170-034E-AB45-878E-86B968EC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9C50-0655-5749-BED1-1EDDCA97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AF43-D050-EE43-9DDA-270C3033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4758-5C05-2847-A062-AC896D12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3D4A-09B3-E845-8D64-963CCC56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1376-D93B-F745-82AC-38ECA460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9ACA4-C711-6540-A664-19605605F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020A-5DFC-B544-B794-C75293A1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5857-A725-B545-8012-1F5B08C9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FE0B-6C03-4F4C-806C-33735959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93C4-23DA-A946-BE65-35E58F6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BF9-CFA4-3044-8A03-9E3EC895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B4A9-213E-E540-BCCD-695EBEBD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0386-2DF4-2A4C-94A8-236F665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E8B-5863-0B4E-9789-CD15DF2E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4C7E-0AB7-6B46-973C-424F32B2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6B-E1B5-884E-BC43-43119D2C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2174-F4A3-BD4C-BEE1-CC4AD137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8197-8282-BC41-BAE4-B2C68FC6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412C-3969-744A-9FB8-20AEB380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ACEE-7393-A346-816D-F7FC9424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6B39-4A56-1240-B184-96570EB2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75A9-766B-7D43-A175-7993A3846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B8A88-CFAF-8045-9AA8-DA5B2A76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912C-9A06-3A4A-8C9A-C7635A72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2B02-873F-7741-A775-BFA33609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D9A3-098E-504C-8385-9412F198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E716-15CB-0241-9944-0D482452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B7B2-2E88-094F-8777-E7DBA78A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520F7-4BAB-5F4F-9E40-972AC53C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B9CB5-4804-A14C-8E0F-952CDB344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1CC67-E34A-3745-9947-663FED81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5DC81-7DB1-B446-884B-F59A54C1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21C27-BA5D-CC46-AD97-01CFE6E7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95350-8249-4443-9BF0-A02F412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B7B3-7222-B145-A108-91425E93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F9A0F-2133-F743-A56B-D7FB4DE3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2EFC-80D1-7B45-93D3-78F6CEC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169E4-D951-464C-ADFD-A23FB639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22D2F-45E6-4343-BCDF-6CCA735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ED7D6-3C19-7645-9475-64FE68DA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F4C55-086A-2A46-B6F4-F169C00E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9A1C-A06E-B944-B732-AECE8E73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3A94-51EA-E843-95BF-1E71867E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52FEE-1AD5-DF41-9815-9E259D5F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9D78-8841-A146-A793-2A943F1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4909-4D9E-784B-BFE5-0CBEDE2C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B3B6-D0CC-9343-A6F9-AD10BF24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BB91-02C1-5B4C-84A9-BCD4265E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AF8DC-8F2C-D344-9C42-0E446CFC8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E8238-5E7E-914D-AF47-D59829B8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20C14-026D-3F4A-9168-3972037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15D9-708A-5743-966F-BB9357AA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A2EA-6E66-E74D-8252-8E151645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C375F-7778-7549-B03A-B25C2EB3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969D-9736-DA4E-9E1C-DCF387D4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ED4E-B3E9-AA40-9D1E-5F8AB2EE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7C45-C0F8-D742-947A-990746824CF2}" type="datetimeFigureOut">
              <a:rPr lang="en-US" smtClean="0"/>
              <a:t>4/21/21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0F97-E62C-8F4A-BE4A-CA0563B12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1E20-04A2-ED40-8387-AE4424FAE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203A9-D9FB-EB4C-A2B0-B3621EAC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ENEE150 Discussion #11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9BC9B-77B9-1E4A-AD0C-C4DD4DA5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Pratik Rathore</a:t>
            </a:r>
          </a:p>
          <a:p>
            <a:r>
              <a:rPr lang="en-US" sz="2000" dirty="0">
                <a:solidFill>
                  <a:srgbClr val="080808"/>
                </a:solidFill>
              </a:rPr>
              <a:t>4/22/21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98A05D-2E2A-5E4C-8CD1-D62BB6A6B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14B2-1553-CD44-AA8B-811FD0377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ADTs don’t just have to be used for math – they can be used to implement data structures like lists, trees, or hash tables</a:t>
            </a:r>
          </a:p>
          <a:p>
            <a:r>
              <a:rPr lang="en-US" sz="2000" dirty="0"/>
              <a:t>Project 4 will involve ADTs, so reach out to the TAs or Dr. Yeung if you have any questions about the material 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126B-D415-2140-A2AC-D228F9AA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252C-9D3E-0A4B-8668-02EABA5D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A9F9-97A1-9449-8235-08B41E84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6FA7-D853-064C-8F74-1284D67B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ADTs</a:t>
            </a:r>
          </a:p>
          <a:p>
            <a:r>
              <a:rPr lang="en-US" sz="2000" dirty="0"/>
              <a:t>Polymorphism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126B-D415-2140-A2AC-D228F9AA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ADTs – Motivation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252C-9D3E-0A4B-8668-02EABA5D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C has a lot of standard data types – </a:t>
            </a:r>
            <a:r>
              <a:rPr lang="en-US" sz="2000" dirty="0" err="1"/>
              <a:t>ints</a:t>
            </a:r>
            <a:r>
              <a:rPr lang="en-US" sz="2000" dirty="0"/>
              <a:t>, floats, chars, </a:t>
            </a:r>
            <a:r>
              <a:rPr lang="en-US" sz="2000" dirty="0" err="1"/>
              <a:t>etc</a:t>
            </a:r>
            <a:r>
              <a:rPr lang="en-US" sz="2000" dirty="0"/>
              <a:t>…, but these have limited functionality</a:t>
            </a:r>
          </a:p>
          <a:p>
            <a:r>
              <a:rPr lang="en-US" sz="2000" dirty="0"/>
              <a:t>What if we wanted to implement rational numbers, or complex numbers? </a:t>
            </a:r>
          </a:p>
          <a:p>
            <a:r>
              <a:rPr lang="en-US" sz="2000" b="1" dirty="0"/>
              <a:t>Abstract data types </a:t>
            </a:r>
            <a:r>
              <a:rPr lang="en-US" sz="2000" dirty="0"/>
              <a:t>(ADTs) are user-defined data types that can be used to solve this problem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0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CC5B5DE-3807-0A4B-A782-8AA34A7FD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ADTs –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22EE3-1E3F-EE40-B3A1-66A7CBDB2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580677" cy="4393982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ADTs in C are defined as structs</a:t>
            </a:r>
          </a:p>
          <a:p>
            <a:r>
              <a:rPr lang="en-US" sz="2000" dirty="0"/>
              <a:t>In other languages, such as Java and C++, ADTs are defined as </a:t>
            </a:r>
            <a:r>
              <a:rPr lang="en-US" sz="2000" b="1" dirty="0"/>
              <a:t>classes</a:t>
            </a:r>
            <a:r>
              <a:rPr lang="en-US" sz="2000" dirty="0"/>
              <a:t>, and used for object-oriented programming</a:t>
            </a:r>
          </a:p>
          <a:p>
            <a:r>
              <a:rPr lang="en-US" sz="2000" dirty="0"/>
              <a:t>C is not naturally designed for ADTs, but we can implement ADTs using file conventions</a:t>
            </a:r>
          </a:p>
          <a:p>
            <a:r>
              <a:rPr lang="en-US" sz="2000" dirty="0"/>
              <a:t>We define a struct corresponding to the data type in a .h file (known as an </a:t>
            </a:r>
            <a:r>
              <a:rPr lang="en-US" sz="2000" b="1" dirty="0"/>
              <a:t>interface</a:t>
            </a:r>
            <a:r>
              <a:rPr lang="en-US" sz="2000" dirty="0"/>
              <a:t>), and then define the functions associated with the data type in a .c file</a:t>
            </a:r>
          </a:p>
          <a:p>
            <a:r>
              <a:rPr lang="en-US" sz="2000" dirty="0"/>
              <a:t>The struct must contain enough fields to define the data type (in this case, we need the real and imaginary part)</a:t>
            </a:r>
          </a:p>
          <a:p>
            <a:r>
              <a:rPr lang="en-US" sz="2000" dirty="0"/>
              <a:t>Note that we could have defined complex numbers in a different way – we could use the magnitude and angle (i.e. exponential form)</a:t>
            </a:r>
          </a:p>
          <a:p>
            <a:endParaRPr lang="en-US" sz="20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Interface for complex numbers ADT">
            <a:extLst>
              <a:ext uri="{FF2B5EF4-FFF2-40B4-BE49-F238E27FC236}">
                <a16:creationId xmlns:a16="http://schemas.microsoft.com/office/drawing/2014/main" id="{F0E2FE45-2A5C-654A-ADCF-7D97FF68441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969" y="2019742"/>
            <a:ext cx="4678035" cy="28185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B71C4-9CAF-0748-903F-2AB32AE6D0D9}"/>
              </a:ext>
            </a:extLst>
          </p:cNvPr>
          <p:cNvSpPr txBox="1"/>
          <p:nvPr/>
        </p:nvSpPr>
        <p:spPr>
          <a:xfrm>
            <a:off x="6727539" y="1618109"/>
            <a:ext cx="453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Interface for complex numbers ADT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77ECDDB4-56F3-E449-9163-4FFE2E05A3F6}"/>
              </a:ext>
            </a:extLst>
          </p:cNvPr>
          <p:cNvSpPr/>
          <p:nvPr/>
        </p:nvSpPr>
        <p:spPr>
          <a:xfrm>
            <a:off x="9198427" y="2030627"/>
            <a:ext cx="152400" cy="81054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745CC0-FBEB-0744-B47B-E77CE46F5252}"/>
              </a:ext>
            </a:extLst>
          </p:cNvPr>
          <p:cNvSpPr txBox="1"/>
          <p:nvPr/>
        </p:nvSpPr>
        <p:spPr>
          <a:xfrm>
            <a:off x="9371273" y="2108602"/>
            <a:ext cx="2952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Struct definition of complex numbers</a:t>
            </a:r>
          </a:p>
        </p:txBody>
      </p:sp>
    </p:spTree>
    <p:extLst>
      <p:ext uri="{BB962C8B-B14F-4D97-AF65-F5344CB8AC3E}">
        <p14:creationId xmlns:p14="http://schemas.microsoft.com/office/powerpoint/2010/main" val="158495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DA1608-0131-274E-9F00-4EDA99529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ADTs –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620DA-407C-A443-9D20-6BA38546F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5452533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The functions associated with ADTs perform operations on the user-created data type</a:t>
            </a:r>
          </a:p>
          <a:p>
            <a:r>
              <a:rPr lang="en-US" sz="2000" dirty="0"/>
              <a:t>Examples for complex numbers: Addition, subtraction, multiplication, division, conjugation</a:t>
            </a:r>
          </a:p>
          <a:p>
            <a:r>
              <a:rPr lang="en-US" sz="2000" dirty="0"/>
              <a:t>Every ADT has an associated constructor function, which will create an instance of the ADT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F67F4E3-D7C2-0E4F-A120-7A75471BD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335" y="1150459"/>
            <a:ext cx="4152900" cy="2095500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4DEC5584-D0B0-9541-867F-FEFA79DCB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335" y="3798059"/>
            <a:ext cx="5257800" cy="187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A0EE9E5-7BF5-104C-94B2-8E0616D794DF}"/>
              </a:ext>
            </a:extLst>
          </p:cNvPr>
          <p:cNvSpPr txBox="1"/>
          <p:nvPr/>
        </p:nvSpPr>
        <p:spPr>
          <a:xfrm>
            <a:off x="6379794" y="879816"/>
            <a:ext cx="453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Constructor for complex numbers ADT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55D0FD-49FE-5946-9ABF-CD6D12E619F1}"/>
              </a:ext>
            </a:extLst>
          </p:cNvPr>
          <p:cNvSpPr txBox="1"/>
          <p:nvPr/>
        </p:nvSpPr>
        <p:spPr>
          <a:xfrm>
            <a:off x="6379794" y="3516602"/>
            <a:ext cx="453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Multiplication for complex numbers ADT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2A0E66-234B-4740-95EC-810C0AEEC744}"/>
              </a:ext>
            </a:extLst>
          </p:cNvPr>
          <p:cNvCxnSpPr/>
          <p:nvPr/>
        </p:nvCxnSpPr>
        <p:spPr>
          <a:xfrm flipV="1">
            <a:off x="8403771" y="5443084"/>
            <a:ext cx="0" cy="870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E826C8D-8FCB-9041-9B5B-E1B77A835B26}"/>
              </a:ext>
            </a:extLst>
          </p:cNvPr>
          <p:cNvSpPr txBox="1"/>
          <p:nvPr/>
        </p:nvSpPr>
        <p:spPr>
          <a:xfrm>
            <a:off x="6272969" y="6264512"/>
            <a:ext cx="475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Call constructor to make new complex number</a:t>
            </a:r>
          </a:p>
        </p:txBody>
      </p:sp>
    </p:spTree>
    <p:extLst>
      <p:ext uri="{BB962C8B-B14F-4D97-AF65-F5344CB8AC3E}">
        <p14:creationId xmlns:p14="http://schemas.microsoft.com/office/powerpoint/2010/main" val="166284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EC164-3748-D24C-BEC9-84A4E3DC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ADTs – Functions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4AA7C-D6C0-CB44-937E-6DFC7FED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1700"/>
              <a:t>By default, functions written for ADTs are public, i.e. they can be called outside of the file they are written in</a:t>
            </a:r>
          </a:p>
          <a:p>
            <a:r>
              <a:rPr lang="en-US" sz="1700"/>
              <a:t>However, we may want to make some functions private, i.e. they can only be called inside of the file they are written in</a:t>
            </a:r>
          </a:p>
          <a:p>
            <a:r>
              <a:rPr lang="en-US" sz="1700"/>
              <a:t>In general, it’s a good idea to make helper functions private – you don’t want other users to explicitly rely on them</a:t>
            </a:r>
          </a:p>
          <a:p>
            <a:r>
              <a:rPr lang="en-US" sz="1700"/>
              <a:t>To make a function private in C, use the “static” keyword</a:t>
            </a:r>
          </a:p>
          <a:p>
            <a:r>
              <a:rPr lang="en-US" sz="1700"/>
              <a:t>Note: languages like Java and C++ have “public” and “private” as keywords to designate functions appropriately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25D28D52-F2E3-CE41-99D4-2BBCDBF81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1911096"/>
            <a:ext cx="6253211" cy="1860330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06B51D1-0ACC-D443-8771-252742854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317" y="4105765"/>
            <a:ext cx="6839503" cy="6839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472506-0334-5F4C-92E0-6EE23097A344}"/>
              </a:ext>
            </a:extLst>
          </p:cNvPr>
          <p:cNvSpPr txBox="1"/>
          <p:nvPr/>
        </p:nvSpPr>
        <p:spPr>
          <a:xfrm>
            <a:off x="5584372" y="2498532"/>
            <a:ext cx="2623457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BB8186-C8B6-F14E-95D4-290FA65CE3D4}"/>
              </a:ext>
            </a:extLst>
          </p:cNvPr>
          <p:cNvSpPr txBox="1"/>
          <p:nvPr/>
        </p:nvSpPr>
        <p:spPr>
          <a:xfrm>
            <a:off x="8207829" y="2458943"/>
            <a:ext cx="3516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Call private helper function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E2EACB-73EB-5A4A-9B1A-D1020DB47D8D}"/>
              </a:ext>
            </a:extLst>
          </p:cNvPr>
          <p:cNvSpPr txBox="1"/>
          <p:nvPr/>
        </p:nvSpPr>
        <p:spPr>
          <a:xfrm>
            <a:off x="5245572" y="1631022"/>
            <a:ext cx="453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Division for complex numbers ADT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16C31C1-7636-254C-9302-582FD2301488}"/>
              </a:ext>
            </a:extLst>
          </p:cNvPr>
          <p:cNvSpPr txBox="1"/>
          <p:nvPr/>
        </p:nvSpPr>
        <p:spPr>
          <a:xfrm>
            <a:off x="5238137" y="3795306"/>
            <a:ext cx="453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Squared norm</a:t>
            </a:r>
          </a:p>
        </p:txBody>
      </p:sp>
    </p:spTree>
    <p:extLst>
      <p:ext uri="{BB962C8B-B14F-4D97-AF65-F5344CB8AC3E}">
        <p14:creationId xmlns:p14="http://schemas.microsoft.com/office/powerpoint/2010/main" val="63229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03C84E-B759-7E4A-97FD-4838B5D0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Polymorphism –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A73FF-2292-C641-9D8D-88AB663E3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In project 3, there were two different types of linked list nodes – one for accounts, and the other for playlists</a:t>
            </a:r>
          </a:p>
          <a:p>
            <a:r>
              <a:rPr lang="en-US" sz="2000" dirty="0"/>
              <a:t>Since the lists were of different data types, we had to define separate insertion, deletion, and traversal functions</a:t>
            </a:r>
          </a:p>
          <a:p>
            <a:r>
              <a:rPr lang="en-US" sz="2000" b="1" dirty="0"/>
              <a:t>Polymorphism</a:t>
            </a:r>
            <a:r>
              <a:rPr lang="en-US" sz="2000" dirty="0"/>
              <a:t> lets us bypass this problem – we can now have a single function each for insertion, deletion, and traversal</a:t>
            </a:r>
            <a:endParaRPr lang="en-US" sz="20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06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C7978-A8A0-4644-981C-1B3CB23B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Polymorphism –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3569-07FA-1E4A-B49F-1450CED9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7640562" cy="4393982"/>
          </a:xfrm>
        </p:spPr>
        <p:txBody>
          <a:bodyPr>
            <a:normAutofit/>
          </a:bodyPr>
          <a:lstStyle/>
          <a:p>
            <a:r>
              <a:rPr lang="en-US" sz="2000" dirty="0"/>
              <a:t>Polymorphism is implemented in C using </a:t>
            </a:r>
            <a:r>
              <a:rPr lang="en-US" sz="2000" b="1" dirty="0"/>
              <a:t>unions</a:t>
            </a:r>
          </a:p>
          <a:p>
            <a:r>
              <a:rPr lang="en-US" sz="2000" dirty="0"/>
              <a:t>The definition of a union is very similar to that of a struct</a:t>
            </a:r>
          </a:p>
          <a:p>
            <a:r>
              <a:rPr lang="en-US" sz="2000" dirty="0"/>
              <a:t>Like structs, unions contain members of different types</a:t>
            </a:r>
          </a:p>
          <a:p>
            <a:r>
              <a:rPr lang="en-US" sz="2000" dirty="0"/>
              <a:t>Unlike structs, the members of a union are stored in the same location of memory, so only one can be “active” at a given time</a:t>
            </a:r>
          </a:p>
          <a:p>
            <a:r>
              <a:rPr lang="en-US" sz="2000" dirty="0"/>
              <a:t>For example, if </a:t>
            </a:r>
            <a:r>
              <a:rPr lang="en-US" sz="2000" dirty="0" err="1"/>
              <a:t>ival</a:t>
            </a:r>
            <a:r>
              <a:rPr lang="en-US" sz="2000" dirty="0"/>
              <a:t> is assigned to 2, and </a:t>
            </a:r>
            <a:r>
              <a:rPr lang="en-US" sz="2000" dirty="0" err="1"/>
              <a:t>fval</a:t>
            </a:r>
            <a:r>
              <a:rPr lang="en-US" sz="2000" dirty="0"/>
              <a:t> is assigned to be 4.2, </a:t>
            </a:r>
            <a:r>
              <a:rPr lang="en-US" sz="2000" dirty="0" err="1"/>
              <a:t>ival</a:t>
            </a:r>
            <a:r>
              <a:rPr lang="en-US" sz="2000" dirty="0"/>
              <a:t> will no longer be accessible, because it has been overwritten</a:t>
            </a:r>
          </a:p>
          <a:p>
            <a:r>
              <a:rPr lang="en-US" sz="2000" dirty="0"/>
              <a:t>The size of the union is the size of its largest field (in this case, 8 bytes due to the float)</a:t>
            </a:r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Text&#10;&#10;Description automatically generated with low confidence">
            <a:extLst>
              <a:ext uri="{FF2B5EF4-FFF2-40B4-BE49-F238E27FC236}">
                <a16:creationId xmlns:a16="http://schemas.microsoft.com/office/drawing/2014/main" id="{BE86D13F-0D9E-5E47-960A-92844B6F1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577" y="1779205"/>
            <a:ext cx="1866391" cy="16797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7D98FE-552A-AE4B-AC4E-EE4FD4AB367B}"/>
              </a:ext>
            </a:extLst>
          </p:cNvPr>
          <p:cNvSpPr txBox="1"/>
          <p:nvPr/>
        </p:nvSpPr>
        <p:spPr>
          <a:xfrm>
            <a:off x="8998147" y="3372985"/>
            <a:ext cx="2105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poly-</a:t>
            </a:r>
            <a:r>
              <a:rPr lang="en-US" sz="1600" dirty="0" err="1"/>
              <a:t>list.c</a:t>
            </a:r>
            <a:r>
              <a:rPr lang="en-US" sz="1600" dirty="0"/>
              <a:t> on ELMS</a:t>
            </a:r>
          </a:p>
        </p:txBody>
      </p:sp>
    </p:spTree>
    <p:extLst>
      <p:ext uri="{BB962C8B-B14F-4D97-AF65-F5344CB8AC3E}">
        <p14:creationId xmlns:p14="http://schemas.microsoft.com/office/powerpoint/2010/main" val="3897032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BC7978-A8A0-4644-981C-1B3CB23B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Polymorphism – Unions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73569-07FA-1E4A-B49F-1450CED9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In linked lists, unions can be used as fields within nodes to enable polymorphism</a:t>
            </a:r>
          </a:p>
          <a:p>
            <a:r>
              <a:rPr lang="en-US" sz="2000" dirty="0"/>
              <a:t>In this case, t is an input that tells the program whether the node should store an int, float, or char</a:t>
            </a:r>
          </a:p>
          <a:p>
            <a:r>
              <a:rPr lang="en-US" sz="2000" dirty="0"/>
              <a:t>Not only does polymorphism allow us to reduce the number of linked list functions, polymorphism also lets us store different types of data within a single linked list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41D02FC-18E7-3B45-9D72-770154255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595" y="546257"/>
            <a:ext cx="3047033" cy="1302606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D70113-C23B-EB4D-8467-EF2CB6143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595" y="2170597"/>
            <a:ext cx="2957739" cy="43656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D9CC57-ED35-2B47-BD28-2F17930CA510}"/>
              </a:ext>
            </a:extLst>
          </p:cNvPr>
          <p:cNvSpPr txBox="1"/>
          <p:nvPr/>
        </p:nvSpPr>
        <p:spPr>
          <a:xfrm>
            <a:off x="5868279" y="1782904"/>
            <a:ext cx="2591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poly-</a:t>
            </a:r>
            <a:r>
              <a:rPr lang="en-US" sz="1600" dirty="0" err="1"/>
              <a:t>list.c</a:t>
            </a:r>
            <a:r>
              <a:rPr lang="en-US" sz="1600" dirty="0"/>
              <a:t> on ELMS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24C6FB1-8104-C442-A063-75BF58A7D545}"/>
              </a:ext>
            </a:extLst>
          </p:cNvPr>
          <p:cNvSpPr txBox="1"/>
          <p:nvPr/>
        </p:nvSpPr>
        <p:spPr>
          <a:xfrm>
            <a:off x="5876902" y="6416128"/>
            <a:ext cx="25913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poly-</a:t>
            </a:r>
            <a:r>
              <a:rPr lang="en-US" sz="1600" dirty="0" err="1"/>
              <a:t>list.c</a:t>
            </a:r>
            <a:r>
              <a:rPr lang="en-US" sz="1600" dirty="0"/>
              <a:t> on ELMS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DEC908-2829-B24E-A6DE-BBA7779C320E}"/>
              </a:ext>
            </a:extLst>
          </p:cNvPr>
          <p:cNvSpPr txBox="1"/>
          <p:nvPr/>
        </p:nvSpPr>
        <p:spPr>
          <a:xfrm>
            <a:off x="6117771" y="967654"/>
            <a:ext cx="1589314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6BDEC7-C255-F84C-A3F4-FC6119379007}"/>
              </a:ext>
            </a:extLst>
          </p:cNvPr>
          <p:cNvSpPr txBox="1"/>
          <p:nvPr/>
        </p:nvSpPr>
        <p:spPr>
          <a:xfrm>
            <a:off x="7696195" y="929321"/>
            <a:ext cx="2725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Polymorphic data field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9D0F8B-68B0-4E4B-B9AF-A4AC813B97E1}"/>
              </a:ext>
            </a:extLst>
          </p:cNvPr>
          <p:cNvSpPr txBox="1"/>
          <p:nvPr/>
        </p:nvSpPr>
        <p:spPr>
          <a:xfrm>
            <a:off x="6117770" y="2819400"/>
            <a:ext cx="2773563" cy="210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561B30-13BA-2842-A581-640816C281E1}"/>
              </a:ext>
            </a:extLst>
          </p:cNvPr>
          <p:cNvSpPr txBox="1"/>
          <p:nvPr/>
        </p:nvSpPr>
        <p:spPr>
          <a:xfrm>
            <a:off x="6117770" y="4137118"/>
            <a:ext cx="2773563" cy="210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FCA61A-D905-D64F-81F1-791217B9CC2D}"/>
              </a:ext>
            </a:extLst>
          </p:cNvPr>
          <p:cNvSpPr txBox="1"/>
          <p:nvPr/>
        </p:nvSpPr>
        <p:spPr>
          <a:xfrm>
            <a:off x="6117770" y="5421916"/>
            <a:ext cx="2773563" cy="2100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7A29DF-1CB8-D44C-AF21-093FF08E61F6}"/>
              </a:ext>
            </a:extLst>
          </p:cNvPr>
          <p:cNvSpPr txBox="1"/>
          <p:nvPr/>
        </p:nvSpPr>
        <p:spPr>
          <a:xfrm>
            <a:off x="9571387" y="3980549"/>
            <a:ext cx="2725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Use appropriate union member (int, float, or char)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DF8B780-D307-E94E-9C26-4720F981BF60}"/>
              </a:ext>
            </a:extLst>
          </p:cNvPr>
          <p:cNvCxnSpPr>
            <a:stCxn id="37" idx="3"/>
            <a:endCxn id="39" idx="1"/>
          </p:cNvCxnSpPr>
          <p:nvPr/>
        </p:nvCxnSpPr>
        <p:spPr>
          <a:xfrm flipV="1">
            <a:off x="8891333" y="4242159"/>
            <a:ext cx="68005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B7CF1BC-82D5-054A-993A-C9484205F4C3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>
            <a:off x="8891333" y="2924442"/>
            <a:ext cx="680054" cy="13177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0AEDD21-9657-4A48-AEB2-DC40CC0CBF51}"/>
              </a:ext>
            </a:extLst>
          </p:cNvPr>
          <p:cNvCxnSpPr>
            <a:stCxn id="38" idx="3"/>
            <a:endCxn id="39" idx="1"/>
          </p:cNvCxnSpPr>
          <p:nvPr/>
        </p:nvCxnSpPr>
        <p:spPr>
          <a:xfrm flipV="1">
            <a:off x="8891333" y="4242159"/>
            <a:ext cx="680054" cy="12847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07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737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ENEE150 Discussion #11</vt:lpstr>
      <vt:lpstr>Agenda</vt:lpstr>
      <vt:lpstr>ADTs – Motivation </vt:lpstr>
      <vt:lpstr>ADTs – Interfaces</vt:lpstr>
      <vt:lpstr>ADTs – Functions</vt:lpstr>
      <vt:lpstr>ADTs – Functions </vt:lpstr>
      <vt:lpstr>Polymorphism – Motivation</vt:lpstr>
      <vt:lpstr>Polymorphism – Unions</vt:lpstr>
      <vt:lpstr>Polymorphism – Unions</vt:lpstr>
      <vt:lpstr>Tips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Rathore</dc:creator>
  <cp:lastModifiedBy>Pratik Rathore</cp:lastModifiedBy>
  <cp:revision>431</cp:revision>
  <dcterms:created xsi:type="dcterms:W3CDTF">2021-03-11T01:38:22Z</dcterms:created>
  <dcterms:modified xsi:type="dcterms:W3CDTF">2021-04-22T00:26:58Z</dcterms:modified>
</cp:coreProperties>
</file>