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70" r:id="rId4"/>
    <p:sldId id="274" r:id="rId5"/>
    <p:sldId id="276" r:id="rId6"/>
    <p:sldId id="277" r:id="rId7"/>
    <p:sldId id="271" r:id="rId8"/>
    <p:sldId id="272" r:id="rId9"/>
    <p:sldId id="275" r:id="rId10"/>
    <p:sldId id="26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472D0-6613-724E-AD22-1A42936BFB3E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68E609-0CD8-8946-8038-0C23C2D48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8256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39E7-DE84-8342-9EA1-C08DC2E6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04F308-001E-9942-935E-7BADF57CDD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B27CA-04BC-6F42-B490-F413E8AC8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8262EE-FD32-5241-8DFC-38CAFE344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02A170-034E-AB45-878E-86B968ECB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288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E9C50-0655-5749-BED1-1EDDCA978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70AF43-D050-EE43-9DDA-270C30338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44758-5C05-2847-A062-AC896D12F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B3D4A-09B3-E845-8D64-963CCC56C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71376-D93B-F745-82AC-38ECA4601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9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39ACA4-C711-6540-A664-19605605F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A9020A-5DFC-B544-B794-C75293A1E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8B5857-A725-B545-8012-1F5B08C94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CFE0B-6C03-4F4C-806C-337359598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3B93C4-23DA-A946-BE65-35E58F60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838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5BF9-CFA4-3044-8A03-9E3EC8958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DB4A9-213E-E540-BCCD-695EBEBD7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B0386-2DF4-2A4C-94A8-236F6654D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E09E8B-5863-0B4E-9789-CD15DF2E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134C7E-0AB7-6B46-973C-424F32B2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054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CCE6B-E1B5-884E-BC43-43119D2CC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0E2174-F4A3-BD4C-BEE1-CC4AD1376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D88197-8282-BC41-BAE4-B2C68FC66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EF412C-3969-744A-9FB8-20AEB3801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5ACEE-7393-A346-816D-F7FC94241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75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76B39-4A56-1240-B184-96570EB22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975A9-766B-7D43-A175-7993A38464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7B8A88-CFAF-8045-9AA8-DA5B2A76E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6912C-9A06-3A4A-8C9A-C7635A72F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EC2B02-873F-7741-A775-BFA33609F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9D9A3-098E-504C-8385-9412F198C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398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8E716-15CB-0241-9944-0D4824521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4DB7B2-2E88-094F-8777-E7DBA78A3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A520F7-4BAB-5F4F-9E40-972AC53CC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B9CB5-4804-A14C-8E0F-952CDB3449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1CC67-E34A-3745-9947-663FED812A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E5DC81-7DB1-B446-884B-F59A54C11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521C27-BA5D-CC46-AD97-01CFE6E70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F95350-8249-4443-9BF0-A02F412E0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2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4B7B3-7222-B145-A108-91425E934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EF9A0F-2133-F743-A56B-D7FB4DE3DB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C22EFC-80D1-7B45-93D3-78F6CEC2A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169E4-D951-464C-ADFD-A23FB6397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88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322D2F-45E6-4343-BCDF-6CCA73507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ED7D6-3C19-7645-9475-64FE68DA9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7F4C55-086A-2A46-B6F4-F169C00E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559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29A1C-A06E-B944-B732-AECE8E73A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03A94-51EA-E843-95BF-1E71867E28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952FEE-1AD5-DF41-9815-9E259D5F92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19D78-8841-A146-A793-2A943F1C8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474909-4D9E-784B-BFE5-0CBEDE2C8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BAB3B6-D0CC-9343-A6F9-AD10BF24B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2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CBB91-02C1-5B4C-84A9-BCD4265EC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EAF8DC-8F2C-D344-9C42-0E446CFC85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E8238-5E7E-914D-AF47-D59829B82F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20C14-026D-3F4A-9168-39720374B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AA15D9-708A-5743-966F-BB9357AA0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A2EA-6E66-E74D-8252-8E151645B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53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C375F-7778-7549-B03A-B25C2EB3E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04969D-9736-DA4E-9E1C-DCF387D45F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0BED4E-B3E9-AA40-9D1E-5F8AB2EE4D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817C45-C0F8-D742-947A-990746824CF2}" type="datetimeFigureOut">
              <a:rPr lang="en-US" smtClean="0"/>
              <a:t>4/14/21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DA0F97-E62C-8F4A-BE4A-CA0563B129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91E20-04A2-ED40-8387-AE4424FAE8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1926F8-A409-CB46-85A5-C2BDF6460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390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Rectangle 76">
            <a:extLst>
              <a:ext uri="{FF2B5EF4-FFF2-40B4-BE49-F238E27FC236}">
                <a16:creationId xmlns:a16="http://schemas.microsoft.com/office/drawing/2014/main" id="{D5189306-04D9-4982-9EBE-938B344A11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9" name="Freeform: Shape 78">
            <a:extLst>
              <a:ext uri="{FF2B5EF4-FFF2-40B4-BE49-F238E27FC236}">
                <a16:creationId xmlns:a16="http://schemas.microsoft.com/office/drawing/2014/main" id="{102C4642-2AB4-49A1-89D9-3E5C01E99D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-1872577" y="1372793"/>
            <a:ext cx="6135300" cy="5537781"/>
          </a:xfrm>
          <a:custGeom>
            <a:avLst/>
            <a:gdLst>
              <a:gd name="connsiteX0" fmla="*/ 0 w 6135300"/>
              <a:gd name="connsiteY0" fmla="*/ 0 h 5537781"/>
              <a:gd name="connsiteX1" fmla="*/ 6135300 w 6135300"/>
              <a:gd name="connsiteY1" fmla="*/ 0 h 5537781"/>
              <a:gd name="connsiteX2" fmla="*/ 6135300 w 6135300"/>
              <a:gd name="connsiteY2" fmla="*/ 3548931 h 5537781"/>
              <a:gd name="connsiteX3" fmla="*/ 4146451 w 6135300"/>
              <a:gd name="connsiteY3" fmla="*/ 5537781 h 5537781"/>
              <a:gd name="connsiteX4" fmla="*/ 0 w 6135300"/>
              <a:gd name="connsiteY4" fmla="*/ 1391331 h 55377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5537781">
                <a:moveTo>
                  <a:pt x="0" y="0"/>
                </a:moveTo>
                <a:lnTo>
                  <a:pt x="6135300" y="0"/>
                </a:lnTo>
                <a:lnTo>
                  <a:pt x="6135300" y="3548931"/>
                </a:lnTo>
                <a:lnTo>
                  <a:pt x="4146451" y="5537781"/>
                </a:lnTo>
                <a:lnTo>
                  <a:pt x="0" y="1391331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82EAAEF9-78E9-4B67-93B4-CD09F7570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069931" y="-1536286"/>
            <a:ext cx="6135300" cy="6135298"/>
          </a:xfrm>
          <a:custGeom>
            <a:avLst/>
            <a:gdLst>
              <a:gd name="connsiteX0" fmla="*/ 0 w 6135300"/>
              <a:gd name="connsiteY0" fmla="*/ 3971712 h 6135298"/>
              <a:gd name="connsiteX1" fmla="*/ 3971712 w 6135300"/>
              <a:gd name="connsiteY1" fmla="*/ 0 h 6135298"/>
              <a:gd name="connsiteX2" fmla="*/ 6135300 w 6135300"/>
              <a:gd name="connsiteY2" fmla="*/ 0 h 6135298"/>
              <a:gd name="connsiteX3" fmla="*/ 6135300 w 6135300"/>
              <a:gd name="connsiteY3" fmla="*/ 6135298 h 6135298"/>
              <a:gd name="connsiteX4" fmla="*/ 0 w 6135300"/>
              <a:gd name="connsiteY4" fmla="*/ 6135298 h 6135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35300" h="6135298">
                <a:moveTo>
                  <a:pt x="0" y="3971712"/>
                </a:moveTo>
                <a:lnTo>
                  <a:pt x="3971712" y="0"/>
                </a:lnTo>
                <a:lnTo>
                  <a:pt x="6135300" y="0"/>
                </a:lnTo>
                <a:lnTo>
                  <a:pt x="6135300" y="6135298"/>
                </a:lnTo>
                <a:lnTo>
                  <a:pt x="0" y="6135298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3" name="Freeform: Shape 82">
            <a:extLst>
              <a:ext uri="{FF2B5EF4-FFF2-40B4-BE49-F238E27FC236}">
                <a16:creationId xmlns:a16="http://schemas.microsoft.com/office/drawing/2014/main" id="{2CE23D09-8BA3-4FEE-892D-ACE847DC0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8050242" y="292975"/>
            <a:ext cx="5056735" cy="9206602"/>
          </a:xfrm>
          <a:custGeom>
            <a:avLst/>
            <a:gdLst>
              <a:gd name="connsiteX0" fmla="*/ 0 w 5053652"/>
              <a:gd name="connsiteY0" fmla="*/ 209273 h 9200989"/>
              <a:gd name="connsiteX1" fmla="*/ 209274 w 5053652"/>
              <a:gd name="connsiteY1" fmla="*/ 0 h 9200989"/>
              <a:gd name="connsiteX2" fmla="*/ 5053652 w 5053652"/>
              <a:gd name="connsiteY2" fmla="*/ 4844379 h 9200989"/>
              <a:gd name="connsiteX3" fmla="*/ 697042 w 5053652"/>
              <a:gd name="connsiteY3" fmla="*/ 9200989 h 9200989"/>
              <a:gd name="connsiteX4" fmla="*/ 0 w 5053652"/>
              <a:gd name="connsiteY4" fmla="*/ 9200989 h 9200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053652" h="9200989">
                <a:moveTo>
                  <a:pt x="0" y="209273"/>
                </a:moveTo>
                <a:lnTo>
                  <a:pt x="209274" y="0"/>
                </a:lnTo>
                <a:lnTo>
                  <a:pt x="5053652" y="4844379"/>
                </a:lnTo>
                <a:lnTo>
                  <a:pt x="697042" y="9200989"/>
                </a:lnTo>
                <a:lnTo>
                  <a:pt x="0" y="9200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5707F116-8EC0-4822-9067-186AC8C9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38684" y="1316432"/>
            <a:ext cx="4225136" cy="422513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87" name="Freeform: Shape 86">
            <a:extLst>
              <a:ext uri="{FF2B5EF4-FFF2-40B4-BE49-F238E27FC236}">
                <a16:creationId xmlns:a16="http://schemas.microsoft.com/office/drawing/2014/main" id="{6BFBE7AA-40DE-4FE5-B385-5CA874501B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563919" y="753376"/>
            <a:ext cx="5353835" cy="5353835"/>
          </a:xfrm>
          <a:custGeom>
            <a:avLst/>
            <a:gdLst>
              <a:gd name="connsiteX0" fmla="*/ 690506 w 5353835"/>
              <a:gd name="connsiteY0" fmla="*/ 5273742 h 5353835"/>
              <a:gd name="connsiteX1" fmla="*/ 4927602 w 5353835"/>
              <a:gd name="connsiteY1" fmla="*/ 5273742 h 5353835"/>
              <a:gd name="connsiteX2" fmla="*/ 4847509 w 5353835"/>
              <a:gd name="connsiteY2" fmla="*/ 5353835 h 5353835"/>
              <a:gd name="connsiteX3" fmla="*/ 770599 w 5353835"/>
              <a:gd name="connsiteY3" fmla="*/ 5353835 h 5353835"/>
              <a:gd name="connsiteX4" fmla="*/ 422575 w 5353835"/>
              <a:gd name="connsiteY4" fmla="*/ 80093 h 5353835"/>
              <a:gd name="connsiteX5" fmla="*/ 502668 w 5353835"/>
              <a:gd name="connsiteY5" fmla="*/ 0 h 5353835"/>
              <a:gd name="connsiteX6" fmla="*/ 5353835 w 5353835"/>
              <a:gd name="connsiteY6" fmla="*/ 0 h 5353835"/>
              <a:gd name="connsiteX7" fmla="*/ 5353835 w 5353835"/>
              <a:gd name="connsiteY7" fmla="*/ 4847509 h 5353835"/>
              <a:gd name="connsiteX8" fmla="*/ 5273742 w 5353835"/>
              <a:gd name="connsiteY8" fmla="*/ 4927602 h 5353835"/>
              <a:gd name="connsiteX9" fmla="*/ 5273742 w 5353835"/>
              <a:gd name="connsiteY9" fmla="*/ 80093 h 5353835"/>
              <a:gd name="connsiteX10" fmla="*/ 0 w 5353835"/>
              <a:gd name="connsiteY10" fmla="*/ 502667 h 5353835"/>
              <a:gd name="connsiteX11" fmla="*/ 80093 w 5353835"/>
              <a:gd name="connsiteY11" fmla="*/ 422574 h 5353835"/>
              <a:gd name="connsiteX12" fmla="*/ 80093 w 5353835"/>
              <a:gd name="connsiteY12" fmla="*/ 4663329 h 5353835"/>
              <a:gd name="connsiteX13" fmla="*/ 0 w 5353835"/>
              <a:gd name="connsiteY13" fmla="*/ 4583236 h 53538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353835" h="5353835">
                <a:moveTo>
                  <a:pt x="690506" y="5273742"/>
                </a:moveTo>
                <a:lnTo>
                  <a:pt x="4927602" y="5273742"/>
                </a:lnTo>
                <a:lnTo>
                  <a:pt x="4847509" y="5353835"/>
                </a:lnTo>
                <a:lnTo>
                  <a:pt x="770599" y="5353835"/>
                </a:lnTo>
                <a:close/>
                <a:moveTo>
                  <a:pt x="422575" y="80093"/>
                </a:moveTo>
                <a:lnTo>
                  <a:pt x="502668" y="0"/>
                </a:lnTo>
                <a:lnTo>
                  <a:pt x="5353835" y="0"/>
                </a:lnTo>
                <a:lnTo>
                  <a:pt x="5353835" y="4847509"/>
                </a:lnTo>
                <a:lnTo>
                  <a:pt x="5273742" y="4927602"/>
                </a:lnTo>
                <a:lnTo>
                  <a:pt x="5273742" y="80093"/>
                </a:lnTo>
                <a:close/>
                <a:moveTo>
                  <a:pt x="0" y="502667"/>
                </a:moveTo>
                <a:lnTo>
                  <a:pt x="80093" y="422574"/>
                </a:lnTo>
                <a:lnTo>
                  <a:pt x="80093" y="4663329"/>
                </a:lnTo>
                <a:lnTo>
                  <a:pt x="0" y="4583236"/>
                </a:lnTo>
                <a:close/>
              </a:path>
            </a:pathLst>
          </a:custGeom>
          <a:solidFill>
            <a:srgbClr val="FFFFFF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203A9-D9FB-EB4C-A2B0-B3621EACE1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6701" y="2452526"/>
            <a:ext cx="4248318" cy="1952947"/>
          </a:xfrm>
          <a:noFill/>
        </p:spPr>
        <p:txBody>
          <a:bodyPr anchor="ctr">
            <a:normAutofit/>
          </a:bodyPr>
          <a:lstStyle/>
          <a:p>
            <a:r>
              <a:rPr lang="en-US" sz="3600" dirty="0">
                <a:solidFill>
                  <a:srgbClr val="080808"/>
                </a:solidFill>
              </a:rPr>
              <a:t>ENEE150 Discussion #10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9BC9B-77B9-1E4A-AD0C-C4DD4DA5ED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91745" y="4557900"/>
            <a:ext cx="2442690" cy="915772"/>
          </a:xfrm>
          <a:noFill/>
        </p:spPr>
        <p:txBody>
          <a:bodyPr>
            <a:normAutofit/>
          </a:bodyPr>
          <a:lstStyle/>
          <a:p>
            <a:r>
              <a:rPr lang="en-US" sz="2000" dirty="0">
                <a:solidFill>
                  <a:srgbClr val="080808"/>
                </a:solidFill>
              </a:rPr>
              <a:t>Pratik Rathore</a:t>
            </a:r>
          </a:p>
          <a:p>
            <a:r>
              <a:rPr lang="en-US" sz="2000" dirty="0">
                <a:solidFill>
                  <a:srgbClr val="080808"/>
                </a:solidFill>
              </a:rPr>
              <a:t>4/15/21</a:t>
            </a:r>
          </a:p>
        </p:txBody>
      </p:sp>
      <p:sp>
        <p:nvSpPr>
          <p:cNvPr id="89" name="Isosceles Triangle 88">
            <a:extLst>
              <a:ext uri="{FF2B5EF4-FFF2-40B4-BE49-F238E27FC236}">
                <a16:creationId xmlns:a16="http://schemas.microsoft.com/office/drawing/2014/main" id="{41ACE746-85D5-45EE-8944-61B542B39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7026569" y="0"/>
            <a:ext cx="3216074" cy="1608038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Isosceles Triangle 90">
            <a:extLst>
              <a:ext uri="{FF2B5EF4-FFF2-40B4-BE49-F238E27FC236}">
                <a16:creationId xmlns:a16="http://schemas.microsoft.com/office/drawing/2014/main" id="{00BB3E03-CC38-4FA6-9A99-701C62D05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86059" y="4738109"/>
            <a:ext cx="4239780" cy="2119891"/>
          </a:xfrm>
          <a:prstGeom prst="triangle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86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126B-D415-2140-A2AC-D228F9AA3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3252C-9D3E-0A4B-8668-02EABA5DA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endParaRPr lang="en-US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089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08A9F9-97A1-9449-8235-08B41E84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FA7-D853-064C-8F74-1284D67B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Overview of Recursion</a:t>
            </a:r>
          </a:p>
          <a:p>
            <a:r>
              <a:rPr lang="en-US" sz="2000" dirty="0"/>
              <a:t>Recursion example with Euclidean algorithm</a:t>
            </a:r>
          </a:p>
          <a:p>
            <a:r>
              <a:rPr lang="en-US" sz="2000" dirty="0"/>
              <a:t>Recursion example with quicksort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226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8A9F9-97A1-9449-8235-08B41E849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Recursion – Intro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C6FA7-D853-064C-8F74-1284D67B2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In recursion, we seek to solve a problem by dividing and solving sub-problems of the same type</a:t>
            </a:r>
          </a:p>
          <a:p>
            <a:r>
              <a:rPr lang="en-US" sz="2000" dirty="0"/>
              <a:t>Examples (from lecture):</a:t>
            </a:r>
          </a:p>
          <a:p>
            <a:pPr lvl="1"/>
            <a:r>
              <a:rPr lang="en-US" sz="1600" dirty="0"/>
              <a:t>Fibonacci</a:t>
            </a:r>
          </a:p>
          <a:p>
            <a:pPr lvl="1"/>
            <a:r>
              <a:rPr lang="en-US" sz="1600" dirty="0"/>
              <a:t>Factorial</a:t>
            </a:r>
          </a:p>
          <a:p>
            <a:pPr lvl="1"/>
            <a:r>
              <a:rPr lang="en-US" sz="1600" dirty="0"/>
              <a:t>Linked List Traversal</a:t>
            </a:r>
          </a:p>
          <a:p>
            <a:pPr lvl="1"/>
            <a:r>
              <a:rPr lang="en-US" sz="1600" dirty="0"/>
              <a:t>Binary Search Tree Traversal</a:t>
            </a:r>
          </a:p>
          <a:p>
            <a:r>
              <a:rPr lang="en-US" sz="2000" dirty="0"/>
              <a:t>Every recursion must contain </a:t>
            </a:r>
            <a:r>
              <a:rPr lang="en-US" sz="2000" b="1" dirty="0"/>
              <a:t>base case(s)</a:t>
            </a:r>
            <a:r>
              <a:rPr lang="en-US" sz="2000" dirty="0"/>
              <a:t>, which terminate the function,</a:t>
            </a:r>
            <a:r>
              <a:rPr lang="en-US" sz="2000" b="1" dirty="0"/>
              <a:t> </a:t>
            </a:r>
            <a:r>
              <a:rPr lang="en-US" sz="2000" dirty="0"/>
              <a:t>and </a:t>
            </a:r>
            <a:r>
              <a:rPr lang="en-US" sz="2000" b="1" dirty="0"/>
              <a:t>recursive case(s)</a:t>
            </a:r>
            <a:r>
              <a:rPr lang="en-US" sz="2000" dirty="0"/>
              <a:t>, where the function calls itself</a:t>
            </a:r>
            <a:endParaRPr lang="en-US" sz="2000" b="1" dirty="0"/>
          </a:p>
          <a:p>
            <a:pPr lvl="1"/>
            <a:r>
              <a:rPr lang="en-US" sz="1600" dirty="0"/>
              <a:t>For Fibonacci, the base case is Fib(0) = 0 and Fib(1) = 1, recursive case is computing Fib(n – 1) + Fib(n – 2) to get F(n) for n &gt;= 2</a:t>
            </a:r>
          </a:p>
          <a:p>
            <a:pPr lvl="1"/>
            <a:r>
              <a:rPr lang="en-US" sz="1600" dirty="0"/>
              <a:t>For Factorial, the base case is fact(0) = 1, recursive case is computing n * fact(n – 1) to get fact(n) for n &gt;= 1</a:t>
            </a:r>
          </a:p>
          <a:p>
            <a:pPr lvl="1"/>
            <a:r>
              <a:rPr lang="en-US" sz="1600" dirty="0"/>
              <a:t>For binary tree traversal, the base case occurs at leaf nodes, recursive cases involve calling the traversal function on the left and right child nodes</a:t>
            </a:r>
          </a:p>
          <a:p>
            <a:r>
              <a:rPr lang="en-US" sz="2000" dirty="0"/>
              <a:t>All of the listed problems can be solved easily and more efficiently with loops (except for binary tree traversal), but recursion makes the solutions more elegant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02336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B6908D-7EDB-E04A-A2B0-D00778FA6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Euclidean Algorithm –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169BA-5003-EA42-8970-325C964CE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Let’s say we want to find the greatest common divisor (GCD) of two non-negative integers, x and y, denoted by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</a:t>
            </a:r>
          </a:p>
          <a:p>
            <a:pPr lvl="1"/>
            <a:r>
              <a:rPr lang="en-US" sz="1600" dirty="0"/>
              <a:t>Condition: x and y are not both 0</a:t>
            </a:r>
          </a:p>
          <a:p>
            <a:r>
              <a:rPr lang="en-US" sz="2000" dirty="0"/>
              <a:t>The Euclidean Algorithm, invented by Euclid around 300 B.C., can be used for this task</a:t>
            </a:r>
          </a:p>
          <a:p>
            <a:r>
              <a:rPr lang="en-US" sz="2000" dirty="0"/>
              <a:t>Surprisingly, even though this technique is over 2000 years old, it is still one of the best for computing GCDs today</a:t>
            </a:r>
          </a:p>
          <a:p>
            <a:r>
              <a:rPr lang="en-US" sz="2000" dirty="0"/>
              <a:t>The key insight is that </a:t>
            </a:r>
            <a:r>
              <a:rPr lang="en-US" sz="2000" dirty="0" err="1"/>
              <a:t>gcd</a:t>
            </a:r>
            <a:r>
              <a:rPr lang="en-US" sz="2000" dirty="0"/>
              <a:t>(</a:t>
            </a:r>
            <a:r>
              <a:rPr lang="en-US" sz="2000" dirty="0" err="1"/>
              <a:t>x,y</a:t>
            </a:r>
            <a:r>
              <a:rPr lang="en-US" sz="2000" dirty="0"/>
              <a:t>) = </a:t>
            </a:r>
            <a:r>
              <a:rPr lang="en-US" sz="2000" dirty="0" err="1"/>
              <a:t>gcd</a:t>
            </a:r>
            <a:r>
              <a:rPr lang="en-US" sz="2000" dirty="0"/>
              <a:t>(y, x % y) </a:t>
            </a:r>
            <a:r>
              <a:rPr lang="en-US" sz="2000" dirty="0">
                <a:sym typeface="Wingdings" pitchFamily="2" charset="2"/>
              </a:rPr>
              <a:t> the arguments become smaller, making a new subproblem</a:t>
            </a:r>
            <a:endParaRPr lang="en-US" sz="2000" dirty="0"/>
          </a:p>
          <a:p>
            <a:pPr lvl="1"/>
            <a:r>
              <a:rPr lang="en-US" sz="1600" dirty="0"/>
              <a:t>This is a well-known fact from number theory</a:t>
            </a:r>
            <a:endParaRPr lang="en-US" sz="2000" dirty="0"/>
          </a:p>
          <a:p>
            <a:r>
              <a:rPr lang="en-US" sz="2000" dirty="0"/>
              <a:t>The base case is when y = 0, i.e. </a:t>
            </a:r>
            <a:r>
              <a:rPr lang="en-US" sz="2000" dirty="0" err="1"/>
              <a:t>gcd</a:t>
            </a:r>
            <a:r>
              <a:rPr lang="en-US" sz="2000" dirty="0"/>
              <a:t>(x,0) = x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098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B3035D-52A6-FA4E-8AF2-4EFAC5AE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Euclidean Algorithm – Recursive Implementation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11780D62-4410-45B9-9332-DC0463D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The implementation is very elegant using recursion</a:t>
            </a:r>
          </a:p>
          <a:p>
            <a:r>
              <a:rPr lang="en-US" sz="2000" dirty="0"/>
              <a:t>The first step is to check the base case of y == 0</a:t>
            </a:r>
          </a:p>
          <a:p>
            <a:r>
              <a:rPr lang="en-US" sz="2000" dirty="0"/>
              <a:t>If we pass through the base case, we want to compute </a:t>
            </a:r>
            <a:r>
              <a:rPr lang="en-US" sz="2000" dirty="0" err="1"/>
              <a:t>gcd</a:t>
            </a:r>
            <a:r>
              <a:rPr lang="en-US" sz="2000" dirty="0"/>
              <a:t>(y, x % y), and we do so by calling </a:t>
            </a:r>
            <a:r>
              <a:rPr lang="en-US" sz="2000" dirty="0" err="1"/>
              <a:t>euclid</a:t>
            </a:r>
            <a:r>
              <a:rPr lang="en-US" sz="2000" dirty="0"/>
              <a:t>() in the next line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6" name="Isosceles Triangle 25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7C53E55D-0812-A344-AC08-B9DA840E4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5319" y="1779204"/>
            <a:ext cx="6253212" cy="3267302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90866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775034-B9E6-7644-9293-9630E2006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Euclidean Algorithm – Full Trace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63836-2F80-3A4E-8544-44768E14A362}"/>
              </a:ext>
            </a:extLst>
          </p:cNvPr>
          <p:cNvSpPr txBox="1"/>
          <p:nvPr/>
        </p:nvSpPr>
        <p:spPr>
          <a:xfrm>
            <a:off x="6699253" y="2459417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euclid</a:t>
            </a:r>
            <a:r>
              <a:rPr lang="en-US" dirty="0"/>
              <a:t>(259, 148)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E4D1C7-E039-064F-A6EF-4AA7CB14F7F5}"/>
              </a:ext>
            </a:extLst>
          </p:cNvPr>
          <p:cNvSpPr txBox="1"/>
          <p:nvPr/>
        </p:nvSpPr>
        <p:spPr>
          <a:xfrm>
            <a:off x="5523596" y="306129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euclid</a:t>
            </a:r>
            <a:r>
              <a:rPr lang="en-US" dirty="0"/>
              <a:t>(148, 111)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473D04-9C4F-554B-9B53-EDD71D985ECB}"/>
              </a:ext>
            </a:extLst>
          </p:cNvPr>
          <p:cNvSpPr txBox="1"/>
          <p:nvPr/>
        </p:nvSpPr>
        <p:spPr>
          <a:xfrm>
            <a:off x="4520303" y="372636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euclid</a:t>
            </a:r>
            <a:r>
              <a:rPr lang="en-US" dirty="0"/>
              <a:t>(111, 37)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10BC9CE-6B02-4645-BA55-C2E01FEE8309}"/>
              </a:ext>
            </a:extLst>
          </p:cNvPr>
          <p:cNvSpPr txBox="1"/>
          <p:nvPr/>
        </p:nvSpPr>
        <p:spPr>
          <a:xfrm>
            <a:off x="3344646" y="4391433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euclid</a:t>
            </a:r>
            <a:r>
              <a:rPr lang="en-US" dirty="0"/>
              <a:t>(37, 0)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61BEB64-A3FA-4D4A-B897-463179F64CB2}"/>
              </a:ext>
            </a:extLst>
          </p:cNvPr>
          <p:cNvCxnSpPr>
            <a:stCxn id="4" idx="2"/>
            <a:endCxn id="11" idx="0"/>
          </p:cNvCxnSpPr>
          <p:nvPr/>
        </p:nvCxnSpPr>
        <p:spPr>
          <a:xfrm flipH="1">
            <a:off x="6699253" y="2828749"/>
            <a:ext cx="1175657" cy="2325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39F30BE-88DA-8F44-A8C3-BBDE8FFCB788}"/>
              </a:ext>
            </a:extLst>
          </p:cNvPr>
          <p:cNvCxnSpPr>
            <a:stCxn id="11" idx="2"/>
            <a:endCxn id="13" idx="0"/>
          </p:cNvCxnSpPr>
          <p:nvPr/>
        </p:nvCxnSpPr>
        <p:spPr>
          <a:xfrm flipH="1">
            <a:off x="5695960" y="3430625"/>
            <a:ext cx="1003293" cy="2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5926FD6-480D-2E49-B899-A411BE3EEA22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 flipH="1">
            <a:off x="4520303" y="4095695"/>
            <a:ext cx="1175657" cy="2957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E7EBE419-20F0-BE4F-8805-C352DDC689E5}"/>
              </a:ext>
            </a:extLst>
          </p:cNvPr>
          <p:cNvCxnSpPr>
            <a:cxnSpLocks/>
            <a:stCxn id="15" idx="1"/>
            <a:endCxn id="13" idx="1"/>
          </p:cNvCxnSpPr>
          <p:nvPr/>
        </p:nvCxnSpPr>
        <p:spPr>
          <a:xfrm rot="10800000" flipH="1">
            <a:off x="3344645" y="3911029"/>
            <a:ext cx="1175657" cy="665070"/>
          </a:xfrm>
          <a:prstGeom prst="curvedConnector3">
            <a:avLst>
              <a:gd name="adj1" fmla="val -19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C8EB54EF-FD37-BD4D-B4E7-A8D3DF61D39A}"/>
              </a:ext>
            </a:extLst>
          </p:cNvPr>
          <p:cNvCxnSpPr>
            <a:cxnSpLocks/>
            <a:stCxn id="13" idx="1"/>
            <a:endCxn id="11" idx="1"/>
          </p:cNvCxnSpPr>
          <p:nvPr/>
        </p:nvCxnSpPr>
        <p:spPr>
          <a:xfrm rot="10800000" flipH="1">
            <a:off x="4520302" y="3245959"/>
            <a:ext cx="1003293" cy="665070"/>
          </a:xfrm>
          <a:prstGeom prst="curvedConnector3">
            <a:avLst>
              <a:gd name="adj1" fmla="val -227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338F3A7-ADC9-A84C-AAE2-1E13FDB8F9BF}"/>
              </a:ext>
            </a:extLst>
          </p:cNvPr>
          <p:cNvCxnSpPr>
            <a:cxnSpLocks/>
            <a:stCxn id="11" idx="1"/>
            <a:endCxn id="4" idx="1"/>
          </p:cNvCxnSpPr>
          <p:nvPr/>
        </p:nvCxnSpPr>
        <p:spPr>
          <a:xfrm rot="10800000" flipH="1">
            <a:off x="5523595" y="2644083"/>
            <a:ext cx="1175657" cy="601876"/>
          </a:xfrm>
          <a:prstGeom prst="curvedConnector3">
            <a:avLst>
              <a:gd name="adj1" fmla="val -194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3325BE3B-56CA-C045-828B-2827B14DB1D6}"/>
              </a:ext>
            </a:extLst>
          </p:cNvPr>
          <p:cNvSpPr txBox="1"/>
          <p:nvPr/>
        </p:nvSpPr>
        <p:spPr>
          <a:xfrm>
            <a:off x="2767700" y="3909067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0D5C0A-68FD-0F40-BB17-A1E2C16EB4C5}"/>
              </a:ext>
            </a:extLst>
          </p:cNvPr>
          <p:cNvSpPr txBox="1"/>
          <p:nvPr/>
        </p:nvSpPr>
        <p:spPr>
          <a:xfrm>
            <a:off x="5021945" y="2507294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E6C4827-9030-D643-A5E6-FB4F62E1DFAB}"/>
              </a:ext>
            </a:extLst>
          </p:cNvPr>
          <p:cNvSpPr txBox="1"/>
          <p:nvPr/>
        </p:nvSpPr>
        <p:spPr>
          <a:xfrm>
            <a:off x="3932473" y="3209162"/>
            <a:ext cx="576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C092BE1-CC02-D341-9237-B6BB020AD06C}"/>
              </a:ext>
            </a:extLst>
          </p:cNvPr>
          <p:cNvCxnSpPr>
            <a:cxnSpLocks/>
          </p:cNvCxnSpPr>
          <p:nvPr/>
        </p:nvCxnSpPr>
        <p:spPr>
          <a:xfrm flipV="1">
            <a:off x="4523032" y="4785186"/>
            <a:ext cx="0" cy="6681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5B4F630-78BD-5844-B74F-E017B9CDBE9A}"/>
              </a:ext>
            </a:extLst>
          </p:cNvPr>
          <p:cNvSpPr txBox="1"/>
          <p:nvPr/>
        </p:nvSpPr>
        <p:spPr>
          <a:xfrm>
            <a:off x="3333759" y="5366244"/>
            <a:ext cx="23513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Base case</a:t>
            </a:r>
          </a:p>
        </p:txBody>
      </p:sp>
    </p:spTree>
    <p:extLst>
      <p:ext uri="{BB962C8B-B14F-4D97-AF65-F5344CB8AC3E}">
        <p14:creationId xmlns:p14="http://schemas.microsoft.com/office/powerpoint/2010/main" val="806166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46B9-DA62-6D4C-8FD2-246A47B4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Quicksort – 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B1E0-904B-9846-B7E8-D0A9934E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r>
              <a:rPr lang="en-US" sz="2000" dirty="0"/>
              <a:t>Invented by British computer scientist Tony Hoare in 1959</a:t>
            </a:r>
          </a:p>
          <a:p>
            <a:r>
              <a:rPr lang="en-US" sz="2000" dirty="0"/>
              <a:t>The objective of the quicksort algorithm is to sort an array in increasing (or decreasing) order</a:t>
            </a:r>
          </a:p>
          <a:p>
            <a:r>
              <a:rPr lang="en-US" sz="2000" dirty="0"/>
              <a:t>You may have heard of other sorting algorithms in the past, such as </a:t>
            </a:r>
            <a:r>
              <a:rPr lang="en-US" sz="2000" dirty="0" err="1"/>
              <a:t>bubblesort</a:t>
            </a:r>
            <a:r>
              <a:rPr lang="en-US" sz="2000" dirty="0"/>
              <a:t>, which repeatedly swaps elements until they are in the correct order</a:t>
            </a:r>
          </a:p>
          <a:p>
            <a:r>
              <a:rPr lang="en-US" sz="2000" dirty="0"/>
              <a:t>However, </a:t>
            </a:r>
            <a:r>
              <a:rPr lang="en-US" sz="2000" dirty="0" err="1"/>
              <a:t>bubblesort</a:t>
            </a:r>
            <a:r>
              <a:rPr lang="en-US" sz="2000" dirty="0"/>
              <a:t> is inefficient, with an efficiency of </a:t>
            </a:r>
            <a:r>
              <a:rPr lang="en-US" sz="2000" i="1" dirty="0"/>
              <a:t>O</a:t>
            </a:r>
            <a:r>
              <a:rPr lang="en-US" sz="2000" dirty="0"/>
              <a:t>(n</a:t>
            </a:r>
            <a:r>
              <a:rPr lang="en-US" sz="2000" baseline="30000" dirty="0"/>
              <a:t>2</a:t>
            </a:r>
            <a:r>
              <a:rPr lang="en-US" sz="2000" dirty="0"/>
              <a:t>) on average</a:t>
            </a:r>
          </a:p>
          <a:p>
            <a:r>
              <a:rPr lang="en-US" sz="2000" dirty="0"/>
              <a:t>On the other hand, quicksort is far more efficient, with an average efficiency of </a:t>
            </a:r>
            <a:r>
              <a:rPr lang="en-US" sz="2000" i="1" dirty="0"/>
              <a:t>O</a:t>
            </a:r>
            <a:r>
              <a:rPr lang="en-US" sz="2000" dirty="0"/>
              <a:t>(n log n)</a:t>
            </a:r>
          </a:p>
          <a:p>
            <a:r>
              <a:rPr lang="en-US" sz="2000" dirty="0"/>
              <a:t>Quicksort’s efficiency makes it one of the most popular sorting algorithms today</a:t>
            </a:r>
          </a:p>
          <a:p>
            <a:r>
              <a:rPr lang="en-US" sz="2000" dirty="0"/>
              <a:t>Importantly for us, the quicksort algorithm is an excellent example of recursion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5572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8F939D-4C3B-1E4C-A28F-17DD5F401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Quicksort – Algorithm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BA8AE-753D-6544-A010-F27736D21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5007430" cy="4393982"/>
          </a:xfrm>
        </p:spPr>
        <p:txBody>
          <a:bodyPr>
            <a:normAutofit fontScale="92500" lnSpcReduction="20000"/>
          </a:bodyPr>
          <a:lstStyle/>
          <a:p>
            <a:r>
              <a:rPr lang="en-US" sz="2000" dirty="0"/>
              <a:t>First, we choose an element of the array, which we call a </a:t>
            </a:r>
            <a:r>
              <a:rPr lang="en-US" sz="2000" i="1" dirty="0"/>
              <a:t>pivot</a:t>
            </a:r>
            <a:endParaRPr lang="en-US" sz="2000" dirty="0"/>
          </a:p>
          <a:p>
            <a:pPr lvl="1"/>
            <a:r>
              <a:rPr lang="en-US" sz="1600" dirty="0"/>
              <a:t>We will assume that the pivot is always the right-most array element (although this can slow down the algorithm in certain cases)</a:t>
            </a:r>
          </a:p>
          <a:p>
            <a:r>
              <a:rPr lang="en-US" sz="2000" dirty="0"/>
              <a:t>We then “partition” the array so that all elements to the left of the pivot are less than or equal to the pivot</a:t>
            </a:r>
          </a:p>
          <a:p>
            <a:pPr lvl="1"/>
            <a:r>
              <a:rPr lang="en-US" sz="1600" dirty="0"/>
              <a:t>Partitioning involves swaps between elements in the array (see </a:t>
            </a:r>
            <a:r>
              <a:rPr lang="en-US" sz="1600" dirty="0" err="1"/>
              <a:t>quicksort.c</a:t>
            </a:r>
            <a:r>
              <a:rPr lang="en-US" sz="1600" dirty="0"/>
              <a:t> for full detail)</a:t>
            </a:r>
          </a:p>
          <a:p>
            <a:r>
              <a:rPr lang="en-US" sz="2000" dirty="0"/>
              <a:t>This means that everything to the right of the pivot is now greater than or equal to the pivot</a:t>
            </a:r>
          </a:p>
          <a:p>
            <a:r>
              <a:rPr lang="en-US" sz="2000" dirty="0"/>
              <a:t>Key insight: After the partition, we can apply quicksort to the subarray to the left of the pivot, and to the right of the pivot </a:t>
            </a:r>
            <a:r>
              <a:rPr lang="en-US" sz="2000" dirty="0">
                <a:sym typeface="Wingdings" pitchFamily="2" charset="2"/>
              </a:rPr>
              <a:t> </a:t>
            </a:r>
            <a:r>
              <a:rPr lang="en-US" sz="2000" dirty="0"/>
              <a:t>we have a recursive approach!</a:t>
            </a:r>
          </a:p>
          <a:p>
            <a:r>
              <a:rPr lang="en-US" sz="2000" dirty="0"/>
              <a:t>Base case: Subarrays that are one element in length don’t need further partitioning</a:t>
            </a:r>
            <a:endParaRPr lang="en-US" sz="2400" dirty="0"/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11052629" y="2120024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A580F890-B085-4E95-96AA-55AEBEC5C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289068" y="1343027"/>
            <a:ext cx="2532832" cy="1273032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D3F51FEB-38FB-4F6C-9F7B-2F2AFAB654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501760" y="5103257"/>
            <a:ext cx="2017580" cy="1014060"/>
          </a:xfrm>
          <a:prstGeom prst="triangle">
            <a:avLst>
              <a:gd name="adj" fmla="val 50000"/>
            </a:avLst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E547BA6-BAE0-43BB-A7CA-60F69CE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427916" y="5728708"/>
            <a:ext cx="485578" cy="48557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90A8C6D-62D8-7A45-8C5C-3F6A2226A9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7649361"/>
              </p:ext>
            </p:extLst>
          </p:nvPr>
        </p:nvGraphicFramePr>
        <p:xfrm>
          <a:off x="5655127" y="1779021"/>
          <a:ext cx="5007430" cy="38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252089598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773005163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458049998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708310438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399120745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84226112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61052390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67663480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80148006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729016213"/>
                    </a:ext>
                  </a:extLst>
                </a:gridCol>
              </a:tblGrid>
              <a:tr h="3817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60877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7821912-BFC2-C74C-AB13-26D81EFBA73D}"/>
              </a:ext>
            </a:extLst>
          </p:cNvPr>
          <p:cNvCxnSpPr>
            <a:cxnSpLocks/>
          </p:cNvCxnSpPr>
          <p:nvPr/>
        </p:nvCxnSpPr>
        <p:spPr>
          <a:xfrm flipV="1">
            <a:off x="10395856" y="2160819"/>
            <a:ext cx="0" cy="50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A60B299-D08C-3A44-9BF8-157BADB60DBF}"/>
              </a:ext>
            </a:extLst>
          </p:cNvPr>
          <p:cNvSpPr txBox="1"/>
          <p:nvPr/>
        </p:nvSpPr>
        <p:spPr>
          <a:xfrm>
            <a:off x="9768360" y="2598361"/>
            <a:ext cx="11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</a:t>
            </a:r>
          </a:p>
        </p:txBody>
      </p:sp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8FFEAEDC-A8BC-A348-B541-787947FD87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6480077"/>
              </p:ext>
            </p:extLst>
          </p:nvPr>
        </p:nvGraphicFramePr>
        <p:xfrm>
          <a:off x="5669887" y="3314609"/>
          <a:ext cx="5007430" cy="3817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0743">
                  <a:extLst>
                    <a:ext uri="{9D8B030D-6E8A-4147-A177-3AD203B41FA5}">
                      <a16:colId xmlns:a16="http://schemas.microsoft.com/office/drawing/2014/main" val="252089598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773005163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458049998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708310438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399120745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84226112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2610523905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67663480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801480061"/>
                    </a:ext>
                  </a:extLst>
                </a:gridCol>
                <a:gridCol w="500743">
                  <a:extLst>
                    <a:ext uri="{9D8B030D-6E8A-4147-A177-3AD203B41FA5}">
                      <a16:colId xmlns:a16="http://schemas.microsoft.com/office/drawing/2014/main" val="1729016213"/>
                    </a:ext>
                  </a:extLst>
                </a:gridCol>
              </a:tblGrid>
              <a:tr h="38179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1"/>
                          </a:solidFill>
                        </a:rPr>
                        <a:t>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69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84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4260877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4E984C-B45B-D54E-A010-F5DD3E088162}"/>
              </a:ext>
            </a:extLst>
          </p:cNvPr>
          <p:cNvCxnSpPr/>
          <p:nvPr/>
        </p:nvCxnSpPr>
        <p:spPr>
          <a:xfrm>
            <a:off x="8162716" y="2269674"/>
            <a:ext cx="0" cy="908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02D2FC2-C74F-B94A-AD03-99EF439E591E}"/>
              </a:ext>
            </a:extLst>
          </p:cNvPr>
          <p:cNvSpPr txBox="1"/>
          <p:nvPr/>
        </p:nvSpPr>
        <p:spPr>
          <a:xfrm>
            <a:off x="8017996" y="2539485"/>
            <a:ext cx="11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Partition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1FCEFF9-A863-4844-973A-24D20F7F1649}"/>
              </a:ext>
            </a:extLst>
          </p:cNvPr>
          <p:cNvCxnSpPr>
            <a:cxnSpLocks/>
          </p:cNvCxnSpPr>
          <p:nvPr/>
        </p:nvCxnSpPr>
        <p:spPr>
          <a:xfrm flipV="1">
            <a:off x="8425541" y="3710212"/>
            <a:ext cx="0" cy="506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DAA27C44-E455-314C-9B4A-D69FEC96D969}"/>
              </a:ext>
            </a:extLst>
          </p:cNvPr>
          <p:cNvSpPr txBox="1"/>
          <p:nvPr/>
        </p:nvSpPr>
        <p:spPr>
          <a:xfrm>
            <a:off x="7798045" y="4147754"/>
            <a:ext cx="11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Pivot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052511C1-4290-C14B-9EC1-A2A77C658DF9}"/>
              </a:ext>
            </a:extLst>
          </p:cNvPr>
          <p:cNvSpPr/>
          <p:nvPr/>
        </p:nvSpPr>
        <p:spPr>
          <a:xfrm rot="16200000">
            <a:off x="6621972" y="2880304"/>
            <a:ext cx="597438" cy="2501602"/>
          </a:xfrm>
          <a:prstGeom prst="leftBrace">
            <a:avLst>
              <a:gd name="adj1" fmla="val 125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4A5598-1CDB-654E-955A-7E119B13C6A9}"/>
              </a:ext>
            </a:extLst>
          </p:cNvPr>
          <p:cNvSpPr txBox="1"/>
          <p:nvPr/>
        </p:nvSpPr>
        <p:spPr>
          <a:xfrm>
            <a:off x="6322275" y="4426283"/>
            <a:ext cx="11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&lt;= Pivot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C5C6BD72-3CC1-FA47-B6F0-0C3F9B982894}"/>
              </a:ext>
            </a:extLst>
          </p:cNvPr>
          <p:cNvSpPr/>
          <p:nvPr/>
        </p:nvSpPr>
        <p:spPr>
          <a:xfrm rot="16200000">
            <a:off x="9336103" y="3088610"/>
            <a:ext cx="684700" cy="1997727"/>
          </a:xfrm>
          <a:prstGeom prst="leftBrace">
            <a:avLst>
              <a:gd name="adj1" fmla="val 12521"/>
              <a:gd name="adj2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C9A364E-3D88-F64F-B45B-2C8F62FCD497}"/>
              </a:ext>
            </a:extLst>
          </p:cNvPr>
          <p:cNvSpPr txBox="1"/>
          <p:nvPr/>
        </p:nvSpPr>
        <p:spPr>
          <a:xfrm>
            <a:off x="9094043" y="4410412"/>
            <a:ext cx="11968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&gt;= Pivot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C573AE2-CD98-EA46-B519-34E1B55F96C0}"/>
              </a:ext>
            </a:extLst>
          </p:cNvPr>
          <p:cNvSpPr txBox="1"/>
          <p:nvPr/>
        </p:nvSpPr>
        <p:spPr>
          <a:xfrm>
            <a:off x="6418584" y="5443475"/>
            <a:ext cx="395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Apply partitioning to these halves again!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250ABC1-1443-7145-A2B9-0C9824DDA8C3}"/>
              </a:ext>
            </a:extLst>
          </p:cNvPr>
          <p:cNvCxnSpPr>
            <a:cxnSpLocks/>
          </p:cNvCxnSpPr>
          <p:nvPr/>
        </p:nvCxnSpPr>
        <p:spPr>
          <a:xfrm>
            <a:off x="6997945" y="4779744"/>
            <a:ext cx="1020051" cy="663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428DAF-B8D7-DC4B-8AFA-BA6C9252D7F6}"/>
              </a:ext>
            </a:extLst>
          </p:cNvPr>
          <p:cNvCxnSpPr>
            <a:cxnSpLocks/>
          </p:cNvCxnSpPr>
          <p:nvPr/>
        </p:nvCxnSpPr>
        <p:spPr>
          <a:xfrm flipH="1">
            <a:off x="8595154" y="4701333"/>
            <a:ext cx="1097305" cy="7262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9228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2B566528-1B12-4246-9431-5C2D7D0811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5446B9-DA62-6D4C-8FD2-246A47B4F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Quicksort – Full Trace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C4B1E0-904B-9846-B7E8-D0A9934ED8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9" y="1782981"/>
            <a:ext cx="4008384" cy="4393982"/>
          </a:xfrm>
        </p:spPr>
        <p:txBody>
          <a:bodyPr>
            <a:normAutofit/>
          </a:bodyPr>
          <a:lstStyle/>
          <a:p>
            <a:r>
              <a:rPr lang="en-US" sz="2000" dirty="0"/>
              <a:t>Looking at a trace of quicksort reveals its underlying tree structure</a:t>
            </a:r>
          </a:p>
          <a:p>
            <a:r>
              <a:rPr lang="en-US" sz="2000" dirty="0"/>
              <a:t>The binary tree structure is what gives rise to the log n term in the algorithm efficiency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28A5161-06F1-46CF-8AD7-844680A59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4601497"/>
            <a:ext cx="1014060" cy="2017580"/>
            <a:chOff x="0" y="4601497"/>
            <a:chExt cx="1014060" cy="2017580"/>
          </a:xfrm>
        </p:grpSpPr>
        <p:sp>
          <p:nvSpPr>
            <p:cNvPr id="24" name="Isosceles Triangle 23">
              <a:extLst>
                <a:ext uri="{FF2B5EF4-FFF2-40B4-BE49-F238E27FC236}">
                  <a16:creationId xmlns:a16="http://schemas.microsoft.com/office/drawing/2014/main" id="{D3F51FEB-38FB-4F6C-9F7B-2F2AFAB654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-501760" y="5103257"/>
              <a:ext cx="2017580" cy="1014060"/>
            </a:xfrm>
            <a:prstGeom prst="triangle">
              <a:avLst>
                <a:gd name="adj" fmla="val 50000"/>
              </a:avLst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E547BA6-BAE0-43BB-A7CA-60F69CE252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427916" y="572870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 descr="Diagram&#10;&#10;Description automatically generated">
            <a:extLst>
              <a:ext uri="{FF2B5EF4-FFF2-40B4-BE49-F238E27FC236}">
                <a16:creationId xmlns:a16="http://schemas.microsoft.com/office/drawing/2014/main" id="{73913DD4-6F2E-AB4A-BDB4-F1C024B870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2644" y="1141294"/>
            <a:ext cx="6138564" cy="4361892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995D10D-E9C9-47DB-AE7E-801FEF38F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19290" y="1"/>
            <a:ext cx="972709" cy="1935307"/>
            <a:chOff x="10918968" y="713127"/>
            <a:chExt cx="1273032" cy="2532832"/>
          </a:xfrm>
        </p:grpSpPr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CC1A72C6-3DE4-4EC3-9AD5-9E0D40D8CE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11052629" y="2120024"/>
              <a:ext cx="645368" cy="645368"/>
            </a:xfrm>
            <a:prstGeom prst="rect">
              <a:avLst/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0B0DA1F1-C391-4EDF-9FE0-23E86E1377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289068" y="1343027"/>
              <a:ext cx="2532832" cy="1273032"/>
            </a:xfrm>
            <a:prstGeom prst="triangle">
              <a:avLst>
                <a:gd name="adj" fmla="val 50000"/>
              </a:avLst>
            </a:prstGeom>
            <a:solidFill>
              <a:schemeClr val="accent4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8E639B06-18D3-DE40-A3D2-8FCA779C3F74}"/>
              </a:ext>
            </a:extLst>
          </p:cNvPr>
          <p:cNvSpPr/>
          <p:nvPr/>
        </p:nvSpPr>
        <p:spPr>
          <a:xfrm>
            <a:off x="5295322" y="5562817"/>
            <a:ext cx="30901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dirty="0"/>
              <a:t>http://</a:t>
            </a:r>
            <a:r>
              <a:rPr lang="en-US" sz="1400" dirty="0" err="1"/>
              <a:t>algohub.me</a:t>
            </a:r>
            <a:r>
              <a:rPr lang="en-US" sz="1400" dirty="0"/>
              <a:t>/algo/quick-</a:t>
            </a:r>
            <a:r>
              <a:rPr lang="en-US" sz="1400" dirty="0" err="1"/>
              <a:t>sort.html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240612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711</TotalTime>
  <Words>806</Words>
  <Application>Microsoft Macintosh PowerPoint</Application>
  <PresentationFormat>Widescreen</PresentationFormat>
  <Paragraphs>87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ENEE150 Discussion #10</vt:lpstr>
      <vt:lpstr>Agenda</vt:lpstr>
      <vt:lpstr>Recursion – Intro </vt:lpstr>
      <vt:lpstr>Euclidean Algorithm – Intro</vt:lpstr>
      <vt:lpstr>Euclidean Algorithm – Recursive Implementation</vt:lpstr>
      <vt:lpstr>Euclidean Algorithm – Full Trace</vt:lpstr>
      <vt:lpstr>Quicksort – Intro</vt:lpstr>
      <vt:lpstr>Quicksort – Algorithm Overview</vt:lpstr>
      <vt:lpstr>Quicksort – Full Trace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Pratik Rathore</dc:creator>
  <cp:lastModifiedBy>Pratik Rathore</cp:lastModifiedBy>
  <cp:revision>351</cp:revision>
  <dcterms:created xsi:type="dcterms:W3CDTF">2021-03-11T01:38:22Z</dcterms:created>
  <dcterms:modified xsi:type="dcterms:W3CDTF">2021-04-15T00:54:19Z</dcterms:modified>
</cp:coreProperties>
</file>