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4"/>
  </p:notesMasterIdLst>
  <p:handoutMasterIdLst>
    <p:handoutMasterId r:id="rId35"/>
  </p:handoutMasterIdLst>
  <p:sldIdLst>
    <p:sldId id="263" r:id="rId5"/>
    <p:sldId id="265" r:id="rId6"/>
    <p:sldId id="314" r:id="rId7"/>
    <p:sldId id="315" r:id="rId8"/>
    <p:sldId id="316" r:id="rId9"/>
    <p:sldId id="317" r:id="rId10"/>
    <p:sldId id="318" r:id="rId11"/>
    <p:sldId id="319" r:id="rId12"/>
    <p:sldId id="320" r:id="rId13"/>
    <p:sldId id="321" r:id="rId14"/>
    <p:sldId id="347" r:id="rId15"/>
    <p:sldId id="322" r:id="rId16"/>
    <p:sldId id="348" r:id="rId17"/>
    <p:sldId id="350" r:id="rId18"/>
    <p:sldId id="330" r:id="rId19"/>
    <p:sldId id="331" r:id="rId20"/>
    <p:sldId id="326" r:id="rId21"/>
    <p:sldId id="338" r:id="rId22"/>
    <p:sldId id="332" r:id="rId23"/>
    <p:sldId id="324" r:id="rId24"/>
    <p:sldId id="337" r:id="rId25"/>
    <p:sldId id="333" r:id="rId26"/>
    <p:sldId id="351" r:id="rId27"/>
    <p:sldId id="349" r:id="rId28"/>
    <p:sldId id="334" r:id="rId29"/>
    <p:sldId id="335" r:id="rId30"/>
    <p:sldId id="336" r:id="rId31"/>
    <p:sldId id="301"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68D"/>
    <a:srgbClr val="15115B"/>
    <a:srgbClr val="3E3457"/>
    <a:srgbClr val="4F4E5A"/>
    <a:srgbClr val="F3F3F3"/>
    <a:srgbClr val="F9F9F9"/>
    <a:srgbClr val="E8E8E8"/>
    <a:srgbClr val="FCFCFC"/>
    <a:srgbClr val="FAFAFA"/>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3" autoAdjust="0"/>
    <p:restoredTop sz="95501" autoAdjust="0"/>
  </p:normalViewPr>
  <p:slideViewPr>
    <p:cSldViewPr snapToGrid="0">
      <p:cViewPr varScale="1">
        <p:scale>
          <a:sx n="82" d="100"/>
          <a:sy n="82" d="100"/>
        </p:scale>
        <p:origin x="552" y="60"/>
      </p:cViewPr>
      <p:guideLst>
        <p:guide orient="horz" pos="4296"/>
        <p:guide pos="72"/>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pPr/>
              <a:t>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pPr/>
              <a:t>‹#›</a:t>
            </a:fld>
            <a:endParaRPr lang="en-US"/>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pPr/>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pPr/>
              <a:t>‹#›</a:t>
            </a:fld>
            <a:endParaRPr lang="en-US"/>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pPr/>
              <a:t>2</a:t>
            </a:fld>
            <a:endParaRPr lang="en-US"/>
          </a:p>
        </p:txBody>
      </p:sp>
    </p:spTree>
    <p:extLst>
      <p:ext uri="{BB962C8B-B14F-4D97-AF65-F5344CB8AC3E}">
        <p14:creationId xmlns:p14="http://schemas.microsoft.com/office/powerpoint/2010/main" val="254641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7165-D121-4F3D-92F6-BE975E6DB8BF}" type="slidenum">
              <a:rPr lang="en-US" smtClean="0"/>
              <a:pPr/>
              <a:t>11</a:t>
            </a:fld>
            <a:endParaRPr lang="en-US"/>
          </a:p>
        </p:txBody>
      </p:sp>
    </p:spTree>
    <p:extLst>
      <p:ext uri="{BB962C8B-B14F-4D97-AF65-F5344CB8AC3E}">
        <p14:creationId xmlns:p14="http://schemas.microsoft.com/office/powerpoint/2010/main" val="254641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2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4199657738"/>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latin typeface="Arial" panose="020B0604020202020204" pitchFamily="34" charset="0"/>
                          <a:cs typeface="Arial" panose="020B0604020202020204" pitchFamily="34" charset="0"/>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474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4113479582"/>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latin typeface="Arial" panose="020B0604020202020204" pitchFamily="34" charset="0"/>
                          <a:cs typeface="Arial" panose="020B0604020202020204" pitchFamily="34" charset="0"/>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29337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Topic Agenda</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sz="4000" b="1" baseline="0">
                <a:solidFill>
                  <a:schemeClr val="tx2">
                    <a:lumMod val="75000"/>
                  </a:schemeClr>
                </a:solidFill>
                <a:latin typeface="Arial" panose="020B0604020202020204" pitchFamily="34" charset="0"/>
                <a:cs typeface="Arial" panose="020B0604020202020204" pitchFamily="34" charset="0"/>
              </a:defRPr>
            </a:lvl1pPr>
          </a:lstStyle>
          <a:p>
            <a:r>
              <a:rPr lang="en-US" dirty="0"/>
              <a:t>Slide Divider</a:t>
            </a:r>
            <a:endParaRPr lang="en-CA" dirty="0"/>
          </a:p>
        </p:txBody>
      </p:sp>
      <p:sp>
        <p:nvSpPr>
          <p:cNvPr id="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3" name="Group 2"/>
          <p:cNvGrpSpPr/>
          <p:nvPr userDrawn="1"/>
        </p:nvGrpSpPr>
        <p:grpSpPr>
          <a:xfrm>
            <a:off x="-1753496" y="6056690"/>
            <a:ext cx="10902955" cy="801310"/>
            <a:chOff x="-1753496" y="6056690"/>
            <a:chExt cx="10902955" cy="801310"/>
          </a:xfrm>
        </p:grpSpPr>
        <p:sp>
          <p:nvSpPr>
            <p:cNvPr id="68" name="Freeform 67"/>
            <p:cNvSpPr/>
            <p:nvPr/>
          </p:nvSpPr>
          <p:spPr>
            <a:xfrm flipH="1">
              <a:off x="-1753496" y="6159680"/>
              <a:ext cx="10902954"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flipH="1">
              <a:off x="3198601" y="64008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flipH="1">
              <a:off x="3198602" y="61722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flipH="1">
              <a:off x="6634747" y="60566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a:t>
            </a:r>
            <a:endParaRPr lang="en-CA" dirty="0"/>
          </a:p>
        </p:txBody>
      </p:sp>
      <p:sp>
        <p:nvSpPr>
          <p:cNvPr id="130"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27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1- Content</a:t>
            </a:r>
            <a:endParaRPr lang="en-CA" dirty="0"/>
          </a:p>
        </p:txBody>
      </p:sp>
      <p:grpSp>
        <p:nvGrpSpPr>
          <p:cNvPr id="2" name="Group 1"/>
          <p:cNvGrpSpPr/>
          <p:nvPr userDrawn="1"/>
        </p:nvGrpSpPr>
        <p:grpSpPr>
          <a:xfrm flipH="1">
            <a:off x="0" y="6361206"/>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sp>
        <p:nvSpPr>
          <p:cNvPr id="4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419776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grpSp>
        <p:nvGrpSpPr>
          <p:cNvPr id="2" name="Group 1"/>
          <p:cNvGrpSpPr/>
          <p:nvPr userDrawn="1"/>
        </p:nvGrpSpPr>
        <p:grpSpPr>
          <a:xfrm flipH="1">
            <a:off x="-1752602" y="6056690"/>
            <a:ext cx="10899648" cy="801310"/>
            <a:chOff x="-5313" y="6056690"/>
            <a:chExt cx="10899648" cy="801310"/>
          </a:xfrm>
        </p:grpSpPr>
        <p:sp>
          <p:nvSpPr>
            <p:cNvPr id="68" name="Freeform 67"/>
            <p:cNvSpPr/>
            <p:nvPr/>
          </p:nvSpPr>
          <p:spPr>
            <a:xfrm>
              <a:off x="-5313"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9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2-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82844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grpSp>
        <p:nvGrpSpPr>
          <p:cNvPr id="2" name="Group 1"/>
          <p:cNvGrpSpPr/>
          <p:nvPr userDrawn="1"/>
        </p:nvGrpSpPr>
        <p:grpSpPr>
          <a:xfrm flipH="1">
            <a:off x="-1762125" y="6056690"/>
            <a:ext cx="10913383" cy="801310"/>
            <a:chOff x="0" y="6056690"/>
            <a:chExt cx="10913383" cy="801310"/>
          </a:xfrm>
        </p:grpSpPr>
        <p:sp>
          <p:nvSpPr>
            <p:cNvPr id="68" name="Freeform 67"/>
            <p:cNvSpPr/>
            <p:nvPr/>
          </p:nvSpPr>
          <p:spPr>
            <a:xfrm>
              <a:off x="13735"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022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3-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7675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sp>
        <p:nvSpPr>
          <p:cNvPr id="4" name="Rectangle 3"/>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latin typeface="Arial" panose="020B0604020202020204" pitchFamily="34" charset="0"/>
                <a:cs typeface="Arial" panose="020B0604020202020204" pitchFamily="34" charset="0"/>
              </a:rPr>
              <a:t>Accenture CSI Confidential Material.  Do not duplicate or distribute</a:t>
            </a:r>
            <a:endParaRPr lang="en-US" sz="1000" dirty="0">
              <a:solidFill>
                <a:schemeClr val="bg1"/>
              </a:solidFill>
              <a:latin typeface="Arial" panose="020B0604020202020204" pitchFamily="34" charset="0"/>
              <a:cs typeface="Arial" panose="020B0604020202020204" pitchFamily="34" charset="0"/>
            </a:endParaRPr>
          </a:p>
        </p:txBody>
      </p:sp>
      <p:sp>
        <p:nvSpPr>
          <p:cNvPr id="5" name="Rectangle 4"/>
          <p:cNvSpPr/>
          <p:nvPr userDrawn="1"/>
        </p:nvSpPr>
        <p:spPr>
          <a:xfrm>
            <a:off x="571" y="-3404"/>
            <a:ext cx="9143429" cy="3714792"/>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8400" y="961206"/>
            <a:ext cx="2730500" cy="1839461"/>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3572" y="3470528"/>
            <a:ext cx="3565328" cy="173636"/>
          </a:xfrm>
          <a:prstGeom prst="rect">
            <a:avLst/>
          </a:prstGeom>
        </p:spPr>
      </p:pic>
      <p:sp>
        <p:nvSpPr>
          <p:cNvPr id="9" name="Text Placeholder 3"/>
          <p:cNvSpPr txBox="1">
            <a:spLocks/>
          </p:cNvSpPr>
          <p:nvPr userDrawn="1"/>
        </p:nvSpPr>
        <p:spPr>
          <a:xfrm>
            <a:off x="172858" y="873362"/>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spTree>
    <p:extLst>
      <p:ext uri="{BB962C8B-B14F-4D97-AF65-F5344CB8AC3E}">
        <p14:creationId xmlns:p14="http://schemas.microsoft.com/office/powerpoint/2010/main" val="9486021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952" userDrawn="1">
          <p15:clr>
            <a:srgbClr val="FBAE40"/>
          </p15:clr>
        </p15:guide>
        <p15:guide id="3" pos="3936" userDrawn="1">
          <p15:clr>
            <a:srgbClr val="FBAE40"/>
          </p15:clr>
        </p15:guide>
        <p15:guide id="4" pos="56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grpSp>
        <p:nvGrpSpPr>
          <p:cNvPr id="2" name="Group 1"/>
          <p:cNvGrpSpPr/>
          <p:nvPr userDrawn="1"/>
        </p:nvGrpSpPr>
        <p:grpSpPr>
          <a:xfrm flipH="1">
            <a:off x="-1743075" y="6056690"/>
            <a:ext cx="10903858" cy="801310"/>
            <a:chOff x="0" y="6056690"/>
            <a:chExt cx="10903858" cy="801310"/>
          </a:xfrm>
        </p:grpSpPr>
        <p:sp>
          <p:nvSpPr>
            <p:cNvPr id="68" name="Freeform 67"/>
            <p:cNvSpPr/>
            <p:nvPr/>
          </p:nvSpPr>
          <p:spPr>
            <a:xfrm>
              <a:off x="4210" y="6159680"/>
              <a:ext cx="10899648"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a:t>
            </a:r>
            <a:endParaRPr lang="en-CA" dirty="0"/>
          </a:p>
        </p:txBody>
      </p:sp>
      <p:sp>
        <p:nvSpPr>
          <p:cNvPr id="6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
        <p:nvSpPr>
          <p:cNvPr id="65" name="Rectangle 64"/>
          <p:cNvSpPr/>
          <p:nvPr userDrawn="1"/>
        </p:nvSpPr>
        <p:spPr>
          <a:xfrm>
            <a:off x="-1861073" y="4889351"/>
            <a:ext cx="1849377" cy="2173045"/>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78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 4- Content</a:t>
            </a:r>
            <a:endParaRPr lang="en-CA" dirty="0"/>
          </a:p>
        </p:txBody>
      </p:sp>
      <p:grpSp>
        <p:nvGrpSpPr>
          <p:cNvPr id="3" name="Group 2"/>
          <p:cNvGrpSpPr/>
          <p:nvPr userDrawn="1"/>
        </p:nvGrpSpPr>
        <p:grpSpPr>
          <a:xfrm flipH="1">
            <a:off x="0" y="6350448"/>
            <a:ext cx="9144000" cy="504785"/>
            <a:chOff x="0" y="6350448"/>
            <a:chExt cx="9144000" cy="504785"/>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1384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CA" dirty="0"/>
              <a:t>Knowledge Checks</a:t>
            </a:r>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4996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As a class, discuss and share your experiences!</a:t>
            </a:r>
          </a:p>
          <a:p>
            <a:endParaRPr lang="en-US" sz="2000" b="1" dirty="0">
              <a:latin typeface="Arial" panose="020B0604020202020204" pitchFamily="34" charset="0"/>
              <a:cs typeface="Arial" panose="020B0604020202020204" pitchFamily="34" charset="0"/>
            </a:endParaRPr>
          </a:p>
        </p:txBody>
      </p:sp>
      <p:sp>
        <p:nvSpPr>
          <p:cNvPr id="19"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177148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sp>
        <p:nvSpPr>
          <p:cNvPr id="17"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62919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19283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1653016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606310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30639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30" name="Rectangle 29"/>
          <p:cNvSpPr/>
          <p:nvPr userDrawn="1"/>
        </p:nvSpPr>
        <p:spPr>
          <a:xfrm>
            <a:off x="0" y="-3232"/>
            <a:ext cx="10287001" cy="6861231"/>
          </a:xfrm>
          <a:prstGeom prst="rect">
            <a:avLst/>
          </a:prstGeom>
          <a:solidFill>
            <a:srgbClr val="15115B">
              <a:alpha val="5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130213" y="3203122"/>
            <a:ext cx="4292301" cy="1015663"/>
          </a:xfrm>
          <a:prstGeom prst="rect">
            <a:avLst/>
          </a:prstGeom>
          <a:noFill/>
        </p:spPr>
        <p:txBody>
          <a:bodyPr wrap="square" rtlCol="0">
            <a:spAutoFit/>
          </a:bodyPr>
          <a:lstStyle/>
          <a:p>
            <a:r>
              <a:rPr lang="en-US" sz="6000" dirty="0">
                <a:solidFill>
                  <a:schemeClr val="bg1"/>
                </a:solidFill>
              </a:rPr>
              <a:t>Course title</a:t>
            </a:r>
          </a:p>
        </p:txBody>
      </p:sp>
      <p:sp>
        <p:nvSpPr>
          <p:cNvPr id="32" name="Text Placeholder 3"/>
          <p:cNvSpPr txBox="1">
            <a:spLocks/>
          </p:cNvSpPr>
          <p:nvPr userDrawn="1"/>
        </p:nvSpPr>
        <p:spPr>
          <a:xfrm>
            <a:off x="163394" y="4406041"/>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33" name="Rectangle 32"/>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7903" y="118334"/>
            <a:ext cx="4923773" cy="790198"/>
          </a:xfrm>
          <a:prstGeom prst="rect">
            <a:avLst/>
          </a:prstGeom>
        </p:spPr>
      </p:pic>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0" y="6547868"/>
            <a:ext cx="4328919" cy="210824"/>
          </a:xfrm>
          <a:prstGeom prst="rect">
            <a:avLst/>
          </a:prstGeom>
        </p:spPr>
      </p:pic>
      <p:sp>
        <p:nvSpPr>
          <p:cNvPr id="36" name="Text Placeholder 3"/>
          <p:cNvSpPr txBox="1">
            <a:spLocks/>
          </p:cNvSpPr>
          <p:nvPr userDrawn="1"/>
        </p:nvSpPr>
        <p:spPr>
          <a:xfrm>
            <a:off x="130213" y="835005"/>
            <a:ext cx="4363971" cy="3837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solidFill>
                <a:latin typeface="Arial" panose="020B0604020202020204" pitchFamily="34" charset="0"/>
                <a:cs typeface="Arial" panose="020B0604020202020204" pitchFamily="34" charset="0"/>
              </a:rPr>
              <a:t>Learning and Knowledge Management</a:t>
            </a:r>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0700" y="2334114"/>
            <a:ext cx="3300219" cy="2223264"/>
          </a:xfrm>
          <a:prstGeom prst="rect">
            <a:avLst/>
          </a:prstGeom>
        </p:spPr>
      </p:pic>
    </p:spTree>
    <p:extLst>
      <p:ext uri="{BB962C8B-B14F-4D97-AF65-F5344CB8AC3E}">
        <p14:creationId xmlns:p14="http://schemas.microsoft.com/office/powerpoint/2010/main" val="114197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3528" userDrawn="1">
          <p15:clr>
            <a:srgbClr val="FBAE40"/>
          </p15:clr>
        </p15:guide>
        <p15:guide id="4" pos="5664" userDrawn="1">
          <p15:clr>
            <a:srgbClr val="FBAE40"/>
          </p15:clr>
        </p15:guide>
        <p15:guide id="5" pos="56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123018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770965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pPr/>
              <a:t>1/8/2018</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pPr/>
              <a:t>‹#›</a:t>
            </a:fld>
            <a:endParaRPr lang="en-US"/>
          </a:p>
        </p:txBody>
      </p:sp>
    </p:spTree>
    <p:extLst>
      <p:ext uri="{BB962C8B-B14F-4D97-AF65-F5344CB8AC3E}">
        <p14:creationId xmlns:p14="http://schemas.microsoft.com/office/powerpoint/2010/main" val="220336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2" name="TextBox 11"/>
          <p:cNvSpPr txBox="1"/>
          <p:nvPr userDrawn="1"/>
        </p:nvSpPr>
        <p:spPr>
          <a:xfrm>
            <a:off x="5144877" y="3771146"/>
            <a:ext cx="3780208" cy="1015663"/>
          </a:xfrm>
          <a:prstGeom prst="rect">
            <a:avLst/>
          </a:prstGeom>
          <a:noFill/>
        </p:spPr>
        <p:txBody>
          <a:bodyPr wrap="square" rtlCol="0">
            <a:spAutoFit/>
          </a:bodyPr>
          <a:lstStyle/>
          <a:p>
            <a:r>
              <a:rPr lang="en-US" sz="6000" dirty="0">
                <a:solidFill>
                  <a:schemeClr val="bg1"/>
                </a:solidFill>
              </a:rPr>
              <a:t>Course title</a:t>
            </a:r>
          </a:p>
        </p:txBody>
      </p:sp>
      <p:sp>
        <p:nvSpPr>
          <p:cNvPr id="13" name="Text Placeholder 3"/>
          <p:cNvSpPr txBox="1">
            <a:spLocks/>
          </p:cNvSpPr>
          <p:nvPr userDrawn="1"/>
        </p:nvSpPr>
        <p:spPr>
          <a:xfrm>
            <a:off x="5178058" y="4974065"/>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2" name="Rectangle 1"/>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a:solidFill>
                  <a:schemeClr val="tx1"/>
                </a:solidFill>
              </a:rPr>
              <a:t>Course title</a:t>
            </a: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tx1"/>
                </a:solidFill>
              </a:rPr>
              <a:t>Module 1: Name</a:t>
            </a:r>
          </a:p>
        </p:txBody>
      </p:sp>
      <p:sp>
        <p:nvSpPr>
          <p:cNvPr id="5" name="Rectangle 4"/>
          <p:cNvSpPr/>
          <p:nvPr userDrawn="1"/>
        </p:nvSpPr>
        <p:spPr>
          <a:xfrm>
            <a:off x="149238" y="6606719"/>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1061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a:solidFill>
                  <a:schemeClr val="bg1"/>
                </a:solidFill>
              </a:rPr>
              <a:t>Course title</a:t>
            </a: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a:solidFill>
                  <a:schemeClr val="bg1"/>
                </a:solidFill>
              </a:rPr>
              <a:t>Module 1: Name</a:t>
            </a:r>
          </a:p>
        </p:txBody>
      </p:sp>
      <p:sp>
        <p:nvSpPr>
          <p:cNvPr id="17" name="Rectangle 16"/>
          <p:cNvSpPr/>
          <p:nvPr userDrawn="1"/>
        </p:nvSpPr>
        <p:spPr>
          <a:xfrm>
            <a:off x="30900" y="6615011"/>
            <a:ext cx="3982764" cy="246221"/>
          </a:xfrm>
          <a:prstGeom prst="rect">
            <a:avLst/>
          </a:prstGeom>
        </p:spPr>
        <p:txBody>
          <a:bodyPr wrap="square">
            <a:spAutoFit/>
          </a:bodyPr>
          <a:lstStyle/>
          <a:p>
            <a:r>
              <a:rPr lang="en-US" altLang="en-US" sz="1000" dirty="0">
                <a:solidFill>
                  <a:schemeClr val="bg1"/>
                </a:solidFill>
              </a:rPr>
              <a:t>Accenture CSI Confidential Material.  Do not duplicate or distribute</a:t>
            </a:r>
            <a:endParaRPr lang="en-US" sz="1000" dirty="0">
              <a:solidFill>
                <a:schemeClr val="bg1"/>
              </a:solidFill>
            </a:endParaRPr>
          </a:p>
        </p:txBody>
      </p:sp>
    </p:spTree>
    <p:extLst>
      <p:ext uri="{BB962C8B-B14F-4D97-AF65-F5344CB8AC3E}">
        <p14:creationId xmlns:p14="http://schemas.microsoft.com/office/powerpoint/2010/main" val="55603829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b="1" baseline="0">
                <a:solidFill>
                  <a:schemeClr val="tx2">
                    <a:lumMod val="75000"/>
                  </a:schemeClr>
                </a:solidFill>
                <a:latin typeface="Arial" panose="020B0604020202020204" pitchFamily="34" charset="0"/>
                <a:cs typeface="Arial" panose="020B0604020202020204" pitchFamily="34" charset="0"/>
              </a:defRPr>
            </a:lvl1pPr>
          </a:lstStyle>
          <a:p>
            <a:r>
              <a:rPr lang="en-US" dirty="0"/>
              <a:t>Master Slide Title</a:t>
            </a:r>
            <a:endParaRPr lang="en-CA" dirty="0"/>
          </a:p>
        </p:txBody>
      </p:sp>
      <p:sp>
        <p:nvSpPr>
          <p:cNvPr id="4"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4140879536"/>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latin typeface="Arial" panose="020B0604020202020204" pitchFamily="34" charset="0"/>
                          <a:cs typeface="Arial" panose="020B0604020202020204" pitchFamily="34" charset="0"/>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5168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2">
                    <a:lumMod val="75000"/>
                  </a:schemeClr>
                </a:solidFill>
                <a:latin typeface="Arial" panose="020B0604020202020204" pitchFamily="34" charset="0"/>
                <a:cs typeface="Arial" panose="020B0604020202020204" pitchFamily="34" charset="0"/>
              </a:rPr>
              <a:t>Course Map/Module Map</a:t>
            </a: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1</a:t>
            </a: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2</a:t>
            </a: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3</a:t>
            </a: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33F50"/>
                </a:solidFill>
                <a:latin typeface="Arial" panose="020B0604020202020204" pitchFamily="34" charset="0"/>
                <a:cs typeface="Arial" panose="020B0604020202020204" pitchFamily="34" charset="0"/>
              </a:rPr>
              <a:t>Module 4</a:t>
            </a: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3793831932"/>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extLst>
                    <a:ext uri="{9D8B030D-6E8A-4147-A177-3AD203B41FA5}">
                      <a16:colId xmlns:a16="http://schemas.microsoft.com/office/drawing/2014/main" val="20000"/>
                    </a:ext>
                  </a:extLst>
                </a:gridCol>
              </a:tblGrid>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Map</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70747">
                <a:tc>
                  <a:txBody>
                    <a:bodyPr/>
                    <a:lstStyle/>
                    <a:p>
                      <a:pPr algn="ctr"/>
                      <a:r>
                        <a:rPr lang="en-US" sz="1200" b="0" dirty="0">
                          <a:solidFill>
                            <a:srgbClr val="333F50"/>
                          </a:solidFill>
                          <a:latin typeface="Arial" panose="020B0604020202020204" pitchFamily="34" charset="0"/>
                          <a:cs typeface="Arial" panose="020B0604020202020204" pitchFamily="34" charset="0"/>
                        </a:rPr>
                        <a:t>Topic 1</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Activity</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2"/>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Break</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2</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4"/>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3</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Lunch</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4</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7"/>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Discussion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8"/>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Topic 5</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9"/>
                  </a:ext>
                </a:extLst>
              </a:tr>
              <a:tr h="270747">
                <a:tc>
                  <a:txBody>
                    <a:bodyPr/>
                    <a:lstStyle/>
                    <a:p>
                      <a:pPr algn="ctr"/>
                      <a:r>
                        <a:rPr lang="en-US" sz="1200" dirty="0">
                          <a:solidFill>
                            <a:srgbClr val="333F50"/>
                          </a:solidFill>
                          <a:latin typeface="Arial" panose="020B0604020202020204" pitchFamily="34" charset="0"/>
                          <a:cs typeface="Arial" panose="020B0604020202020204" pitchFamily="34" charset="0"/>
                        </a:rPr>
                        <a:t>Module Summary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userDrawn="1"/>
        </p:nvSpPr>
        <p:spPr bwMode="auto">
          <a:xfrm>
            <a:off x="0"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2016 Accenture All Rights Reserved. </a:t>
            </a:r>
          </a:p>
        </p:txBody>
      </p:sp>
    </p:spTree>
    <p:extLst>
      <p:ext uri="{BB962C8B-B14F-4D97-AF65-F5344CB8AC3E}">
        <p14:creationId xmlns:p14="http://schemas.microsoft.com/office/powerpoint/2010/main" val="373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17" r:id="rId1"/>
    <p:sldLayoutId id="2147483716" r:id="rId2"/>
    <p:sldLayoutId id="2147483718" r:id="rId3"/>
    <p:sldLayoutId id="2147483706" r:id="rId4"/>
    <p:sldLayoutId id="2147483685" r:id="rId5"/>
    <p:sldLayoutId id="2147483719" r:id="rId6"/>
    <p:sldLayoutId id="2147483686" r:id="rId7"/>
    <p:sldLayoutId id="2147483712" r:id="rId8"/>
    <p:sldLayoutId id="2147483713" r:id="rId9"/>
    <p:sldLayoutId id="2147483714" r:id="rId10"/>
    <p:sldLayoutId id="2147483715" r:id="rId11"/>
    <p:sldLayoutId id="2147483704" r:id="rId12"/>
    <p:sldLayoutId id="2147483705" r:id="rId13"/>
    <p:sldLayoutId id="2147483687" r:id="rId14"/>
    <p:sldLayoutId id="2147483688" r:id="rId15"/>
    <p:sldLayoutId id="2147483698" r:id="rId16"/>
    <p:sldLayoutId id="2147483699" r:id="rId17"/>
    <p:sldLayoutId id="2147483700" r:id="rId18"/>
    <p:sldLayoutId id="2147483701" r:id="rId19"/>
    <p:sldLayoutId id="2147483702" r:id="rId20"/>
    <p:sldLayoutId id="2147483703" r:id="rId21"/>
    <p:sldLayoutId id="2147483689" r:id="rId22"/>
    <p:sldLayoutId id="2147483708" r:id="rId23"/>
    <p:sldLayoutId id="2147483709" r:id="rId24"/>
    <p:sldLayoutId id="2147483710" r:id="rId25"/>
    <p:sldLayoutId id="2147483711" r:id="rId26"/>
    <p:sldLayoutId id="2147483690" r:id="rId27"/>
    <p:sldLayoutId id="2147483691" r:id="rId28"/>
    <p:sldLayoutId id="2147483692" r:id="rId29"/>
    <p:sldLayoutId id="2147483693" r:id="rId30"/>
    <p:sldLayoutId id="2147483694" r:id="rId31"/>
    <p:sldLayoutId id="214748369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oracle.com/javase/8/docs/api/java/util/function/Predicate.html" TargetMode="External"/><Relationship Id="rId2" Type="http://schemas.openxmlformats.org/officeDocument/2006/relationships/hyperlink" Target="https://docs.oracle.com/javase/8/docs/api/java/util/stream/Stream.html" TargetMode="External"/><Relationship Id="rId1" Type="http://schemas.openxmlformats.org/officeDocument/2006/relationships/slideLayout" Target="../slideLayouts/slideLayout14.xml"/><Relationship Id="rId4" Type="http://schemas.openxmlformats.org/officeDocument/2006/relationships/hyperlink" Target="https://docs.oracle.com/javase/8/docs/api/java/util/function/Func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4915" y="3715220"/>
            <a:ext cx="4659086"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    Java 8</a:t>
            </a:r>
          </a:p>
        </p:txBody>
      </p:sp>
      <p:sp>
        <p:nvSpPr>
          <p:cNvPr id="3" name="Text Placeholder 3"/>
          <p:cNvSpPr txBox="1">
            <a:spLocks/>
          </p:cNvSpPr>
          <p:nvPr/>
        </p:nvSpPr>
        <p:spPr>
          <a:xfrm>
            <a:off x="4590965" y="4730883"/>
            <a:ext cx="425911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656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buNone/>
            </a:pPr>
            <a:r>
              <a:rPr lang="en-US" sz="2400" b="1" dirty="0">
                <a:solidFill>
                  <a:schemeClr val="tx2">
                    <a:lumMod val="75000"/>
                  </a:schemeClr>
                </a:solidFill>
                <a:latin typeface="Arial" panose="020B0604020202020204" pitchFamily="34" charset="0"/>
                <a:cs typeface="Arial" panose="020B0604020202020204" pitchFamily="34" charset="0"/>
              </a:rPr>
              <a:t>How to get current Time in Java 8 </a:t>
            </a:r>
          </a:p>
          <a:p>
            <a:pPr marL="109728" indent="0">
              <a:buNone/>
            </a:pPr>
            <a:endParaRPr lang="en-US" sz="2000" b="1" dirty="0"/>
          </a:p>
          <a:p>
            <a:pPr marL="109728" indent="0">
              <a:buNone/>
            </a:pPr>
            <a:r>
              <a:rPr lang="en-US" sz="2000" b="1" dirty="0">
                <a:solidFill>
                  <a:srgbClr val="7F0055"/>
                </a:solidFill>
              </a:rPr>
              <a:t>LocalTime</a:t>
            </a:r>
            <a:r>
              <a:rPr lang="en-US" sz="2000" dirty="0"/>
              <a:t> time = </a:t>
            </a:r>
            <a:r>
              <a:rPr lang="en-US" sz="2000" b="1" dirty="0" err="1">
                <a:solidFill>
                  <a:srgbClr val="7F0055"/>
                </a:solidFill>
              </a:rPr>
              <a:t>LocalTime.now</a:t>
            </a:r>
            <a:r>
              <a:rPr lang="en-US" sz="2000" b="1" dirty="0">
                <a:solidFill>
                  <a:srgbClr val="7F0055"/>
                </a:solidFill>
              </a:rPr>
              <a:t>();</a:t>
            </a:r>
          </a:p>
          <a:p>
            <a:pPr marL="109728" indent="0">
              <a:buNone/>
            </a:pPr>
            <a:r>
              <a:rPr lang="en-US" sz="2000" dirty="0" err="1">
                <a:solidFill>
                  <a:srgbClr val="7F0055"/>
                </a:solidFill>
              </a:rPr>
              <a:t>System.out.println</a:t>
            </a:r>
            <a:r>
              <a:rPr lang="en-US" sz="2000" dirty="0"/>
              <a:t>("local time now : " + time);</a:t>
            </a:r>
          </a:p>
          <a:p>
            <a:pPr marL="109728" indent="0">
              <a:buNone/>
            </a:pPr>
            <a:endParaRPr lang="en-US" sz="2000" dirty="0"/>
          </a:p>
          <a:p>
            <a:pPr marL="109728" indent="0">
              <a:buNone/>
            </a:pPr>
            <a:r>
              <a:rPr lang="en-US" sz="2000" b="1" dirty="0">
                <a:solidFill>
                  <a:schemeClr val="tx2">
                    <a:lumMod val="75000"/>
                  </a:schemeClr>
                </a:solidFill>
                <a:latin typeface="Arial" panose="020B0604020202020204" pitchFamily="34" charset="0"/>
                <a:cs typeface="Arial" panose="020B0604020202020204" pitchFamily="34" charset="0"/>
              </a:rPr>
              <a:t>Output:</a:t>
            </a:r>
          </a:p>
          <a:p>
            <a:pPr marL="109728" indent="0">
              <a:buNone/>
            </a:pPr>
            <a:r>
              <a:rPr lang="en-US" sz="2000" dirty="0">
                <a:solidFill>
                  <a:schemeClr val="tx2">
                    <a:lumMod val="75000"/>
                  </a:schemeClr>
                </a:solidFill>
                <a:latin typeface="Arial" panose="020B0604020202020204" pitchFamily="34" charset="0"/>
                <a:cs typeface="Arial" panose="020B0604020202020204" pitchFamily="34" charset="0"/>
              </a:rPr>
              <a:t>local time now : 16:33:33.369  // in hour, minutes, seconds, </a:t>
            </a:r>
            <a:r>
              <a:rPr lang="en-US" sz="2000" dirty="0" err="1">
                <a:solidFill>
                  <a:schemeClr val="tx2">
                    <a:lumMod val="75000"/>
                  </a:schemeClr>
                </a:solidFill>
                <a:latin typeface="Arial" panose="020B0604020202020204" pitchFamily="34" charset="0"/>
                <a:cs typeface="Arial" panose="020B0604020202020204" pitchFamily="34" charset="0"/>
              </a:rPr>
              <a:t>nano</a:t>
            </a:r>
            <a:r>
              <a:rPr lang="en-US" sz="2000" dirty="0">
                <a:solidFill>
                  <a:schemeClr val="tx2">
                    <a:lumMod val="75000"/>
                  </a:schemeClr>
                </a:solidFill>
                <a:latin typeface="Arial" panose="020B0604020202020204" pitchFamily="34" charset="0"/>
                <a:cs typeface="Arial" panose="020B0604020202020204" pitchFamily="34" charset="0"/>
              </a:rPr>
              <a:t> seconds</a:t>
            </a:r>
          </a:p>
          <a:p>
            <a:pPr marL="109728"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buNone/>
            </a:pPr>
            <a:r>
              <a:rPr lang="en-US" sz="2000" dirty="0">
                <a:solidFill>
                  <a:schemeClr val="tx2">
                    <a:lumMod val="75000"/>
                  </a:schemeClr>
                </a:solidFill>
                <a:latin typeface="Arial" panose="020B0604020202020204" pitchFamily="34" charset="0"/>
                <a:cs typeface="Arial" panose="020B0604020202020204" pitchFamily="34" charset="0"/>
              </a:rPr>
              <a:t>Current time has no date attached to it, because Local Time is just time, no date.</a:t>
            </a:r>
            <a:br>
              <a:rPr lang="en-US" sz="2000" dirty="0">
                <a:solidFill>
                  <a:schemeClr val="tx2">
                    <a:lumMod val="75000"/>
                  </a:schemeClr>
                </a:solidFill>
                <a:latin typeface="Arial" panose="020B0604020202020204" pitchFamily="34" charset="0"/>
                <a:cs typeface="Arial" panose="020B0604020202020204" pitchFamily="34" charset="0"/>
              </a:rPr>
            </a:br>
            <a:endParaRPr lang="en-US" sz="2000" dirty="0">
              <a:solidFill>
                <a:schemeClr val="tx2">
                  <a:lumMod val="75000"/>
                </a:schemeClr>
              </a:solidFill>
              <a:latin typeface="Arial" panose="020B0604020202020204" pitchFamily="34" charset="0"/>
              <a:cs typeface="Arial" panose="020B0604020202020204" pitchFamily="34" charset="0"/>
            </a:endParaRPr>
          </a:p>
          <a:p>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0" y="36570"/>
            <a:ext cx="184731" cy="384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030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61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Agenda</a:t>
            </a:r>
          </a:p>
        </p:txBody>
      </p:sp>
      <p:sp>
        <p:nvSpPr>
          <p:cNvPr id="8" name="Rounded Rectangle 7"/>
          <p:cNvSpPr/>
          <p:nvPr/>
        </p:nvSpPr>
        <p:spPr>
          <a:xfrm>
            <a:off x="1358954" y="2680314"/>
            <a:ext cx="5786437" cy="542925"/>
          </a:xfrm>
          <a:prstGeom prst="roundRect">
            <a:avLst/>
          </a:prstGeom>
          <a:gradFill>
            <a:gsLst>
              <a:gs pos="0">
                <a:srgbClr val="7A98D4"/>
              </a:gs>
              <a:gs pos="50000">
                <a:srgbClr val="5F88D3"/>
              </a:gs>
              <a:gs pos="100000">
                <a:srgbClr val="4D7DD3"/>
              </a:gs>
            </a:gsLst>
          </a:gradFill>
        </p:spPr>
        <p:style>
          <a:lnRef idx="1">
            <a:schemeClr val="accent5"/>
          </a:lnRef>
          <a:fillRef idx="3">
            <a:schemeClr val="accent5"/>
          </a:fillRef>
          <a:effectRef idx="2">
            <a:schemeClr val="accent5"/>
          </a:effectRef>
          <a:fontRef idx="minor">
            <a:schemeClr val="lt1"/>
          </a:fontRef>
        </p:style>
        <p:txBody>
          <a:bodyPr rtlCol="0" anchor="ctr"/>
          <a:lstStyle/>
          <a:p>
            <a:r>
              <a:rPr lang="en-US" sz="2000" b="1" dirty="0">
                <a:solidFill>
                  <a:schemeClr val="bg2">
                    <a:lumMod val="25000"/>
                  </a:schemeClr>
                </a:solidFill>
                <a:latin typeface="Arial" panose="020B0604020202020204" pitchFamily="34" charset="0"/>
                <a:cs typeface="Arial" panose="020B0604020202020204" pitchFamily="34" charset="0"/>
              </a:rPr>
              <a:t>Streams</a:t>
            </a:r>
          </a:p>
        </p:txBody>
      </p:sp>
    </p:spTree>
    <p:extLst>
      <p:ext uri="{BB962C8B-B14F-4D97-AF65-F5344CB8AC3E}">
        <p14:creationId xmlns:p14="http://schemas.microsoft.com/office/powerpoint/2010/main" val="423226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4"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lumMod val="75000"/>
                  </a:schemeClr>
                </a:solidFill>
                <a:latin typeface="Arial" panose="020B0604020202020204" pitchFamily="34" charset="0"/>
                <a:cs typeface="Arial" panose="020B0604020202020204" pitchFamily="34" charset="0"/>
              </a:rPr>
              <a:t>Java  provides a new additional package in Java 8 called </a:t>
            </a:r>
            <a:r>
              <a:rPr lang="en-US" sz="2000" b="1" dirty="0" err="1">
                <a:solidFill>
                  <a:schemeClr val="tx2">
                    <a:lumMod val="75000"/>
                  </a:schemeClr>
                </a:solidFill>
                <a:latin typeface="Arial" panose="020B0604020202020204" pitchFamily="34" charset="0"/>
                <a:cs typeface="Arial" panose="020B0604020202020204" pitchFamily="34" charset="0"/>
              </a:rPr>
              <a:t>java.util.stream</a:t>
            </a:r>
            <a:endParaRPr lang="en-US" sz="2000" dirty="0">
              <a:solidFill>
                <a:schemeClr val="tx2">
                  <a:lumMod val="75000"/>
                </a:schemeClr>
              </a:solidFill>
              <a:latin typeface="Arial" panose="020B0604020202020204" pitchFamily="34" charset="0"/>
              <a:cs typeface="Arial" panose="020B0604020202020204" pitchFamily="34" charset="0"/>
            </a:endParaRPr>
          </a:p>
          <a:p>
            <a:r>
              <a:rPr lang="en-US" sz="2000" dirty="0">
                <a:solidFill>
                  <a:schemeClr val="tx2">
                    <a:lumMod val="75000"/>
                  </a:schemeClr>
                </a:solidFill>
                <a:latin typeface="Arial" panose="020B0604020202020204" pitchFamily="34" charset="0"/>
                <a:cs typeface="Arial" panose="020B0604020202020204" pitchFamily="34" charset="0"/>
              </a:rPr>
              <a:t>This package consists of classes ,interfaces and enum to allow functional style operations on elements.</a:t>
            </a:r>
          </a:p>
          <a:p>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2400" b="1" dirty="0">
                <a:solidFill>
                  <a:schemeClr val="tx2">
                    <a:lumMod val="75000"/>
                  </a:schemeClr>
                </a:solidFill>
                <a:latin typeface="Arial" panose="020B0604020202020204" pitchFamily="34" charset="0"/>
                <a:cs typeface="Arial" panose="020B0604020202020204" pitchFamily="34" charset="0"/>
              </a:rPr>
              <a:t>What are Streams??</a:t>
            </a:r>
          </a:p>
          <a:p>
            <a:r>
              <a:rPr lang="en-US" sz="2000" dirty="0">
                <a:solidFill>
                  <a:schemeClr val="tx2">
                    <a:lumMod val="75000"/>
                  </a:schemeClr>
                </a:solidFill>
                <a:latin typeface="Arial" panose="020B0604020202020204" pitchFamily="34" charset="0"/>
                <a:cs typeface="Arial" panose="020B0604020202020204" pitchFamily="34" charset="0"/>
              </a:rPr>
              <a:t>A Stream in Java is a sequence of elements supporting </a:t>
            </a:r>
            <a:r>
              <a:rPr lang="en-US" sz="2000" b="1" dirty="0">
                <a:solidFill>
                  <a:schemeClr val="tx2">
                    <a:lumMod val="75000"/>
                  </a:schemeClr>
                </a:solidFill>
                <a:latin typeface="Arial" panose="020B0604020202020204" pitchFamily="34" charset="0"/>
                <a:cs typeface="Arial" panose="020B0604020202020204" pitchFamily="34" charset="0"/>
              </a:rPr>
              <a:t>parallel</a:t>
            </a:r>
            <a:r>
              <a:rPr lang="en-US" sz="2000" dirty="0">
                <a:solidFill>
                  <a:schemeClr val="tx2">
                    <a:lumMod val="75000"/>
                  </a:schemeClr>
                </a:solidFill>
                <a:latin typeface="Arial" panose="020B0604020202020204" pitchFamily="34" charset="0"/>
                <a:cs typeface="Arial" panose="020B0604020202020204" pitchFamily="34" charset="0"/>
              </a:rPr>
              <a:t> and </a:t>
            </a:r>
            <a:r>
              <a:rPr lang="en-US" sz="2000" b="1" dirty="0">
                <a:solidFill>
                  <a:schemeClr val="tx2">
                    <a:lumMod val="75000"/>
                  </a:schemeClr>
                </a:solidFill>
                <a:latin typeface="Arial" panose="020B0604020202020204" pitchFamily="34" charset="0"/>
                <a:cs typeface="Arial" panose="020B0604020202020204" pitchFamily="34" charset="0"/>
              </a:rPr>
              <a:t>aggregate</a:t>
            </a:r>
            <a:r>
              <a:rPr lang="en-US" sz="2000" dirty="0">
                <a:solidFill>
                  <a:schemeClr val="tx2">
                    <a:lumMod val="75000"/>
                  </a:schemeClr>
                </a:solidFill>
                <a:latin typeface="Arial" panose="020B0604020202020204" pitchFamily="34" charset="0"/>
                <a:cs typeface="Arial" panose="020B0604020202020204" pitchFamily="34" charset="0"/>
              </a:rPr>
              <a:t> operations. </a:t>
            </a:r>
          </a:p>
          <a:p>
            <a:endParaRPr lang="en-US" sz="2000" dirty="0">
              <a:solidFill>
                <a:schemeClr val="tx2">
                  <a:lumMod val="75000"/>
                </a:schemeClr>
              </a:solidFill>
              <a:latin typeface="Arial" panose="020B0604020202020204" pitchFamily="34" charset="0"/>
              <a:cs typeface="Arial" panose="020B0604020202020204" pitchFamily="34" charset="0"/>
            </a:endParaRPr>
          </a:p>
          <a:p>
            <a:r>
              <a:rPr lang="en-US" sz="2400" b="1" dirty="0">
                <a:solidFill>
                  <a:schemeClr val="tx2">
                    <a:lumMod val="75000"/>
                  </a:schemeClr>
                </a:solidFill>
                <a:latin typeface="Arial" panose="020B0604020202020204" pitchFamily="34" charset="0"/>
                <a:cs typeface="Arial" panose="020B0604020202020204" pitchFamily="34" charset="0"/>
              </a:rPr>
              <a:t>Why Streams?</a:t>
            </a:r>
          </a:p>
          <a:p>
            <a:pPr>
              <a:spcBef>
                <a:spcPts val="0"/>
              </a:spcBef>
            </a:pPr>
            <a:r>
              <a:rPr lang="en-US" sz="2000" dirty="0">
                <a:solidFill>
                  <a:schemeClr val="tx2">
                    <a:lumMod val="75000"/>
                  </a:schemeClr>
                </a:solidFill>
                <a:latin typeface="Arial" panose="020B0604020202020204" pitchFamily="34" charset="0"/>
                <a:cs typeface="Arial" panose="020B0604020202020204" pitchFamily="34" charset="0"/>
              </a:rPr>
              <a:t>process data in a declarative and more functional way.</a:t>
            </a:r>
          </a:p>
          <a:p>
            <a:pPr>
              <a:spcBef>
                <a:spcPts val="0"/>
              </a:spcBef>
            </a:pPr>
            <a:r>
              <a:rPr lang="en-US" sz="2000" dirty="0">
                <a:solidFill>
                  <a:schemeClr val="tx2">
                    <a:lumMod val="75000"/>
                  </a:schemeClr>
                </a:solidFill>
                <a:latin typeface="Arial" panose="020B0604020202020204" pitchFamily="34" charset="0"/>
                <a:cs typeface="Arial" panose="020B0604020202020204" pitchFamily="34" charset="0"/>
              </a:rPr>
              <a:t>Efficiency -leverage </a:t>
            </a:r>
            <a:r>
              <a:rPr lang="en-US" sz="2000" dirty="0" err="1">
                <a:solidFill>
                  <a:schemeClr val="tx2">
                    <a:lumMod val="75000"/>
                  </a:schemeClr>
                </a:solidFill>
                <a:latin typeface="Arial" panose="020B0604020202020204" pitchFamily="34" charset="0"/>
                <a:cs typeface="Arial" panose="020B0604020202020204" pitchFamily="34" charset="0"/>
              </a:rPr>
              <a:t>multicore</a:t>
            </a:r>
            <a:r>
              <a:rPr lang="en-US" sz="2000" dirty="0">
                <a:solidFill>
                  <a:schemeClr val="tx2">
                    <a:lumMod val="75000"/>
                  </a:schemeClr>
                </a:solidFill>
                <a:latin typeface="Arial" panose="020B0604020202020204" pitchFamily="34" charset="0"/>
                <a:cs typeface="Arial" panose="020B0604020202020204" pitchFamily="34" charset="0"/>
              </a:rPr>
              <a:t> architecture without the need to write any specific code for it.</a:t>
            </a: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0408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75" y="2911366"/>
            <a:ext cx="8449854" cy="3321269"/>
          </a:xfrm>
          <a:prstGeom prst="rect">
            <a:avLst/>
          </a:prstGeom>
          <a:ln>
            <a:noFill/>
          </a:ln>
          <a:effectLst>
            <a:softEdge rad="112500"/>
          </a:effectLst>
        </p:spPr>
      </p:pic>
      <p:sp>
        <p:nvSpPr>
          <p:cNvPr id="4" name="TextBox 3"/>
          <p:cNvSpPr txBox="1"/>
          <p:nvPr/>
        </p:nvSpPr>
        <p:spPr>
          <a:xfrm>
            <a:off x="336332" y="1135117"/>
            <a:ext cx="8050923" cy="1366528"/>
          </a:xfrm>
          <a:prstGeom prst="rect">
            <a:avLst/>
          </a:prstGeom>
          <a:noFill/>
        </p:spPr>
        <p:txBody>
          <a:bodyPr wrap="square" numCol="2" rtlCol="0">
            <a:spAutoFit/>
          </a:bodyPr>
          <a:lstStyle/>
          <a:p>
            <a:pPr fontAlgn="base">
              <a:lnSpc>
                <a:spcPct val="90000"/>
              </a:lnSpc>
              <a:spcBef>
                <a:spcPts val="1000"/>
              </a:spcBef>
            </a:pPr>
            <a:r>
              <a:rPr lang="en-US" sz="2000" dirty="0">
                <a:solidFill>
                  <a:schemeClr val="tx2">
                    <a:lumMod val="75000"/>
                  </a:schemeClr>
                </a:solidFill>
                <a:latin typeface="Arial" panose="020B0604020202020204" pitchFamily="34" charset="0"/>
                <a:cs typeface="Arial" panose="020B0604020202020204" pitchFamily="34" charset="0"/>
              </a:rPr>
              <a:t>3 important components –</a:t>
            </a:r>
          </a:p>
          <a:p>
            <a:pPr lvl="1" fontAlgn="base">
              <a:lnSpc>
                <a:spcPct val="90000"/>
              </a:lnSpc>
              <a:buFont typeface="Arial" pitchFamily="34" charset="0"/>
              <a:buChar char="•"/>
            </a:pPr>
            <a:r>
              <a:rPr lang="en-US" dirty="0">
                <a:solidFill>
                  <a:schemeClr val="tx2">
                    <a:lumMod val="75000"/>
                  </a:schemeClr>
                </a:solidFill>
                <a:latin typeface="Arial" panose="020B0604020202020204" pitchFamily="34" charset="0"/>
                <a:cs typeface="Arial" panose="020B0604020202020204" pitchFamily="34" charset="0"/>
              </a:rPr>
              <a:t> a </a:t>
            </a:r>
            <a:r>
              <a:rPr lang="en-US" b="1" dirty="0">
                <a:solidFill>
                  <a:schemeClr val="tx2">
                    <a:lumMod val="75000"/>
                  </a:schemeClr>
                </a:solidFill>
                <a:latin typeface="Arial" panose="020B0604020202020204" pitchFamily="34" charset="0"/>
                <a:cs typeface="Arial" panose="020B0604020202020204" pitchFamily="34" charset="0"/>
              </a:rPr>
              <a:t>source</a:t>
            </a:r>
            <a:r>
              <a:rPr lang="en-US" dirty="0">
                <a:solidFill>
                  <a:schemeClr val="tx2">
                    <a:lumMod val="75000"/>
                  </a:schemeClr>
                </a:solidFill>
                <a:latin typeface="Arial" panose="020B0604020202020204" pitchFamily="34" charset="0"/>
                <a:cs typeface="Arial" panose="020B0604020202020204" pitchFamily="34" charset="0"/>
              </a:rPr>
              <a:t>, </a:t>
            </a:r>
          </a:p>
          <a:p>
            <a:pPr lvl="1" fontAlgn="base">
              <a:lnSpc>
                <a:spcPct val="90000"/>
              </a:lnSpc>
              <a:buFont typeface="Arial" pitchFamily="34" charset="0"/>
              <a:buChar char="•"/>
            </a:pPr>
            <a:r>
              <a:rPr lang="en-US" dirty="0">
                <a:solidFill>
                  <a:schemeClr val="tx2">
                    <a:lumMod val="75000"/>
                  </a:schemeClr>
                </a:solidFill>
                <a:latin typeface="Arial" panose="020B0604020202020204" pitchFamily="34" charset="0"/>
                <a:cs typeface="Arial" panose="020B0604020202020204" pitchFamily="34" charset="0"/>
              </a:rPr>
              <a:t> 1 or more </a:t>
            </a:r>
            <a:r>
              <a:rPr lang="en-US" b="1" dirty="0">
                <a:solidFill>
                  <a:schemeClr val="tx2">
                    <a:lumMod val="75000"/>
                  </a:schemeClr>
                </a:solidFill>
                <a:latin typeface="Arial" panose="020B0604020202020204" pitchFamily="34" charset="0"/>
                <a:cs typeface="Arial" panose="020B0604020202020204" pitchFamily="34" charset="0"/>
              </a:rPr>
              <a:t>intermediate           		operations</a:t>
            </a:r>
            <a:r>
              <a:rPr lang="en-US" dirty="0">
                <a:solidFill>
                  <a:schemeClr val="tx2">
                    <a:lumMod val="75000"/>
                  </a:schemeClr>
                </a:solidFill>
                <a:latin typeface="Arial" panose="020B0604020202020204" pitchFamily="34" charset="0"/>
                <a:cs typeface="Arial" panose="020B0604020202020204" pitchFamily="34" charset="0"/>
              </a:rPr>
              <a:t> </a:t>
            </a:r>
          </a:p>
          <a:p>
            <a:pPr lvl="1" fontAlgn="base">
              <a:lnSpc>
                <a:spcPct val="90000"/>
              </a:lnSpc>
              <a:buFont typeface="Arial" pitchFamily="34" charset="0"/>
              <a:buChar char="•"/>
            </a:pPr>
            <a:r>
              <a:rPr lang="en-US" dirty="0">
                <a:solidFill>
                  <a:schemeClr val="tx2">
                    <a:lumMod val="75000"/>
                  </a:schemeClr>
                </a:solidFill>
                <a:latin typeface="Arial" panose="020B0604020202020204" pitchFamily="34" charset="0"/>
                <a:cs typeface="Arial" panose="020B0604020202020204" pitchFamily="34" charset="0"/>
              </a:rPr>
              <a:t> a </a:t>
            </a:r>
            <a:r>
              <a:rPr lang="en-US" b="1" dirty="0">
                <a:solidFill>
                  <a:schemeClr val="tx2">
                    <a:lumMod val="75000"/>
                  </a:schemeClr>
                </a:solidFill>
                <a:latin typeface="Arial" panose="020B0604020202020204" pitchFamily="34" charset="0"/>
                <a:cs typeface="Arial" panose="020B0604020202020204" pitchFamily="34" charset="0"/>
              </a:rPr>
              <a:t>terminal operation</a:t>
            </a:r>
            <a:r>
              <a:rPr lang="en-US" dirty="0">
                <a:solidFill>
                  <a:schemeClr val="tx2">
                    <a:lumMod val="75000"/>
                  </a:schemeClr>
                </a:solidFill>
                <a:latin typeface="Arial" panose="020B0604020202020204" pitchFamily="34" charset="0"/>
                <a:cs typeface="Arial" panose="020B0604020202020204" pitchFamily="34" charset="0"/>
              </a:rPr>
              <a:t>. </a:t>
            </a:r>
          </a:p>
          <a:p>
            <a:pPr fontAlgn="base">
              <a:lnSpc>
                <a:spcPct val="90000"/>
              </a:lnSpc>
            </a:pPr>
            <a:r>
              <a:rPr lang="en-US" sz="2000" dirty="0">
                <a:solidFill>
                  <a:schemeClr val="tx2">
                    <a:lumMod val="75000"/>
                  </a:schemeClr>
                </a:solidFill>
                <a:latin typeface="Arial" panose="020B0604020202020204" pitchFamily="34" charset="0"/>
                <a:cs typeface="Arial" panose="020B0604020202020204" pitchFamily="34" charset="0"/>
              </a:rPr>
              <a:t>These 3 are</a:t>
            </a:r>
            <a:r>
              <a:rPr lang="en-US" sz="2000" b="1" dirty="0">
                <a:solidFill>
                  <a:schemeClr val="tx2">
                    <a:lumMod val="75000"/>
                  </a:schemeClr>
                </a:solidFill>
                <a:latin typeface="Arial" panose="020B0604020202020204" pitchFamily="34" charset="0"/>
                <a:cs typeface="Arial" panose="020B0604020202020204" pitchFamily="34" charset="0"/>
              </a:rPr>
              <a:t> pipelined </a:t>
            </a:r>
            <a:r>
              <a:rPr lang="en-US" sz="2000" dirty="0">
                <a:solidFill>
                  <a:schemeClr val="tx2">
                    <a:lumMod val="75000"/>
                  </a:schemeClr>
                </a:solidFill>
                <a:latin typeface="Arial" panose="020B0604020202020204" pitchFamily="34" charset="0"/>
                <a:cs typeface="Arial" panose="020B0604020202020204" pitchFamily="34" charset="0"/>
              </a:rPr>
              <a:t>in a sequence to make a stream work.</a:t>
            </a:r>
            <a:endParaRPr lang="en-US" dirty="0"/>
          </a:p>
        </p:txBody>
      </p:sp>
    </p:spTree>
    <p:extLst>
      <p:ext uri="{BB962C8B-B14F-4D97-AF65-F5344CB8AC3E}">
        <p14:creationId xmlns:p14="http://schemas.microsoft.com/office/powerpoint/2010/main" val="68315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Package View</a:t>
            </a:r>
          </a:p>
        </p:txBody>
      </p:sp>
      <p:pic>
        <p:nvPicPr>
          <p:cNvPr id="1026" name="Picture 2" descr="[java_util_stream%255B8%255D.png]"/>
          <p:cNvPicPr>
            <a:picLocks noChangeAspect="1" noChangeArrowheads="1"/>
          </p:cNvPicPr>
          <p:nvPr/>
        </p:nvPicPr>
        <p:blipFill>
          <a:blip r:embed="rId2"/>
          <a:srcRect/>
          <a:stretch>
            <a:fillRect/>
          </a:stretch>
        </p:blipFill>
        <p:spPr bwMode="auto">
          <a:xfrm>
            <a:off x="187106" y="1124607"/>
            <a:ext cx="8652094" cy="5118155"/>
          </a:xfrm>
          <a:prstGeom prst="rect">
            <a:avLst/>
          </a:prstGeom>
          <a:noFill/>
        </p:spPr>
      </p:pic>
    </p:spTree>
    <p:extLst>
      <p:ext uri="{BB962C8B-B14F-4D97-AF65-F5344CB8AC3E}">
        <p14:creationId xmlns:p14="http://schemas.microsoft.com/office/powerpoint/2010/main" val="68315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3"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schemeClr>
                </a:solidFill>
                <a:latin typeface="Arial" panose="020B0604020202020204" pitchFamily="34" charset="0"/>
                <a:cs typeface="Arial" panose="020B0604020202020204" pitchFamily="34" charset="0"/>
              </a:rPr>
              <a:t>To understand the definition of stream in its totality we need to understand each of these terms. </a:t>
            </a:r>
          </a:p>
          <a:p>
            <a:r>
              <a:rPr lang="en-US" sz="2000" b="1" dirty="0">
                <a:solidFill>
                  <a:schemeClr val="tx2">
                    <a:lumMod val="75000"/>
                  </a:schemeClr>
                </a:solidFill>
                <a:latin typeface="Arial" panose="020B0604020202020204" pitchFamily="34" charset="0"/>
                <a:cs typeface="Arial" panose="020B0604020202020204" pitchFamily="34" charset="0"/>
              </a:rPr>
              <a:t>Sequence of elements </a:t>
            </a:r>
            <a:r>
              <a:rPr lang="en-US" sz="2000" dirty="0">
                <a:solidFill>
                  <a:schemeClr val="tx2">
                    <a:lumMod val="75000"/>
                  </a:schemeClr>
                </a:solidFill>
                <a:latin typeface="Arial" panose="020B0604020202020204" pitchFamily="34" charset="0"/>
                <a:cs typeface="Arial" panose="020B0604020202020204" pitchFamily="34" charset="0"/>
              </a:rPr>
              <a:t>– A stream provides an interface to a sequenced set of values of a specific type. For e.g. Stream&lt;Integer&gt; is a stream of type Integer.</a:t>
            </a:r>
          </a:p>
          <a:p>
            <a:r>
              <a:rPr lang="en-US" sz="2000" b="1" dirty="0">
                <a:solidFill>
                  <a:schemeClr val="tx2">
                    <a:lumMod val="75000"/>
                  </a:schemeClr>
                </a:solidFill>
                <a:latin typeface="Arial" panose="020B0604020202020204" pitchFamily="34" charset="0"/>
                <a:cs typeface="Arial" panose="020B0604020202020204" pitchFamily="34" charset="0"/>
              </a:rPr>
              <a:t>Source</a:t>
            </a:r>
            <a:r>
              <a:rPr lang="en-US" sz="2000" dirty="0">
                <a:solidFill>
                  <a:schemeClr val="tx2">
                    <a:lumMod val="75000"/>
                  </a:schemeClr>
                </a:solidFill>
                <a:latin typeface="Arial" panose="020B0604020202020204" pitchFamily="34" charset="0"/>
                <a:cs typeface="Arial" panose="020B0604020202020204" pitchFamily="34" charset="0"/>
              </a:rPr>
              <a:t>– Streams are defined as originating from a specific source which can be collections, arrays, input-output(I/O) resources etc.</a:t>
            </a:r>
          </a:p>
          <a:p>
            <a:r>
              <a:rPr lang="en-US" sz="2000" b="1" dirty="0">
                <a:solidFill>
                  <a:schemeClr val="tx2">
                    <a:lumMod val="75000"/>
                  </a:schemeClr>
                </a:solidFill>
                <a:latin typeface="Arial" panose="020B0604020202020204" pitchFamily="34" charset="0"/>
                <a:cs typeface="Arial" panose="020B0604020202020204" pitchFamily="34" charset="0"/>
              </a:rPr>
              <a:t>Operations on stream elements</a:t>
            </a:r>
            <a:r>
              <a:rPr lang="en-US" sz="2000" dirty="0">
                <a:solidFill>
                  <a:schemeClr val="tx2">
                    <a:lumMod val="75000"/>
                  </a:schemeClr>
                </a:solidFill>
                <a:latin typeface="Arial" panose="020B0604020202020204" pitchFamily="34" charset="0"/>
                <a:cs typeface="Arial" panose="020B0604020202020204" pitchFamily="34" charset="0"/>
              </a:rPr>
              <a:t> –Several pre-defined operations can be declared to act on the stream elements to map, reduce and collect these elements.</a:t>
            </a:r>
          </a:p>
          <a:p>
            <a:r>
              <a:rPr lang="en-US" sz="2000" b="1" dirty="0">
                <a:solidFill>
                  <a:schemeClr val="tx2">
                    <a:lumMod val="75000"/>
                  </a:schemeClr>
                </a:solidFill>
                <a:latin typeface="Arial" panose="020B0604020202020204" pitchFamily="34" charset="0"/>
                <a:cs typeface="Arial" panose="020B0604020202020204" pitchFamily="34" charset="0"/>
              </a:rPr>
              <a:t>Parallel and Aggregate/</a:t>
            </a:r>
            <a:r>
              <a:rPr lang="en-US" sz="2000" b="1" dirty="0" err="1">
                <a:solidFill>
                  <a:schemeClr val="tx2">
                    <a:lumMod val="75000"/>
                  </a:schemeClr>
                </a:solidFill>
                <a:latin typeface="Arial" panose="020B0604020202020204" pitchFamily="34" charset="0"/>
                <a:cs typeface="Arial" panose="020B0604020202020204" pitchFamily="34" charset="0"/>
              </a:rPr>
              <a:t>Seq</a:t>
            </a:r>
            <a:r>
              <a:rPr lang="en-US" sz="2000" b="1" dirty="0">
                <a:solidFill>
                  <a:schemeClr val="tx2">
                    <a:lumMod val="75000"/>
                  </a:schemeClr>
                </a:solidFill>
                <a:latin typeface="Arial" panose="020B0604020202020204" pitchFamily="34" charset="0"/>
                <a:cs typeface="Arial" panose="020B0604020202020204" pitchFamily="34" charset="0"/>
              </a:rPr>
              <a:t> operations</a:t>
            </a:r>
            <a:r>
              <a:rPr lang="en-US" sz="2000" dirty="0">
                <a:solidFill>
                  <a:schemeClr val="tx2">
                    <a:lumMod val="75000"/>
                  </a:schemeClr>
                </a:solidFill>
                <a:latin typeface="Arial" panose="020B0604020202020204" pitchFamily="34" charset="0"/>
                <a:cs typeface="Arial" panose="020B0604020202020204" pitchFamily="34" charset="0"/>
              </a:rPr>
              <a:t> – The operations working on these stream of elements can work in parallel on multi-core architectures. </a:t>
            </a:r>
          </a:p>
          <a:p>
            <a:pPr>
              <a:buNone/>
            </a:pPr>
            <a:r>
              <a:rPr lang="en-US" sz="2000" dirty="0">
                <a:solidFill>
                  <a:schemeClr val="tx2">
                    <a:lumMod val="75000"/>
                  </a:schemeClr>
                </a:solidFill>
                <a:latin typeface="Arial" panose="020B0604020202020204" pitchFamily="34" charset="0"/>
                <a:cs typeface="Arial" panose="020B0604020202020204" pitchFamily="34" charset="0"/>
              </a:rPr>
              <a:t>    Aggregate operations act on elements in the stream in a sequence and end up aggregating data into an end value.</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7394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t>
            </a:r>
          </a:p>
        </p:txBody>
      </p:sp>
      <p:sp>
        <p:nvSpPr>
          <p:cNvPr id="5"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2">
                    <a:lumMod val="75000"/>
                  </a:schemeClr>
                </a:solidFill>
                <a:latin typeface="Arial" panose="020B0604020202020204" pitchFamily="34" charset="0"/>
                <a:cs typeface="Arial" panose="020B0604020202020204" pitchFamily="34" charset="0"/>
              </a:rPr>
              <a:t>Pipeline of Operations </a:t>
            </a:r>
            <a:r>
              <a:rPr lang="en-US" sz="2000" dirty="0">
                <a:solidFill>
                  <a:schemeClr val="tx2">
                    <a:lumMod val="75000"/>
                  </a:schemeClr>
                </a:solidFill>
                <a:latin typeface="Arial" panose="020B0604020202020204" pitchFamily="34" charset="0"/>
                <a:cs typeface="Arial" panose="020B0604020202020204" pitchFamily="34" charset="0"/>
              </a:rPr>
              <a:t>– Java 8 streams are designed in such a way that most of stream operations return stream only. This help us  creating chain of various stream operations. This is called as </a:t>
            </a:r>
            <a:r>
              <a:rPr lang="en-US" sz="2000" b="1" dirty="0">
                <a:solidFill>
                  <a:schemeClr val="tx2">
                    <a:lumMod val="75000"/>
                  </a:schemeClr>
                </a:solidFill>
                <a:latin typeface="Arial" panose="020B0604020202020204" pitchFamily="34" charset="0"/>
                <a:cs typeface="Arial" panose="020B0604020202020204" pitchFamily="34" charset="0"/>
              </a:rPr>
              <a:t>pipelining</a:t>
            </a:r>
            <a:r>
              <a:rPr lang="en-US" sz="2000" dirty="0">
                <a:solidFill>
                  <a:schemeClr val="tx2">
                    <a:lumMod val="75000"/>
                  </a:schemeClr>
                </a:solidFill>
                <a:latin typeface="Arial" panose="020B0604020202020204" pitchFamily="34" charset="0"/>
                <a:cs typeface="Arial" panose="020B0604020202020204" pitchFamily="34" charset="0"/>
              </a:rPr>
              <a:t> i.e. output of one stream operation acts as input of the next stream operation.</a:t>
            </a:r>
          </a:p>
          <a:p>
            <a:r>
              <a:rPr lang="en-US" sz="2000" b="1" dirty="0">
                <a:solidFill>
                  <a:schemeClr val="tx2">
                    <a:lumMod val="75000"/>
                  </a:schemeClr>
                </a:solidFill>
                <a:latin typeface="Arial" panose="020B0604020202020204" pitchFamily="34" charset="0"/>
                <a:cs typeface="Arial" panose="020B0604020202020204" pitchFamily="34" charset="0"/>
              </a:rPr>
              <a:t>Internal iterations</a:t>
            </a:r>
            <a:r>
              <a:rPr lang="en-US" sz="2000" dirty="0">
                <a:solidFill>
                  <a:schemeClr val="tx2">
                    <a:lumMod val="75000"/>
                  </a:schemeClr>
                </a:solidFill>
                <a:latin typeface="Arial" panose="020B0604020202020204" pitchFamily="34" charset="0"/>
                <a:cs typeface="Arial" panose="020B0604020202020204" pitchFamily="34" charset="0"/>
              </a:rPr>
              <a:t>– In Java we traditional use loop or iterators to iterate through the collections. These kind of operations are called as </a:t>
            </a:r>
            <a:r>
              <a:rPr lang="en-US" sz="2000" b="1" dirty="0">
                <a:solidFill>
                  <a:schemeClr val="tx2">
                    <a:lumMod val="75000"/>
                  </a:schemeClr>
                </a:solidFill>
                <a:latin typeface="Arial" panose="020B0604020202020204" pitchFamily="34" charset="0"/>
                <a:cs typeface="Arial" panose="020B0604020202020204" pitchFamily="34" charset="0"/>
              </a:rPr>
              <a:t>external iterations </a:t>
            </a:r>
            <a:r>
              <a:rPr lang="en-US" sz="2000" dirty="0">
                <a:solidFill>
                  <a:schemeClr val="tx2">
                    <a:lumMod val="75000"/>
                  </a:schemeClr>
                </a:solidFill>
                <a:latin typeface="Arial" panose="020B0604020202020204" pitchFamily="34" charset="0"/>
                <a:cs typeface="Arial" panose="020B0604020202020204" pitchFamily="34" charset="0"/>
              </a:rPr>
              <a:t>and they are clearly visible in code. </a:t>
            </a:r>
          </a:p>
          <a:p>
            <a:pPr>
              <a:buNone/>
            </a:pPr>
            <a:r>
              <a:rPr lang="en-US" sz="2000" dirty="0">
                <a:solidFill>
                  <a:schemeClr val="tx2">
                    <a:lumMod val="75000"/>
                  </a:schemeClr>
                </a:solidFill>
                <a:latin typeface="Arial" panose="020B0604020202020204" pitchFamily="34" charset="0"/>
                <a:cs typeface="Arial" panose="020B0604020202020204" pitchFamily="34" charset="0"/>
              </a:rPr>
              <a:t>   Java 8 stream operations has methods like foreach, map, filter etc. which internally iterates through the elements. The code is completely unaware of the iteration logic in the background. These kind of iterations is called as </a:t>
            </a:r>
            <a:r>
              <a:rPr lang="en-US" sz="2000" b="1" dirty="0">
                <a:solidFill>
                  <a:schemeClr val="tx2">
                    <a:lumMod val="75000"/>
                  </a:schemeClr>
                </a:solidFill>
                <a:latin typeface="Arial" panose="020B0604020202020204" pitchFamily="34" charset="0"/>
                <a:cs typeface="Arial" panose="020B0604020202020204" pitchFamily="34" charset="0"/>
              </a:rPr>
              <a:t>internal or automatic iterations .</a:t>
            </a:r>
          </a:p>
          <a:p>
            <a:endParaRPr lang="en-US" sz="2000" dirty="0">
              <a:solidFill>
                <a:schemeClr val="tx2">
                  <a:lumMod val="75000"/>
                </a:schemeClr>
              </a:solidFill>
              <a:latin typeface="Arial" panose="020B0604020202020204" pitchFamily="34" charset="0"/>
              <a:cs typeface="Arial" panose="020B0604020202020204" pitchFamily="34" charset="0"/>
            </a:endParaRPr>
          </a:p>
          <a:p>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5208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t>
            </a:r>
          </a:p>
        </p:txBody>
      </p:sp>
      <p:sp>
        <p:nvSpPr>
          <p:cNvPr id="3" name="Content Placeholder 4"/>
          <p:cNvSpPr txBox="1">
            <a:spLocks/>
          </p:cNvSpPr>
          <p:nvPr/>
        </p:nvSpPr>
        <p:spPr>
          <a:xfrm>
            <a:off x="312767"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chemeClr val="tx2">
                    <a:lumMod val="75000"/>
                  </a:schemeClr>
                </a:solidFill>
                <a:latin typeface="Arial" panose="020B0604020202020204" pitchFamily="34" charset="0"/>
                <a:cs typeface="Arial" panose="020B0604020202020204" pitchFamily="34" charset="0"/>
              </a:rPr>
              <a:t>Intermediate Operations:</a:t>
            </a:r>
            <a:r>
              <a:rPr lang="en-US" sz="2200" dirty="0">
                <a:solidFill>
                  <a:schemeClr val="tx2">
                    <a:lumMod val="75000"/>
                  </a:schemeClr>
                </a:solidFill>
                <a:latin typeface="Arial" panose="020B0604020202020204" pitchFamily="34" charset="0"/>
                <a:cs typeface="Arial" panose="020B0604020202020204" pitchFamily="34" charset="0"/>
              </a:rPr>
              <a:t> </a:t>
            </a:r>
            <a:r>
              <a:rPr lang="en-US" sz="2000" dirty="0">
                <a:solidFill>
                  <a:schemeClr val="tx2">
                    <a:lumMod val="75000"/>
                  </a:schemeClr>
                </a:solidFill>
                <a:latin typeface="Arial" panose="020B0604020202020204" pitchFamily="34" charset="0"/>
                <a:cs typeface="Arial" panose="020B0604020202020204" pitchFamily="34" charset="0"/>
              </a:rPr>
              <a:t>Intermediate Operations are invoked on a Stream instance and after they finish their processing they give a Stream instance as output.</a:t>
            </a:r>
            <a:r>
              <a:rPr lang="en-US" sz="2000" dirty="0"/>
              <a:t> </a:t>
            </a:r>
          </a:p>
          <a:p>
            <a:pPr marL="0" indent="0">
              <a:buNone/>
            </a:pPr>
            <a:r>
              <a:rPr lang="en-US" sz="2000" dirty="0">
                <a:solidFill>
                  <a:schemeClr val="tx2">
                    <a:lumMod val="75000"/>
                  </a:schemeClr>
                </a:solidFill>
                <a:latin typeface="Arial" panose="020B0604020202020204" pitchFamily="34" charset="0"/>
                <a:cs typeface="Arial" panose="020B0604020202020204" pitchFamily="34" charset="0"/>
              </a:rPr>
              <a:t>Zero or more intermediate operations which transform a stream into another stream, such as filtering, sorting, element transformation (mapping).</a:t>
            </a:r>
            <a:r>
              <a:rPr lang="en-US" sz="2000" dirty="0"/>
              <a:t> </a:t>
            </a: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2200" b="1" dirty="0">
                <a:solidFill>
                  <a:schemeClr val="tx2">
                    <a:lumMod val="75000"/>
                  </a:schemeClr>
                </a:solidFill>
                <a:latin typeface="Arial" panose="020B0604020202020204" pitchFamily="34" charset="0"/>
                <a:cs typeface="Arial" panose="020B0604020202020204" pitchFamily="34" charset="0"/>
              </a:rPr>
              <a:t>Terminal Operations:</a:t>
            </a:r>
            <a:r>
              <a:rPr lang="en-US" sz="2200" dirty="0">
                <a:solidFill>
                  <a:schemeClr val="tx2">
                    <a:lumMod val="75000"/>
                  </a:schemeClr>
                </a:solidFill>
                <a:latin typeface="Arial" panose="020B0604020202020204" pitchFamily="34" charset="0"/>
                <a:cs typeface="Arial" panose="020B0604020202020204" pitchFamily="34" charset="0"/>
              </a:rPr>
              <a:t> </a:t>
            </a:r>
            <a:r>
              <a:rPr lang="en-US" sz="2000" dirty="0">
                <a:solidFill>
                  <a:schemeClr val="tx2">
                    <a:lumMod val="75000"/>
                  </a:schemeClr>
                </a:solidFill>
                <a:latin typeface="Arial" panose="020B0604020202020204" pitchFamily="34" charset="0"/>
                <a:cs typeface="Arial" panose="020B0604020202020204" pitchFamily="34" charset="0"/>
              </a:rPr>
              <a:t>Terminal operations are responsible for giving the ‘final’ output for a Stream in operation, and in the process they terminate a Stream. </a:t>
            </a:r>
          </a:p>
          <a:p>
            <a:pPr marL="0" indent="0">
              <a:buNone/>
            </a:pPr>
            <a:r>
              <a:rPr lang="en-US" sz="2000" dirty="0">
                <a:solidFill>
                  <a:schemeClr val="tx2">
                    <a:lumMod val="75000"/>
                  </a:schemeClr>
                </a:solidFill>
                <a:latin typeface="Arial" panose="020B0604020202020204" pitchFamily="34" charset="0"/>
                <a:cs typeface="Arial" panose="020B0604020202020204" pitchFamily="34" charset="0"/>
              </a:rPr>
              <a:t>Terminal Operations thus </a:t>
            </a:r>
            <a:r>
              <a:rPr lang="en-US" sz="2000" b="1" dirty="0">
                <a:solidFill>
                  <a:schemeClr val="tx2">
                    <a:lumMod val="75000"/>
                  </a:schemeClr>
                </a:solidFill>
                <a:latin typeface="Arial" panose="020B0604020202020204" pitchFamily="34" charset="0"/>
                <a:cs typeface="Arial" panose="020B0604020202020204" pitchFamily="34" charset="0"/>
              </a:rPr>
              <a:t>do not return </a:t>
            </a:r>
            <a:r>
              <a:rPr lang="en-US" sz="2000" dirty="0">
                <a:solidFill>
                  <a:schemeClr val="tx2">
                    <a:lumMod val="75000"/>
                  </a:schemeClr>
                </a:solidFill>
                <a:latin typeface="Arial" panose="020B0604020202020204" pitchFamily="34" charset="0"/>
                <a:cs typeface="Arial" panose="020B0604020202020204" pitchFamily="34" charset="0"/>
              </a:rPr>
              <a:t>a Stream as their output. </a:t>
            </a: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5533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a:t>
            </a:r>
          </a:p>
        </p:txBody>
      </p:sp>
      <p:sp>
        <p:nvSpPr>
          <p:cNvPr id="4" name="Content Placeholder 4"/>
          <p:cNvSpPr txBox="1">
            <a:spLocks/>
          </p:cNvSpPr>
          <p:nvPr/>
        </p:nvSpPr>
        <p:spPr>
          <a:xfrm>
            <a:off x="312767"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chemeClr val="tx2">
                    <a:lumMod val="75000"/>
                  </a:schemeClr>
                </a:solidFill>
                <a:latin typeface="Arial" panose="020B0604020202020204" pitchFamily="34" charset="0"/>
                <a:cs typeface="Arial" panose="020B0604020202020204" pitchFamily="34" charset="0"/>
              </a:rPr>
              <a:t>Pipelining: </a:t>
            </a:r>
          </a:p>
          <a:p>
            <a:pPr marL="0" indent="0">
              <a:buNone/>
            </a:pPr>
            <a:r>
              <a:rPr lang="en-US" sz="2000" dirty="0">
                <a:solidFill>
                  <a:schemeClr val="tx2">
                    <a:lumMod val="75000"/>
                  </a:schemeClr>
                </a:solidFill>
                <a:latin typeface="Arial" panose="020B0604020202020204" pitchFamily="34" charset="0"/>
                <a:cs typeface="Arial" panose="020B0604020202020204" pitchFamily="34" charset="0"/>
              </a:rPr>
              <a:t>Stream operations: </a:t>
            </a:r>
            <a:r>
              <a:rPr lang="en-US" sz="2000" b="1" dirty="0">
                <a:solidFill>
                  <a:schemeClr val="tx2">
                    <a:lumMod val="75000"/>
                  </a:schemeClr>
                </a:solidFill>
                <a:latin typeface="Arial" panose="020B0604020202020204" pitchFamily="34" charset="0"/>
                <a:cs typeface="Arial" panose="020B0604020202020204" pitchFamily="34" charset="0"/>
              </a:rPr>
              <a:t>intermediate and terminal operations</a:t>
            </a:r>
            <a:r>
              <a:rPr lang="en-US" sz="2000" dirty="0">
                <a:solidFill>
                  <a:schemeClr val="tx2">
                    <a:lumMod val="75000"/>
                  </a:schemeClr>
                </a:solidFill>
                <a:latin typeface="Arial" panose="020B0604020202020204" pitchFamily="34" charset="0"/>
                <a:cs typeface="Arial" panose="020B0604020202020204" pitchFamily="34" charset="0"/>
              </a:rPr>
              <a:t>, are combined to form stream pipelines. </a:t>
            </a:r>
          </a:p>
          <a:p>
            <a:pPr marL="0" indent="0">
              <a:buNone/>
            </a:pPr>
            <a:r>
              <a:rPr lang="en-US" sz="2000" dirty="0">
                <a:solidFill>
                  <a:schemeClr val="tx2">
                    <a:lumMod val="75000"/>
                  </a:schemeClr>
                </a:solidFill>
                <a:latin typeface="Arial" panose="020B0604020202020204" pitchFamily="34" charset="0"/>
                <a:cs typeface="Arial" panose="020B0604020202020204" pitchFamily="34" charset="0"/>
              </a:rPr>
              <a:t>A stream pipeline consists of a source (such as a Collection, an array, a generator function, or an I/O channel); followed by zero or more intermediate operations such as Stream.filter or Stream.map; and a terminal operation such as Stream.forEach or Stream.reduce. </a:t>
            </a: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8616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5"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2">
                    <a:lumMod val="75000"/>
                  </a:schemeClr>
                </a:solidFill>
                <a:latin typeface="Arial" panose="020B0604020202020204" pitchFamily="34" charset="0"/>
                <a:cs typeface="Arial" panose="020B0604020202020204" pitchFamily="34" charset="0"/>
              </a:rPr>
              <a:t>Streams vs Collections</a:t>
            </a:r>
            <a:endParaRPr lang="en-US" sz="2400" dirty="0">
              <a:solidFill>
                <a:schemeClr val="tx2">
                  <a:lumMod val="75000"/>
                </a:schemeClr>
              </a:solidFill>
              <a:latin typeface="Arial" panose="020B0604020202020204" pitchFamily="34" charset="0"/>
              <a:cs typeface="Arial" panose="020B0604020202020204" pitchFamily="34" charset="0"/>
            </a:endParaRPr>
          </a:p>
          <a:p>
            <a:pPr lvl="0"/>
            <a:r>
              <a:rPr lang="en-US" sz="2000" b="1" dirty="0">
                <a:solidFill>
                  <a:schemeClr val="tx2">
                    <a:lumMod val="75000"/>
                  </a:schemeClr>
                </a:solidFill>
                <a:latin typeface="Arial" panose="020B0604020202020204" pitchFamily="34" charset="0"/>
                <a:cs typeface="Arial" panose="020B0604020202020204" pitchFamily="34" charset="0"/>
              </a:rPr>
              <a:t>No storage. </a:t>
            </a:r>
            <a:r>
              <a:rPr lang="en-US" sz="2000" dirty="0">
                <a:solidFill>
                  <a:schemeClr val="tx2">
                    <a:lumMod val="75000"/>
                  </a:schemeClr>
                </a:solidFill>
                <a:latin typeface="Arial" panose="020B0604020202020204" pitchFamily="34" charset="0"/>
                <a:cs typeface="Arial" panose="020B0604020202020204" pitchFamily="34" charset="0"/>
              </a:rPr>
              <a:t>A stream is not a data structure that stores elements; instead, it conveys elements from a source such as a data structure, an array, a generator function, or an I/O channel, through a pipeline of computational operations.</a:t>
            </a:r>
          </a:p>
          <a:p>
            <a:pPr lvl="0"/>
            <a:r>
              <a:rPr lang="en-US" sz="2000" b="1" dirty="0">
                <a:solidFill>
                  <a:schemeClr val="tx2">
                    <a:lumMod val="75000"/>
                  </a:schemeClr>
                </a:solidFill>
                <a:latin typeface="Arial" panose="020B0604020202020204" pitchFamily="34" charset="0"/>
                <a:cs typeface="Arial" panose="020B0604020202020204" pitchFamily="34" charset="0"/>
              </a:rPr>
              <a:t>Functional in nature.</a:t>
            </a:r>
            <a:r>
              <a:rPr lang="en-US" sz="2000" dirty="0">
                <a:solidFill>
                  <a:schemeClr val="tx2">
                    <a:lumMod val="75000"/>
                  </a:schemeClr>
                </a:solidFill>
                <a:latin typeface="Arial" panose="020B0604020202020204" pitchFamily="34" charset="0"/>
                <a:cs typeface="Arial" panose="020B0604020202020204" pitchFamily="34" charset="0"/>
              </a:rPr>
              <a:t> An operation on a stream produces a result, but does not modify its source. </a:t>
            </a:r>
          </a:p>
          <a:p>
            <a:r>
              <a:rPr lang="en-US" sz="2000" b="1" dirty="0">
                <a:solidFill>
                  <a:schemeClr val="tx2">
                    <a:lumMod val="75000"/>
                  </a:schemeClr>
                </a:solidFill>
                <a:latin typeface="Arial" panose="020B0604020202020204" pitchFamily="34" charset="0"/>
                <a:cs typeface="Arial" panose="020B0604020202020204" pitchFamily="34" charset="0"/>
              </a:rPr>
              <a:t>Laziness-seeking. </a:t>
            </a:r>
            <a:r>
              <a:rPr lang="en-US" sz="2000" dirty="0">
                <a:solidFill>
                  <a:schemeClr val="tx2">
                    <a:lumMod val="75000"/>
                  </a:schemeClr>
                </a:solidFill>
                <a:latin typeface="Arial" panose="020B0604020202020204" pitchFamily="34" charset="0"/>
                <a:cs typeface="Arial" panose="020B0604020202020204" pitchFamily="34" charset="0"/>
              </a:rPr>
              <a:t>Streams can be seen as lazy constructed collections where the values are computed when user demands for it.</a:t>
            </a:r>
          </a:p>
          <a:p>
            <a:r>
              <a:rPr lang="en-US" sz="2000" b="1" dirty="0">
                <a:solidFill>
                  <a:schemeClr val="tx2">
                    <a:lumMod val="75000"/>
                  </a:schemeClr>
                </a:solidFill>
                <a:latin typeface="Arial" panose="020B0604020202020204" pitchFamily="34" charset="0"/>
                <a:cs typeface="Arial" panose="020B0604020202020204" pitchFamily="34" charset="0"/>
              </a:rPr>
              <a:t>Possibly unbounded. </a:t>
            </a:r>
            <a:r>
              <a:rPr lang="en-US" sz="2000" dirty="0">
                <a:solidFill>
                  <a:schemeClr val="tx2">
                    <a:lumMod val="75000"/>
                  </a:schemeClr>
                </a:solidFill>
                <a:latin typeface="Arial" panose="020B0604020202020204" pitchFamily="34" charset="0"/>
                <a:cs typeface="Arial" panose="020B0604020202020204" pitchFamily="34" charset="0"/>
              </a:rPr>
              <a:t>While collections have a finite size, streams need not</a:t>
            </a:r>
          </a:p>
          <a:p>
            <a:pPr lvl="0"/>
            <a:r>
              <a:rPr lang="en-US" sz="2000" b="1" dirty="0">
                <a:solidFill>
                  <a:schemeClr val="tx2">
                    <a:lumMod val="75000"/>
                  </a:schemeClr>
                </a:solidFill>
                <a:latin typeface="Arial" panose="020B0604020202020204" pitchFamily="34" charset="0"/>
                <a:cs typeface="Arial" panose="020B0604020202020204" pitchFamily="34" charset="0"/>
              </a:rPr>
              <a:t>Consumable. </a:t>
            </a:r>
            <a:r>
              <a:rPr lang="en-US" sz="2000" dirty="0">
                <a:solidFill>
                  <a:schemeClr val="tx2">
                    <a:lumMod val="75000"/>
                  </a:schemeClr>
                </a:solidFill>
                <a:latin typeface="Arial" panose="020B0604020202020204" pitchFamily="34" charset="0"/>
                <a:cs typeface="Arial" panose="020B0604020202020204" pitchFamily="34" charset="0"/>
              </a:rPr>
              <a:t>The elements of a stream are only visited once during the life of a stream, so there is no way to create a reference to stream for future usage. Since the data is on-demand ,it’s not possible to reuse the same stream multiple times</a:t>
            </a:r>
          </a:p>
          <a:p>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4447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43037" y="2763566"/>
            <a:ext cx="5786437" cy="542925"/>
          </a:xfrm>
          <a:prstGeom prst="roundRect">
            <a:avLst/>
          </a:prstGeom>
          <a:gradFill>
            <a:gsLst>
              <a:gs pos="0">
                <a:srgbClr val="7A98D4"/>
              </a:gs>
              <a:gs pos="50000">
                <a:srgbClr val="5F88D3"/>
              </a:gs>
              <a:gs pos="100000">
                <a:srgbClr val="4D7DD3"/>
              </a:gs>
            </a:gsLst>
          </a:gradFill>
        </p:spPr>
        <p:style>
          <a:lnRef idx="1">
            <a:schemeClr val="accent5"/>
          </a:lnRef>
          <a:fillRef idx="3">
            <a:schemeClr val="accent5"/>
          </a:fillRef>
          <a:effectRef idx="2">
            <a:schemeClr val="accent5"/>
          </a:effectRef>
          <a:fontRef idx="minor">
            <a:schemeClr val="lt1"/>
          </a:fontRef>
        </p:style>
        <p:txBody>
          <a:bodyPr rtlCol="0" anchor="ctr"/>
          <a:lstStyle/>
          <a:p>
            <a:r>
              <a:rPr lang="en-US" sz="2000" b="1" dirty="0">
                <a:solidFill>
                  <a:schemeClr val="bg2">
                    <a:lumMod val="25000"/>
                  </a:schemeClr>
                </a:solidFill>
                <a:latin typeface="Arial" panose="020B0604020202020204" pitchFamily="34" charset="0"/>
                <a:cs typeface="Arial" panose="020B0604020202020204" pitchFamily="34" charset="0"/>
              </a:rPr>
              <a:t>Date And Time API</a:t>
            </a:r>
          </a:p>
        </p:txBody>
      </p:sp>
      <p:sp>
        <p:nvSpPr>
          <p:cNvPr id="9" name="Title 8"/>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Topic Agenda</a:t>
            </a:r>
          </a:p>
        </p:txBody>
      </p:sp>
    </p:spTree>
    <p:extLst>
      <p:ext uri="{BB962C8B-B14F-4D97-AF65-F5344CB8AC3E}">
        <p14:creationId xmlns:p14="http://schemas.microsoft.com/office/powerpoint/2010/main" val="423226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Streams using Stream class</a:t>
            </a:r>
          </a:p>
        </p:txBody>
      </p:sp>
      <p:sp>
        <p:nvSpPr>
          <p:cNvPr id="5"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000" b="1" u="sng" dirty="0">
                <a:solidFill>
                  <a:schemeClr val="tx2">
                    <a:lumMod val="75000"/>
                  </a:schemeClr>
                </a:solidFill>
                <a:latin typeface="Arial" panose="020B0604020202020204" pitchFamily="34" charset="0"/>
                <a:cs typeface="Arial" panose="020B0604020202020204" pitchFamily="34" charset="0"/>
              </a:rPr>
              <a:t>Different ways to create Stream</a:t>
            </a:r>
          </a:p>
          <a:p>
            <a:pPr marL="109728" indent="0" algn="just">
              <a:buNone/>
            </a:pPr>
            <a:r>
              <a:rPr lang="en-US" sz="1800" b="1" dirty="0">
                <a:solidFill>
                  <a:schemeClr val="tx2">
                    <a:lumMod val="75000"/>
                  </a:schemeClr>
                </a:solidFill>
                <a:latin typeface="Arial" panose="020B0604020202020204" pitchFamily="34" charset="0"/>
                <a:cs typeface="Arial" panose="020B0604020202020204" pitchFamily="34" charset="0"/>
              </a:rPr>
              <a:t>1. Creating a Stream from values</a:t>
            </a:r>
          </a:p>
          <a:p>
            <a:pPr marL="109728" indent="0" algn="just">
              <a:buNone/>
            </a:pPr>
            <a:r>
              <a:rPr lang="en-US" sz="1800" b="1" dirty="0">
                <a:solidFill>
                  <a:schemeClr val="tx2">
                    <a:lumMod val="75000"/>
                  </a:schemeClr>
                </a:solidFill>
                <a:latin typeface="Arial" panose="020B0604020202020204" pitchFamily="34" charset="0"/>
                <a:cs typeface="Arial" panose="020B0604020202020204" pitchFamily="34" charset="0"/>
              </a:rPr>
              <a:t>    Using </a:t>
            </a:r>
            <a:r>
              <a:rPr lang="en-US" sz="1800" b="1" dirty="0" err="1">
                <a:solidFill>
                  <a:schemeClr val="tx2">
                    <a:lumMod val="75000"/>
                  </a:schemeClr>
                </a:solidFill>
                <a:latin typeface="Arial" panose="020B0604020202020204" pitchFamily="34" charset="0"/>
                <a:cs typeface="Arial" panose="020B0604020202020204" pitchFamily="34" charset="0"/>
              </a:rPr>
              <a:t>Stream.of</a:t>
            </a:r>
            <a:r>
              <a:rPr lang="en-US" sz="1800" b="1" dirty="0">
                <a:solidFill>
                  <a:schemeClr val="tx2">
                    <a:lumMod val="75000"/>
                  </a:schemeClr>
                </a:solidFill>
                <a:latin typeface="Arial" panose="020B0604020202020204" pitchFamily="34" charset="0"/>
                <a:cs typeface="Arial" panose="020B0604020202020204" pitchFamily="34" charset="0"/>
              </a:rPr>
              <a:t>(val1,val2,val3...)</a:t>
            </a:r>
          </a:p>
          <a:p>
            <a:pPr marL="566928" indent="-457200" algn="just">
              <a:buAutoNum type="arabicPeriod"/>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200" b="1" dirty="0">
                <a:solidFill>
                  <a:schemeClr val="tx2">
                    <a:lumMod val="75000"/>
                  </a:schemeClr>
                </a:solidFill>
                <a:latin typeface="Arial" panose="020B0604020202020204" pitchFamily="34" charset="0"/>
                <a:cs typeface="Arial" panose="020B0604020202020204" pitchFamily="34" charset="0"/>
              </a:rPr>
              <a:t>2. </a:t>
            </a:r>
            <a:r>
              <a:rPr lang="en-US" sz="1800" b="1" dirty="0">
                <a:solidFill>
                  <a:schemeClr val="tx2">
                    <a:lumMod val="75000"/>
                  </a:schemeClr>
                </a:solidFill>
                <a:latin typeface="Arial" panose="020B0604020202020204" pitchFamily="34" charset="0"/>
                <a:cs typeface="Arial" panose="020B0604020202020204" pitchFamily="34" charset="0"/>
              </a:rPr>
              <a:t>Creating a Stream from arrays</a:t>
            </a:r>
          </a:p>
          <a:p>
            <a:pPr marL="109728" indent="0" algn="just">
              <a:buNone/>
            </a:pPr>
            <a:r>
              <a:rPr lang="en-US" sz="1800" b="1" dirty="0">
                <a:solidFill>
                  <a:schemeClr val="tx2">
                    <a:lumMod val="75000"/>
                  </a:schemeClr>
                </a:solidFill>
                <a:latin typeface="Arial" panose="020B0604020202020204" pitchFamily="34" charset="0"/>
                <a:cs typeface="Arial" panose="020B0604020202020204" pitchFamily="34" charset="0"/>
              </a:rPr>
              <a:t>     Using </a:t>
            </a:r>
            <a:r>
              <a:rPr lang="en-US" sz="1800" b="1" dirty="0" err="1">
                <a:solidFill>
                  <a:schemeClr val="tx2">
                    <a:lumMod val="75000"/>
                  </a:schemeClr>
                </a:solidFill>
                <a:latin typeface="Arial" panose="020B0604020202020204" pitchFamily="34" charset="0"/>
                <a:cs typeface="Arial" panose="020B0604020202020204" pitchFamily="34" charset="0"/>
              </a:rPr>
              <a:t>Stream.of</a:t>
            </a:r>
            <a:r>
              <a:rPr lang="en-US" sz="1800" b="1" dirty="0">
                <a:solidFill>
                  <a:schemeClr val="tx2">
                    <a:lumMod val="75000"/>
                  </a:schemeClr>
                </a:solidFill>
                <a:latin typeface="Arial" panose="020B0604020202020204" pitchFamily="34" charset="0"/>
                <a:cs typeface="Arial" panose="020B0604020202020204" pitchFamily="34" charset="0"/>
              </a:rPr>
              <a:t>(</a:t>
            </a:r>
            <a:r>
              <a:rPr lang="en-US" sz="1800" b="1" dirty="0" err="1">
                <a:solidFill>
                  <a:schemeClr val="tx2">
                    <a:lumMod val="75000"/>
                  </a:schemeClr>
                </a:solidFill>
                <a:latin typeface="Arial" panose="020B0604020202020204" pitchFamily="34" charset="0"/>
                <a:cs typeface="Arial" panose="020B0604020202020204" pitchFamily="34" charset="0"/>
              </a:rPr>
              <a:t>arrayOfElements</a:t>
            </a:r>
            <a:r>
              <a:rPr lang="en-US" sz="1800" b="1" dirty="0">
                <a:solidFill>
                  <a:schemeClr val="tx2">
                    <a:lumMod val="75000"/>
                  </a:schemeClr>
                </a:solidFill>
                <a:latin typeface="Arial" panose="020B0604020202020204" pitchFamily="34" charset="0"/>
                <a:cs typeface="Arial" panose="020B0604020202020204" pitchFamily="34" charset="0"/>
              </a:rPr>
              <a:t>)</a:t>
            </a:r>
          </a:p>
          <a:p>
            <a:pPr marL="109728" indent="0" algn="just">
              <a:buNone/>
            </a:pPr>
            <a:endParaRPr lang="en-US" sz="22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10" name="Rounded Rectangle 9"/>
          <p:cNvSpPr/>
          <p:nvPr/>
        </p:nvSpPr>
        <p:spPr>
          <a:xfrm>
            <a:off x="810367" y="2511457"/>
            <a:ext cx="628650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Stream&lt;Integer&gt; stream1=</a:t>
            </a:r>
            <a:r>
              <a:rPr lang="en-US" dirty="0" err="1"/>
              <a:t>Stream.</a:t>
            </a:r>
            <a:r>
              <a:rPr lang="en-US" i="1" dirty="0" err="1"/>
              <a:t>of</a:t>
            </a:r>
            <a:r>
              <a:rPr lang="en-US" i="1" dirty="0"/>
              <a:t>(1,2,3,4,5,6,7,8,9,10);</a:t>
            </a:r>
          </a:p>
          <a:p>
            <a:r>
              <a:rPr lang="en-US" dirty="0"/>
              <a:t>     stream1.forEach(</a:t>
            </a:r>
            <a:r>
              <a:rPr lang="en-US" dirty="0" err="1"/>
              <a:t>System.</a:t>
            </a:r>
            <a:r>
              <a:rPr lang="en-US" b="1" i="1" dirty="0" err="1"/>
              <a:t>out</a:t>
            </a:r>
            <a:r>
              <a:rPr lang="en-US" b="1" i="1" dirty="0"/>
              <a:t>::</a:t>
            </a:r>
            <a:r>
              <a:rPr lang="en-US" b="1" i="1" dirty="0" err="1"/>
              <a:t>println</a:t>
            </a:r>
            <a:r>
              <a:rPr lang="en-US" b="1" i="1" dirty="0"/>
              <a:t>);</a:t>
            </a:r>
            <a:endParaRPr lang="en-US" dirty="0"/>
          </a:p>
        </p:txBody>
      </p:sp>
      <p:sp>
        <p:nvSpPr>
          <p:cNvPr id="11" name="Rounded Rectangle 10"/>
          <p:cNvSpPr/>
          <p:nvPr/>
        </p:nvSpPr>
        <p:spPr>
          <a:xfrm>
            <a:off x="820877" y="4712489"/>
            <a:ext cx="6286501" cy="1100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Integer[] </a:t>
            </a:r>
            <a:r>
              <a:rPr lang="en-US" dirty="0" err="1"/>
              <a:t>integerArray</a:t>
            </a:r>
            <a:r>
              <a:rPr lang="en-US" dirty="0"/>
              <a:t>=</a:t>
            </a:r>
            <a:r>
              <a:rPr lang="en-US" b="1" dirty="0"/>
              <a:t>new Integer[]{1,2,3,4,5,6,7,8,9,10};</a:t>
            </a:r>
          </a:p>
          <a:p>
            <a:r>
              <a:rPr lang="en-US" dirty="0"/>
              <a:t>     Stream&lt;Integer&gt; stream2=</a:t>
            </a:r>
            <a:r>
              <a:rPr lang="en-US" dirty="0" err="1"/>
              <a:t>Stream.</a:t>
            </a:r>
            <a:r>
              <a:rPr lang="en-US" i="1" dirty="0" err="1"/>
              <a:t>of</a:t>
            </a:r>
            <a:r>
              <a:rPr lang="en-US" i="1" dirty="0"/>
              <a:t>(</a:t>
            </a:r>
            <a:r>
              <a:rPr lang="en-US" i="1" dirty="0" err="1"/>
              <a:t>integerArray</a:t>
            </a:r>
            <a:r>
              <a:rPr lang="en-US" i="1" dirty="0"/>
              <a:t>);</a:t>
            </a:r>
          </a:p>
          <a:p>
            <a:r>
              <a:rPr lang="en-US" dirty="0"/>
              <a:t>     stream2.forEach(</a:t>
            </a:r>
            <a:r>
              <a:rPr lang="en-US" dirty="0" err="1"/>
              <a:t>System.</a:t>
            </a:r>
            <a:r>
              <a:rPr lang="en-US" b="1" i="1" dirty="0" err="1"/>
              <a:t>out</a:t>
            </a:r>
            <a:r>
              <a:rPr lang="en-US" b="1" i="1" dirty="0"/>
              <a:t>::</a:t>
            </a:r>
            <a:r>
              <a:rPr lang="en-US" b="1" i="1" dirty="0" err="1"/>
              <a:t>println</a:t>
            </a:r>
            <a:r>
              <a:rPr lang="en-US" b="1" i="1" dirty="0"/>
              <a:t>);</a:t>
            </a:r>
            <a:endParaRPr lang="en-US" dirty="0"/>
          </a:p>
        </p:txBody>
      </p:sp>
    </p:spTree>
    <p:extLst>
      <p:ext uri="{BB962C8B-B14F-4D97-AF65-F5344CB8AC3E}">
        <p14:creationId xmlns:p14="http://schemas.microsoft.com/office/powerpoint/2010/main" val="317539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Streams</a:t>
            </a:r>
          </a:p>
        </p:txBody>
      </p:sp>
      <p:sp>
        <p:nvSpPr>
          <p:cNvPr id="3"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200" b="1" dirty="0">
                <a:solidFill>
                  <a:schemeClr val="tx2">
                    <a:lumMod val="75000"/>
                  </a:schemeClr>
                </a:solidFill>
                <a:latin typeface="Arial" panose="020B0604020202020204" pitchFamily="34" charset="0"/>
                <a:cs typeface="Arial" panose="020B0604020202020204" pitchFamily="34" charset="0"/>
              </a:rPr>
              <a:t>Using </a:t>
            </a:r>
            <a:r>
              <a:rPr lang="en-US" sz="2200" b="1" dirty="0" err="1">
                <a:solidFill>
                  <a:schemeClr val="tx2">
                    <a:lumMod val="75000"/>
                  </a:schemeClr>
                </a:solidFill>
                <a:latin typeface="Arial" panose="020B0604020202020204" pitchFamily="34" charset="0"/>
                <a:cs typeface="Arial" panose="020B0604020202020204" pitchFamily="34" charset="0"/>
              </a:rPr>
              <a:t>Arrays.stream</a:t>
            </a:r>
            <a:r>
              <a:rPr lang="en-US" sz="2200" b="1" dirty="0">
                <a:solidFill>
                  <a:schemeClr val="tx2">
                    <a:lumMod val="75000"/>
                  </a:schemeClr>
                </a:solidFill>
                <a:latin typeface="Arial" panose="020B0604020202020204" pitchFamily="34" charset="0"/>
                <a:cs typeface="Arial" panose="020B0604020202020204" pitchFamily="34" charset="0"/>
              </a:rPr>
              <a:t>(</a:t>
            </a:r>
            <a:r>
              <a:rPr lang="en-US" sz="2200" b="1" dirty="0" err="1">
                <a:solidFill>
                  <a:schemeClr val="tx2">
                    <a:lumMod val="75000"/>
                  </a:schemeClr>
                </a:solidFill>
                <a:latin typeface="Arial" panose="020B0604020202020204" pitchFamily="34" charset="0"/>
                <a:cs typeface="Arial" panose="020B0604020202020204" pitchFamily="34" charset="0"/>
              </a:rPr>
              <a:t>arrayname</a:t>
            </a:r>
            <a:r>
              <a:rPr lang="en-US" sz="2200" b="1" dirty="0">
                <a:solidFill>
                  <a:schemeClr val="tx2">
                    <a:lumMod val="75000"/>
                  </a:schemeClr>
                </a:solidFill>
                <a:latin typeface="Arial" panose="020B0604020202020204" pitchFamily="34" charset="0"/>
                <a:cs typeface="Arial" panose="020B0604020202020204" pitchFamily="34" charset="0"/>
              </a:rPr>
              <a:t>)</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4" name="Rounded Rectangle 3"/>
          <p:cNvSpPr/>
          <p:nvPr/>
        </p:nvSpPr>
        <p:spPr>
          <a:xfrm>
            <a:off x="571974" y="1881264"/>
            <a:ext cx="6286501" cy="1100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names = {"Lewis Carrol", "H.G. Wells", "Michael </a:t>
            </a:r>
            <a:r>
              <a:rPr lang="en-US" dirty="0" err="1"/>
              <a:t>Ende</a:t>
            </a:r>
            <a:r>
              <a:rPr lang="en-US" dirty="0"/>
              <a:t>"};</a:t>
            </a:r>
          </a:p>
          <a:p>
            <a:r>
              <a:rPr lang="en-US" dirty="0"/>
              <a:t>Stream&lt;String&gt; stream4 = </a:t>
            </a:r>
            <a:r>
              <a:rPr lang="en-US" dirty="0" err="1"/>
              <a:t>Arrays.</a:t>
            </a:r>
            <a:r>
              <a:rPr lang="en-US" i="1" dirty="0" err="1"/>
              <a:t>stream</a:t>
            </a:r>
            <a:r>
              <a:rPr lang="en-US" i="1" dirty="0"/>
              <a:t>(names);</a:t>
            </a:r>
            <a:r>
              <a:rPr lang="en-US" dirty="0"/>
              <a:t> stream4.forEach(</a:t>
            </a:r>
            <a:r>
              <a:rPr lang="en-US" dirty="0" err="1"/>
              <a:t>System.</a:t>
            </a:r>
            <a:r>
              <a:rPr lang="en-US" b="1" i="1" dirty="0" err="1"/>
              <a:t>out</a:t>
            </a:r>
            <a:r>
              <a:rPr lang="en-US" b="1" i="1" dirty="0"/>
              <a:t>::</a:t>
            </a:r>
            <a:r>
              <a:rPr lang="en-US" b="1" i="1" dirty="0" err="1"/>
              <a:t>println</a:t>
            </a:r>
            <a:r>
              <a:rPr lang="en-US" b="1" i="1" dirty="0"/>
              <a:t>);</a:t>
            </a:r>
            <a:endParaRPr lang="en-US" dirty="0"/>
          </a:p>
        </p:txBody>
      </p:sp>
      <p:sp>
        <p:nvSpPr>
          <p:cNvPr id="5" name="Rounded Rectangle 4"/>
          <p:cNvSpPr/>
          <p:nvPr/>
        </p:nvSpPr>
        <p:spPr>
          <a:xfrm>
            <a:off x="529932" y="4223245"/>
            <a:ext cx="6286501" cy="1100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int</a:t>
            </a:r>
            <a:r>
              <a:rPr lang="en-US" b="1" dirty="0"/>
              <a:t>[] integers = {1, 4, 6, 2, 6, 3, 2};</a:t>
            </a:r>
          </a:p>
          <a:p>
            <a:r>
              <a:rPr lang="en-US" dirty="0"/>
              <a:t> </a:t>
            </a:r>
            <a:r>
              <a:rPr lang="en-US" dirty="0" err="1"/>
              <a:t>IntStream</a:t>
            </a:r>
            <a:r>
              <a:rPr lang="en-US" dirty="0"/>
              <a:t> stream5 = </a:t>
            </a:r>
            <a:r>
              <a:rPr lang="en-US" dirty="0" err="1"/>
              <a:t>Arrays.</a:t>
            </a:r>
            <a:r>
              <a:rPr lang="en-US" i="1" dirty="0" err="1"/>
              <a:t>stream</a:t>
            </a:r>
            <a:r>
              <a:rPr lang="en-US" i="1" dirty="0"/>
              <a:t>(integers);</a:t>
            </a:r>
          </a:p>
          <a:p>
            <a:r>
              <a:rPr lang="en-US" dirty="0"/>
              <a:t> stream5.forEach(</a:t>
            </a:r>
            <a:r>
              <a:rPr lang="en-US" dirty="0" err="1"/>
              <a:t>System.</a:t>
            </a:r>
            <a:r>
              <a:rPr lang="en-US" b="1" i="1" dirty="0" err="1"/>
              <a:t>out</a:t>
            </a:r>
            <a:r>
              <a:rPr lang="en-US" b="1" i="1" dirty="0"/>
              <a:t>::</a:t>
            </a:r>
            <a:r>
              <a:rPr lang="en-US" b="1" i="1" dirty="0" err="1"/>
              <a:t>println</a:t>
            </a:r>
            <a:r>
              <a:rPr lang="en-US" b="1" i="1" dirty="0"/>
              <a:t>);</a:t>
            </a:r>
            <a:endParaRPr lang="en-US" dirty="0"/>
          </a:p>
        </p:txBody>
      </p:sp>
    </p:spTree>
    <p:extLst>
      <p:ext uri="{BB962C8B-B14F-4D97-AF65-F5344CB8AC3E}">
        <p14:creationId xmlns:p14="http://schemas.microsoft.com/office/powerpoint/2010/main" val="377225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Streams</a:t>
            </a:r>
          </a:p>
        </p:txBody>
      </p:sp>
      <p:sp>
        <p:nvSpPr>
          <p:cNvPr id="5"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200" b="1" dirty="0">
                <a:solidFill>
                  <a:schemeClr val="tx2">
                    <a:lumMod val="75000"/>
                  </a:schemeClr>
                </a:solidFill>
                <a:latin typeface="Arial" panose="020B0604020202020204" pitchFamily="34" charset="0"/>
                <a:cs typeface="Arial" panose="020B0604020202020204" pitchFamily="34" charset="0"/>
              </a:rPr>
              <a:t>3. Creating a Stream from a Collection</a:t>
            </a:r>
          </a:p>
          <a:p>
            <a:r>
              <a:rPr lang="en-US" sz="2000" dirty="0">
                <a:solidFill>
                  <a:schemeClr val="tx2">
                    <a:lumMod val="75000"/>
                  </a:schemeClr>
                </a:solidFill>
                <a:latin typeface="Arial" panose="020B0604020202020204" pitchFamily="34" charset="0"/>
                <a:cs typeface="Arial" panose="020B0604020202020204" pitchFamily="34" charset="0"/>
              </a:rPr>
              <a:t>stream() − Returns a sequential stream considering collection as its source.</a:t>
            </a:r>
          </a:p>
          <a:p>
            <a:r>
              <a:rPr lang="en-US" sz="2000" dirty="0" err="1">
                <a:solidFill>
                  <a:schemeClr val="tx2">
                    <a:lumMod val="75000"/>
                  </a:schemeClr>
                </a:solidFill>
                <a:latin typeface="Arial" panose="020B0604020202020204" pitchFamily="34" charset="0"/>
                <a:cs typeface="Arial" panose="020B0604020202020204" pitchFamily="34" charset="0"/>
              </a:rPr>
              <a:t>parallelStream</a:t>
            </a:r>
            <a:r>
              <a:rPr lang="en-US" sz="2000" dirty="0">
                <a:solidFill>
                  <a:schemeClr val="tx2">
                    <a:lumMod val="75000"/>
                  </a:schemeClr>
                </a:solidFill>
                <a:latin typeface="Arial" panose="020B0604020202020204" pitchFamily="34" charset="0"/>
                <a:cs typeface="Arial" panose="020B0604020202020204" pitchFamily="34" charset="0"/>
              </a:rPr>
              <a:t>() − Returns a parallel Stream considering collection as its source.</a:t>
            </a:r>
            <a:endParaRPr lang="en-US" sz="2000" b="1" dirty="0"/>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10" name="Rounded Rectangle 9"/>
          <p:cNvSpPr/>
          <p:nvPr/>
        </p:nvSpPr>
        <p:spPr>
          <a:xfrm>
            <a:off x="1214539" y="3932857"/>
            <a:ext cx="5171310" cy="1943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List &lt;Integer&gt; list=</a:t>
            </a:r>
            <a:r>
              <a:rPr lang="en-US" b="1" dirty="0"/>
              <a:t>new </a:t>
            </a:r>
            <a:r>
              <a:rPr lang="en-US" b="1" dirty="0" err="1"/>
              <a:t>ArrayList</a:t>
            </a:r>
            <a:r>
              <a:rPr lang="en-US" b="1" dirty="0"/>
              <a:t>&lt;&gt;();</a:t>
            </a:r>
          </a:p>
          <a:p>
            <a:r>
              <a:rPr lang="en-US" dirty="0"/>
              <a:t>     </a:t>
            </a:r>
            <a:r>
              <a:rPr lang="en-US" b="1" dirty="0"/>
              <a:t>for(</a:t>
            </a:r>
            <a:r>
              <a:rPr lang="en-US" b="1" dirty="0" err="1"/>
              <a:t>int</a:t>
            </a:r>
            <a:r>
              <a:rPr lang="en-US" b="1" dirty="0"/>
              <a:t> </a:t>
            </a:r>
            <a:r>
              <a:rPr lang="en-US" b="1" dirty="0" err="1"/>
              <a:t>i</a:t>
            </a:r>
            <a:r>
              <a:rPr lang="en-US" b="1" dirty="0"/>
              <a:t>=1;i&lt;=10;i++){</a:t>
            </a:r>
          </a:p>
          <a:p>
            <a:r>
              <a:rPr lang="en-US" dirty="0"/>
              <a:t>     </a:t>
            </a:r>
            <a:r>
              <a:rPr lang="en-US" dirty="0" err="1"/>
              <a:t>list.add</a:t>
            </a:r>
            <a:r>
              <a:rPr lang="en-US" dirty="0"/>
              <a:t>(</a:t>
            </a:r>
            <a:r>
              <a:rPr lang="en-US" dirty="0" err="1"/>
              <a:t>i</a:t>
            </a:r>
            <a:r>
              <a:rPr lang="en-US" dirty="0"/>
              <a:t>);</a:t>
            </a:r>
          </a:p>
          <a:p>
            <a:r>
              <a:rPr lang="en-US" dirty="0"/>
              <a:t>     }</a:t>
            </a:r>
          </a:p>
          <a:p>
            <a:r>
              <a:rPr lang="en-US" dirty="0"/>
              <a:t>     Stream&lt;Integer&gt; stream=</a:t>
            </a:r>
            <a:r>
              <a:rPr lang="en-US" dirty="0" err="1"/>
              <a:t>list.stream</a:t>
            </a:r>
            <a:r>
              <a:rPr lang="en-US" dirty="0"/>
              <a:t>();</a:t>
            </a:r>
          </a:p>
          <a:p>
            <a:r>
              <a:rPr lang="en-US" dirty="0"/>
              <a:t>     </a:t>
            </a:r>
            <a:r>
              <a:rPr lang="en-US" dirty="0" err="1"/>
              <a:t>stream.forEach</a:t>
            </a:r>
            <a:r>
              <a:rPr lang="en-US" dirty="0"/>
              <a:t>(</a:t>
            </a:r>
            <a:r>
              <a:rPr lang="en-US" dirty="0" err="1"/>
              <a:t>System.</a:t>
            </a:r>
            <a:r>
              <a:rPr lang="en-US" b="1" i="1" dirty="0" err="1"/>
              <a:t>out</a:t>
            </a:r>
            <a:r>
              <a:rPr lang="en-US" b="1" i="1" dirty="0"/>
              <a:t>::</a:t>
            </a:r>
            <a:r>
              <a:rPr lang="en-US" b="1" i="1" dirty="0" err="1"/>
              <a:t>println</a:t>
            </a:r>
            <a:r>
              <a:rPr lang="en-US" b="1" i="1" dirty="0"/>
              <a:t>);</a:t>
            </a:r>
            <a:endParaRPr lang="en-US" dirty="0"/>
          </a:p>
        </p:txBody>
      </p:sp>
    </p:spTree>
    <p:extLst>
      <p:ext uri="{BB962C8B-B14F-4D97-AF65-F5344CB8AC3E}">
        <p14:creationId xmlns:p14="http://schemas.microsoft.com/office/powerpoint/2010/main" val="31808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7586" name="Picture 2" descr="http://www.logicbig.com/tutorials/core-java-tutorial/java-util-stream/sequential-vs-parallel/images/parallel-sequential.png"/>
          <p:cNvPicPr>
            <a:picLocks noChangeAspect="1" noChangeArrowheads="1"/>
          </p:cNvPicPr>
          <p:nvPr/>
        </p:nvPicPr>
        <p:blipFill>
          <a:blip r:embed="rId2"/>
          <a:srcRect b="7128"/>
          <a:stretch>
            <a:fillRect/>
          </a:stretch>
        </p:blipFill>
        <p:spPr bwMode="auto">
          <a:xfrm>
            <a:off x="817727" y="1355834"/>
            <a:ext cx="6800850" cy="446689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Important Methods</a:t>
            </a:r>
          </a:p>
        </p:txBody>
      </p:sp>
      <p:sp>
        <p:nvSpPr>
          <p:cNvPr id="5"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solidFill>
                  <a:schemeClr val="tx2">
                    <a:lumMod val="75000"/>
                  </a:schemeClr>
                </a:solidFill>
                <a:latin typeface="Arial" panose="020B0604020202020204" pitchFamily="34" charset="0"/>
                <a:cs typeface="Arial" panose="020B0604020202020204" pitchFamily="34" charset="0"/>
              </a:rPr>
              <a:t>forEach</a:t>
            </a:r>
            <a:r>
              <a:rPr lang="en-US" sz="2000" dirty="0">
                <a:solidFill>
                  <a:schemeClr val="tx2">
                    <a:lumMod val="75000"/>
                  </a:schemeClr>
                </a:solidFill>
                <a:latin typeface="Arial" panose="020B0604020202020204" pitchFamily="34" charset="0"/>
                <a:cs typeface="Arial" panose="020B0604020202020204" pitchFamily="34" charset="0"/>
              </a:rPr>
              <a:t>() :</a:t>
            </a:r>
            <a:r>
              <a:rPr lang="en-US" sz="2000" dirty="0"/>
              <a:t> to iterate each element of the stream. </a:t>
            </a:r>
          </a:p>
          <a:p>
            <a:r>
              <a:rPr lang="en-US" sz="2000" dirty="0" err="1">
                <a:solidFill>
                  <a:schemeClr val="tx2">
                    <a:lumMod val="75000"/>
                  </a:schemeClr>
                </a:solidFill>
                <a:latin typeface="Arial" panose="020B0604020202020204" pitchFamily="34" charset="0"/>
                <a:cs typeface="Arial" panose="020B0604020202020204" pitchFamily="34" charset="0"/>
              </a:rPr>
              <a:t>forEachOrdered</a:t>
            </a:r>
            <a:r>
              <a:rPr lang="en-US" sz="2000" dirty="0">
                <a:solidFill>
                  <a:schemeClr val="tx2">
                    <a:lumMod val="75000"/>
                  </a:schemeClr>
                </a:solidFill>
                <a:latin typeface="Arial" panose="020B0604020202020204" pitchFamily="34" charset="0"/>
                <a:cs typeface="Arial" panose="020B0604020202020204" pitchFamily="34" charset="0"/>
              </a:rPr>
              <a:t>() : </a:t>
            </a:r>
            <a:r>
              <a:rPr lang="en-US" sz="2000" dirty="0"/>
              <a:t>to iterate with </a:t>
            </a:r>
            <a:r>
              <a:rPr lang="en-US" sz="2000" dirty="0" err="1"/>
              <a:t>parallelStreams</a:t>
            </a:r>
            <a:r>
              <a:rPr lang="en-US" sz="2000" dirty="0"/>
              <a:t>  for guaranteed order.</a:t>
            </a:r>
          </a:p>
          <a:p>
            <a:r>
              <a:rPr lang="en-US" sz="2000" dirty="0">
                <a:solidFill>
                  <a:schemeClr val="tx2">
                    <a:lumMod val="75000"/>
                  </a:schemeClr>
                </a:solidFill>
                <a:latin typeface="Arial" panose="020B0604020202020204" pitchFamily="34" charset="0"/>
                <a:cs typeface="Arial" panose="020B0604020202020204" pitchFamily="34" charset="0"/>
              </a:rPr>
              <a:t>map():       </a:t>
            </a:r>
            <a:r>
              <a:rPr lang="en-US" sz="2000" dirty="0"/>
              <a:t>to map each element to its corresponding result.</a:t>
            </a:r>
          </a:p>
          <a:p>
            <a:r>
              <a:rPr lang="en-US" sz="2000" dirty="0">
                <a:solidFill>
                  <a:schemeClr val="tx2">
                    <a:lumMod val="75000"/>
                  </a:schemeClr>
                </a:solidFill>
                <a:latin typeface="Arial" panose="020B0604020202020204" pitchFamily="34" charset="0"/>
                <a:cs typeface="Arial" panose="020B0604020202020204" pitchFamily="34" charset="0"/>
              </a:rPr>
              <a:t>filter() : </a:t>
            </a:r>
            <a:r>
              <a:rPr lang="en-US" sz="2000" dirty="0"/>
              <a:t>to eliminate elements based on a criteria.</a:t>
            </a:r>
          </a:p>
          <a:p>
            <a:r>
              <a:rPr lang="en-US" sz="2000" dirty="0">
                <a:solidFill>
                  <a:schemeClr val="tx2">
                    <a:lumMod val="75000"/>
                  </a:schemeClr>
                </a:solidFill>
                <a:latin typeface="Arial" panose="020B0604020202020204" pitchFamily="34" charset="0"/>
                <a:cs typeface="Arial" panose="020B0604020202020204" pitchFamily="34" charset="0"/>
              </a:rPr>
              <a:t>iterate</a:t>
            </a:r>
            <a:r>
              <a:rPr lang="en-US" sz="2000" dirty="0"/>
              <a:t>():  to get an infinite Sequential ordered stream</a:t>
            </a:r>
          </a:p>
          <a:p>
            <a:r>
              <a:rPr lang="en-US" sz="2000" dirty="0">
                <a:solidFill>
                  <a:schemeClr val="tx2">
                    <a:lumMod val="75000"/>
                  </a:schemeClr>
                </a:solidFill>
                <a:latin typeface="Arial" panose="020B0604020202020204" pitchFamily="34" charset="0"/>
                <a:cs typeface="Arial" panose="020B0604020202020204" pitchFamily="34" charset="0"/>
              </a:rPr>
              <a:t>limit() :  </a:t>
            </a:r>
            <a:r>
              <a:rPr lang="en-US" sz="2000" dirty="0"/>
              <a:t>to reduce the output size of the stream.</a:t>
            </a:r>
          </a:p>
          <a:p>
            <a:r>
              <a:rPr lang="en-US" sz="2000" dirty="0">
                <a:solidFill>
                  <a:schemeClr val="tx2">
                    <a:lumMod val="75000"/>
                  </a:schemeClr>
                </a:solidFill>
                <a:latin typeface="Arial" panose="020B0604020202020204" pitchFamily="34" charset="0"/>
                <a:cs typeface="Arial" panose="020B0604020202020204" pitchFamily="34" charset="0"/>
              </a:rPr>
              <a:t>sorted(): </a:t>
            </a:r>
            <a:r>
              <a:rPr lang="en-US" sz="2000" dirty="0"/>
              <a:t>to sort the stream</a:t>
            </a:r>
          </a:p>
          <a:p>
            <a:r>
              <a:rPr lang="en-US" sz="2000" dirty="0">
                <a:solidFill>
                  <a:schemeClr val="tx2">
                    <a:lumMod val="75000"/>
                  </a:schemeClr>
                </a:solidFill>
                <a:latin typeface="Arial" panose="020B0604020202020204" pitchFamily="34" charset="0"/>
                <a:cs typeface="Arial" panose="020B0604020202020204" pitchFamily="34" charset="0"/>
              </a:rPr>
              <a:t>reduce() : </a:t>
            </a:r>
            <a:r>
              <a:rPr lang="en-US" sz="2000" dirty="0"/>
              <a:t>takes all elements combines them to single result</a:t>
            </a:r>
          </a:p>
          <a:p>
            <a:endParaRPr lang="en-US" sz="2000" dirty="0"/>
          </a:p>
          <a:p>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44476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Methods</a:t>
            </a:r>
          </a:p>
        </p:txBody>
      </p:sp>
      <p:sp>
        <p:nvSpPr>
          <p:cNvPr id="3"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1600" b="1" dirty="0">
                <a:solidFill>
                  <a:schemeClr val="tx2">
                    <a:lumMod val="75000"/>
                  </a:schemeClr>
                </a:solidFill>
                <a:latin typeface="Arial" panose="020B0604020202020204" pitchFamily="34" charset="0"/>
                <a:cs typeface="Arial" panose="020B0604020202020204" pitchFamily="34" charset="0"/>
                <a:hlinkClick r:id="rId2"/>
              </a:rPr>
              <a:t>https://docs.oracle.com/javase/8/docs/api/java/util/stream/Stream.html</a:t>
            </a:r>
            <a:r>
              <a:rPr lang="en-US" sz="1600" b="1"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r>
              <a:rPr lang="en-US" sz="2000" b="1" u="sng" dirty="0">
                <a:solidFill>
                  <a:schemeClr val="tx2">
                    <a:lumMod val="75000"/>
                  </a:schemeClr>
                </a:solidFill>
                <a:latin typeface="Arial" panose="020B0604020202020204" pitchFamily="34" charset="0"/>
                <a:cs typeface="Arial" panose="020B0604020202020204" pitchFamily="34" charset="0"/>
              </a:rPr>
              <a:t>Intermediate Operations</a:t>
            </a:r>
          </a:p>
          <a:p>
            <a:pPr marL="566928" indent="-457200" algn="just">
              <a:buAutoNum type="arabicPeriod"/>
            </a:pPr>
            <a:r>
              <a:rPr lang="en-US" sz="2000" b="1" dirty="0">
                <a:solidFill>
                  <a:schemeClr val="tx2">
                    <a:lumMod val="75000"/>
                  </a:schemeClr>
                </a:solidFill>
                <a:latin typeface="Arial" panose="020B0604020202020204" pitchFamily="34" charset="0"/>
                <a:cs typeface="Arial" panose="020B0604020202020204" pitchFamily="34" charset="0"/>
              </a:rPr>
              <a:t>Filter</a:t>
            </a:r>
            <a:endParaRPr lang="en-US" sz="2400" b="1" dirty="0">
              <a:solidFill>
                <a:schemeClr val="tx2">
                  <a:lumMod val="75000"/>
                </a:schemeClr>
              </a:solidFill>
              <a:latin typeface="Arial" panose="020B0604020202020204" pitchFamily="34" charset="0"/>
              <a:cs typeface="Arial" panose="020B0604020202020204" pitchFamily="34" charset="0"/>
            </a:endParaRPr>
          </a:p>
          <a:p>
            <a:pPr marL="566928" indent="-457200" algn="just">
              <a:buAutoNum type="arabicPeriod"/>
            </a:pPr>
            <a:endParaRPr lang="en-US" sz="2400" b="1" dirty="0">
              <a:solidFill>
                <a:schemeClr val="tx2">
                  <a:lumMod val="75000"/>
                </a:schemeClr>
              </a:solidFill>
              <a:latin typeface="Arial" panose="020B0604020202020204" pitchFamily="34" charset="0"/>
              <a:cs typeface="Arial" panose="020B0604020202020204" pitchFamily="34" charset="0"/>
            </a:endParaRPr>
          </a:p>
          <a:p>
            <a:pPr marL="566928" indent="-457200" algn="just">
              <a:buAutoNum type="arabicPeriod"/>
            </a:pPr>
            <a:endParaRPr lang="en-US" sz="2400" b="1" dirty="0">
              <a:solidFill>
                <a:schemeClr val="tx2">
                  <a:lumMod val="75000"/>
                </a:schemeClr>
              </a:solidFill>
              <a:latin typeface="Arial" panose="020B0604020202020204" pitchFamily="34" charset="0"/>
              <a:cs typeface="Arial" panose="020B0604020202020204" pitchFamily="34" charset="0"/>
            </a:endParaRPr>
          </a:p>
          <a:p>
            <a:pPr marL="566928" indent="-457200" algn="just">
              <a:buAutoNum type="arabicPeriod"/>
            </a:pPr>
            <a:endParaRPr lang="en-US" sz="2400" b="1" dirty="0">
              <a:solidFill>
                <a:schemeClr val="tx2">
                  <a:lumMod val="75000"/>
                </a:schemeClr>
              </a:solidFill>
              <a:latin typeface="Arial" panose="020B0604020202020204" pitchFamily="34" charset="0"/>
              <a:cs typeface="Arial" panose="020B0604020202020204" pitchFamily="34" charset="0"/>
            </a:endParaRPr>
          </a:p>
          <a:p>
            <a:pPr marL="566928" indent="-457200" algn="just">
              <a:buAutoNum type="arabicPeriod"/>
            </a:pPr>
            <a:r>
              <a:rPr lang="en-US" sz="2000" b="1" dirty="0">
                <a:solidFill>
                  <a:schemeClr val="tx2">
                    <a:lumMod val="75000"/>
                  </a:schemeClr>
                </a:solidFill>
                <a:latin typeface="Arial" panose="020B0604020202020204" pitchFamily="34" charset="0"/>
                <a:cs typeface="Arial" panose="020B0604020202020204" pitchFamily="34" charset="0"/>
              </a:rPr>
              <a:t>Map</a:t>
            </a: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6" name="Rectangle 5"/>
          <p:cNvSpPr/>
          <p:nvPr/>
        </p:nvSpPr>
        <p:spPr>
          <a:xfrm>
            <a:off x="550360" y="2524794"/>
            <a:ext cx="8125691" cy="962058"/>
          </a:xfrm>
          <a:prstGeom prst="rect">
            <a:avLst/>
          </a:prstGeom>
        </p:spPr>
        <p:txBody>
          <a:bodyPr wrap="square">
            <a:spAutoFit/>
          </a:bodyPr>
          <a:lstStyle/>
          <a:p>
            <a:r>
              <a:rPr lang="en-US" b="1" u="sng" dirty="0">
                <a:latin typeface="Arial" panose="020B0604020202020204" pitchFamily="34" charset="0"/>
                <a:cs typeface="Arial" panose="020B0604020202020204" pitchFamily="34" charset="0"/>
                <a:hlinkClick r:id="rId2"/>
              </a:rPr>
              <a:t>Stream</a:t>
            </a:r>
            <a:r>
              <a:rPr lang="en-US" b="1" dirty="0">
                <a:latin typeface="Arial" panose="020B0604020202020204" pitchFamily="34" charset="0"/>
                <a:cs typeface="Arial" panose="020B0604020202020204" pitchFamily="34" charset="0"/>
              </a:rPr>
              <a:t>&lt;</a:t>
            </a:r>
            <a:r>
              <a:rPr lang="en-US" b="1" u="sng" dirty="0">
                <a:latin typeface="Arial" panose="020B0604020202020204" pitchFamily="34" charset="0"/>
                <a:cs typeface="Arial" panose="020B0604020202020204" pitchFamily="34" charset="0"/>
                <a:hlinkClick r:id="rId2"/>
              </a:rPr>
              <a:t>T</a:t>
            </a:r>
            <a:r>
              <a:rPr lang="en-US" b="1" dirty="0">
                <a:latin typeface="Arial" panose="020B0604020202020204" pitchFamily="34" charset="0"/>
                <a:cs typeface="Arial" panose="020B0604020202020204" pitchFamily="34" charset="0"/>
              </a:rPr>
              <a:t>&gt; filter(</a:t>
            </a:r>
            <a:r>
              <a:rPr lang="en-US" b="1" u="sng" dirty="0">
                <a:latin typeface="Arial" panose="020B0604020202020204" pitchFamily="34" charset="0"/>
                <a:cs typeface="Arial" panose="020B0604020202020204" pitchFamily="34" charset="0"/>
                <a:hlinkClick r:id="rId3"/>
              </a:rPr>
              <a:t>Predicate</a:t>
            </a:r>
            <a:r>
              <a:rPr lang="en-US" b="1" dirty="0">
                <a:latin typeface="Arial" panose="020B0604020202020204" pitchFamily="34" charset="0"/>
                <a:cs typeface="Arial" panose="020B0604020202020204" pitchFamily="34" charset="0"/>
              </a:rPr>
              <a:t>&lt;? super </a:t>
            </a:r>
            <a:r>
              <a:rPr lang="en-US" b="1" u="sng" dirty="0">
                <a:latin typeface="Arial" panose="020B0604020202020204" pitchFamily="34" charset="0"/>
                <a:cs typeface="Arial" panose="020B0604020202020204" pitchFamily="34" charset="0"/>
                <a:hlinkClick r:id="rId2"/>
              </a:rPr>
              <a:t>T</a:t>
            </a:r>
            <a:r>
              <a:rPr lang="en-US" b="1" dirty="0">
                <a:latin typeface="Arial" panose="020B0604020202020204" pitchFamily="34" charset="0"/>
                <a:cs typeface="Arial" panose="020B0604020202020204" pitchFamily="34" charset="0"/>
              </a:rPr>
              <a:t>&gt; predicate</a:t>
            </a:r>
            <a:r>
              <a:rPr lang="en-US" b="1" dirty="0"/>
              <a:t>)</a:t>
            </a:r>
          </a:p>
          <a:p>
            <a:pPr>
              <a:lnSpc>
                <a:spcPct val="107000"/>
              </a:lnSpc>
            </a:pPr>
            <a:r>
              <a:rPr lang="en-US" dirty="0">
                <a:solidFill>
                  <a:srgbClr val="474747"/>
                </a:solidFill>
                <a:latin typeface="Georgia" panose="02040502050405020303" pitchFamily="18" charset="0"/>
                <a:ea typeface="Times New Roman" panose="02020603050405020304" pitchFamily="18" charset="0"/>
                <a:cs typeface="Times New Roman" panose="02020603050405020304" pitchFamily="18" charset="0"/>
              </a:rPr>
              <a:t>Returns a stream consisting of the elements of this stream that match the given predicate.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6"/>
          <p:cNvSpPr>
            <a:spLocks noChangeArrowheads="1"/>
          </p:cNvSpPr>
          <p:nvPr/>
        </p:nvSpPr>
        <p:spPr bwMode="auto">
          <a:xfrm>
            <a:off x="524419" y="4398656"/>
            <a:ext cx="76209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b="1" dirty="0"/>
              <a:t>&lt;R&gt; </a:t>
            </a:r>
            <a:r>
              <a:rPr lang="en-US" b="1" dirty="0">
                <a:hlinkClick r:id="rId2" tooltip="interface in java.util.stream"/>
              </a:rPr>
              <a:t>Stream</a:t>
            </a:r>
            <a:r>
              <a:rPr lang="en-US" b="1" dirty="0"/>
              <a:t>&lt;R&gt; map(</a:t>
            </a:r>
            <a:r>
              <a:rPr lang="en-US" b="1" dirty="0">
                <a:hlinkClick r:id="rId4" tooltip="interface in java.util.function"/>
              </a:rPr>
              <a:t>Function</a:t>
            </a:r>
            <a:r>
              <a:rPr lang="en-US" b="1" dirty="0"/>
              <a:t>&lt;? super </a:t>
            </a:r>
            <a:r>
              <a:rPr lang="en-US" b="1" dirty="0">
                <a:hlinkClick r:id="rId2" tooltip="type parameter in Stream"/>
              </a:rPr>
              <a:t>T</a:t>
            </a:r>
            <a:r>
              <a:rPr lang="en-US" b="1" dirty="0"/>
              <a:t>,? extends R&gt; mapper)</a:t>
            </a:r>
          </a:p>
          <a:p>
            <a:r>
              <a:rPr lang="en-US" dirty="0"/>
              <a:t> </a:t>
            </a:r>
            <a:r>
              <a:rPr lang="en-US" altLang="en-US" dirty="0">
                <a:solidFill>
                  <a:srgbClr val="474747"/>
                </a:solidFill>
                <a:latin typeface="Georgia" panose="02040502050405020303" pitchFamily="18" charset="0"/>
                <a:ea typeface="Times New Roman" panose="02020603050405020304" pitchFamily="18" charset="0"/>
                <a:cs typeface="Times New Roman" panose="02020603050405020304" pitchFamily="18" charset="0"/>
              </a:rPr>
              <a:t>Returns a stream consisting of the results of applying the given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747"/>
                </a:solidFill>
                <a:latin typeface="Georgia" panose="02040502050405020303" pitchFamily="18" charset="0"/>
                <a:ea typeface="Times New Roman" panose="02020603050405020304" pitchFamily="18" charset="0"/>
                <a:cs typeface="Times New Roman" panose="02020603050405020304" pitchFamily="18" charset="0"/>
              </a:rPr>
              <a:t>to the elements of this stream</a:t>
            </a:r>
            <a:r>
              <a:rPr kumimoji="0" lang="en-US" altLang="en-US" sz="1000" b="0" i="0" u="none" strike="noStrike" cap="none" normalizeH="0" baseline="0" dirty="0">
                <a:ln>
                  <a:noFill/>
                </a:ln>
                <a:solidFill>
                  <a:srgbClr val="474747"/>
                </a:solidFill>
                <a:effectLst/>
                <a:latin typeface="DejaVu 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14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Methods</a:t>
            </a:r>
          </a:p>
        </p:txBody>
      </p:sp>
      <p:sp>
        <p:nvSpPr>
          <p:cNvPr id="3" name="Content Placeholder 4"/>
          <p:cNvSpPr txBox="1">
            <a:spLocks/>
          </p:cNvSpPr>
          <p:nvPr/>
        </p:nvSpPr>
        <p:spPr>
          <a:xfrm>
            <a:off x="281594" y="1384390"/>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000" b="1" u="sng" dirty="0">
                <a:solidFill>
                  <a:schemeClr val="tx2">
                    <a:lumMod val="75000"/>
                  </a:schemeClr>
                </a:solidFill>
                <a:latin typeface="Arial" panose="020B0604020202020204" pitchFamily="34" charset="0"/>
                <a:cs typeface="Arial" panose="020B0604020202020204" pitchFamily="34" charset="0"/>
              </a:rPr>
              <a:t>Terminal  Operations</a:t>
            </a:r>
          </a:p>
          <a:p>
            <a:pPr marL="566928" indent="-457200" algn="just">
              <a:buAutoNum type="arabicPeriod"/>
            </a:pPr>
            <a:r>
              <a:rPr lang="en-US" sz="1800" b="1" dirty="0" err="1">
                <a:solidFill>
                  <a:schemeClr val="tx2">
                    <a:lumMod val="75000"/>
                  </a:schemeClr>
                </a:solidFill>
                <a:latin typeface="Arial" panose="020B0604020202020204" pitchFamily="34" charset="0"/>
                <a:cs typeface="Arial" panose="020B0604020202020204" pitchFamily="34" charset="0"/>
              </a:rPr>
              <a:t>forEach</a:t>
            </a:r>
            <a:r>
              <a:rPr lang="en-US" sz="1800" b="1" dirty="0">
                <a:solidFill>
                  <a:schemeClr val="tx2">
                    <a:lumMod val="75000"/>
                  </a:schemeClr>
                </a:solidFill>
                <a:latin typeface="Arial" panose="020B0604020202020204" pitchFamily="34" charset="0"/>
                <a:cs typeface="Arial" panose="020B0604020202020204" pitchFamily="34" charset="0"/>
              </a:rPr>
              <a:t>()</a:t>
            </a:r>
          </a:p>
          <a:p>
            <a:pPr marL="566928" indent="-457200" algn="just">
              <a:buAutoNum type="arabicPeriod"/>
            </a:pPr>
            <a:r>
              <a:rPr lang="en-US" sz="1800" b="1" dirty="0">
                <a:solidFill>
                  <a:schemeClr val="tx2">
                    <a:lumMod val="75000"/>
                  </a:schemeClr>
                </a:solidFill>
                <a:latin typeface="Arial" panose="020B0604020202020204" pitchFamily="34" charset="0"/>
                <a:cs typeface="Arial" panose="020B0604020202020204" pitchFamily="34" charset="0"/>
              </a:rPr>
              <a:t>collect()</a:t>
            </a:r>
          </a:p>
          <a:p>
            <a:pPr marL="566928" indent="-457200" algn="just">
              <a:buAutoNum type="arabicPeriod"/>
            </a:pPr>
            <a:r>
              <a:rPr lang="en-US" sz="1800" b="1" dirty="0">
                <a:solidFill>
                  <a:schemeClr val="tx2">
                    <a:lumMod val="75000"/>
                  </a:schemeClr>
                </a:solidFill>
                <a:latin typeface="Arial" panose="020B0604020202020204" pitchFamily="34" charset="0"/>
                <a:cs typeface="Arial" panose="020B0604020202020204" pitchFamily="34" charset="0"/>
              </a:rPr>
              <a:t>match()</a:t>
            </a:r>
          </a:p>
          <a:p>
            <a:pPr marL="566928" indent="-457200" algn="just">
              <a:buAutoNum type="arabicPeriod"/>
            </a:pPr>
            <a:r>
              <a:rPr lang="en-US" sz="1800" b="1" dirty="0">
                <a:solidFill>
                  <a:schemeClr val="tx2">
                    <a:lumMod val="75000"/>
                  </a:schemeClr>
                </a:solidFill>
                <a:latin typeface="Arial" panose="020B0604020202020204" pitchFamily="34" charset="0"/>
                <a:cs typeface="Arial" panose="020B0604020202020204" pitchFamily="34" charset="0"/>
              </a:rPr>
              <a:t>count()</a:t>
            </a:r>
          </a:p>
          <a:p>
            <a:pPr marL="566928" indent="-457200" algn="just">
              <a:buAutoNum type="arabicPeriod"/>
            </a:pPr>
            <a:r>
              <a:rPr lang="en-US" sz="1800" b="1" dirty="0">
                <a:solidFill>
                  <a:schemeClr val="tx2">
                    <a:lumMod val="75000"/>
                  </a:schemeClr>
                </a:solidFill>
                <a:latin typeface="Arial" panose="020B0604020202020204" pitchFamily="34" charset="0"/>
                <a:cs typeface="Arial" panose="020B0604020202020204" pitchFamily="34" charset="0"/>
              </a:rPr>
              <a:t>reduce()</a:t>
            </a:r>
          </a:p>
          <a:p>
            <a:pPr marL="566928" indent="-457200" algn="just">
              <a:buAutoNum type="arabicPeriod"/>
            </a:pPr>
            <a:r>
              <a:rPr lang="en-US" sz="1800" b="1" dirty="0">
                <a:solidFill>
                  <a:schemeClr val="tx2">
                    <a:lumMod val="75000"/>
                  </a:schemeClr>
                </a:solidFill>
                <a:latin typeface="Arial" panose="020B0604020202020204" pitchFamily="34" charset="0"/>
                <a:cs typeface="Arial" panose="020B0604020202020204" pitchFamily="34" charset="0"/>
              </a:rPr>
              <a:t>Min(), max()</a:t>
            </a:r>
          </a:p>
          <a:p>
            <a:pPr marL="566928" indent="-457200" algn="just">
              <a:buAutoNum type="arabicPeriod"/>
            </a:pPr>
            <a:r>
              <a:rPr lang="en-US" sz="1800" b="1" dirty="0" err="1">
                <a:solidFill>
                  <a:schemeClr val="tx2">
                    <a:lumMod val="75000"/>
                  </a:schemeClr>
                </a:solidFill>
                <a:latin typeface="Arial" panose="020B0604020202020204" pitchFamily="34" charset="0"/>
                <a:cs typeface="Arial" panose="020B0604020202020204" pitchFamily="34" charset="0"/>
              </a:rPr>
              <a:t>anyMatch</a:t>
            </a:r>
            <a:r>
              <a:rPr lang="en-US" sz="1800" b="1" dirty="0">
                <a:solidFill>
                  <a:schemeClr val="tx2">
                    <a:lumMod val="75000"/>
                  </a:schemeClr>
                </a:solidFill>
                <a:latin typeface="Arial" panose="020B0604020202020204" pitchFamily="34" charset="0"/>
                <a:cs typeface="Arial" panose="020B0604020202020204" pitchFamily="34" charset="0"/>
              </a:rPr>
              <a:t>(), </a:t>
            </a:r>
            <a:r>
              <a:rPr lang="en-US" sz="1800" b="1" dirty="0" err="1">
                <a:solidFill>
                  <a:schemeClr val="tx2">
                    <a:lumMod val="75000"/>
                  </a:schemeClr>
                </a:solidFill>
                <a:latin typeface="Arial" panose="020B0604020202020204" pitchFamily="34" charset="0"/>
                <a:cs typeface="Arial" panose="020B0604020202020204" pitchFamily="34" charset="0"/>
              </a:rPr>
              <a:t>noneMatch</a:t>
            </a:r>
            <a:r>
              <a:rPr lang="en-US" sz="1800" b="1" dirty="0">
                <a:solidFill>
                  <a:schemeClr val="tx2">
                    <a:lumMod val="75000"/>
                  </a:schemeClr>
                </a:solidFill>
                <a:latin typeface="Arial" panose="020B0604020202020204" pitchFamily="34" charset="0"/>
                <a:cs typeface="Arial" panose="020B0604020202020204" pitchFamily="34" charset="0"/>
              </a:rPr>
              <a:t>()</a:t>
            </a:r>
          </a:p>
          <a:p>
            <a:pPr marL="566928" indent="-457200" algn="just">
              <a:buAutoNum type="arabicPeriod"/>
            </a:pPr>
            <a:endParaRPr lang="en-US" sz="18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b="1" u="sng" dirty="0">
                <a:solidFill>
                  <a:schemeClr val="tx2">
                    <a:lumMod val="75000"/>
                  </a:schemeClr>
                </a:solidFill>
                <a:latin typeface="Arial" panose="020B0604020202020204" pitchFamily="34" charset="0"/>
                <a:cs typeface="Arial" panose="020B0604020202020204" pitchFamily="34" charset="0"/>
              </a:rPr>
              <a:t>Short-circuit Operations</a:t>
            </a:r>
          </a:p>
          <a:p>
            <a:pPr marL="566928" indent="-457200" algn="just">
              <a:buAutoNum type="arabicPeriod"/>
            </a:pPr>
            <a:r>
              <a:rPr lang="en-US" sz="1800" b="1" dirty="0" err="1">
                <a:solidFill>
                  <a:schemeClr val="tx2">
                    <a:lumMod val="75000"/>
                  </a:schemeClr>
                </a:solidFill>
                <a:latin typeface="Arial" panose="020B0604020202020204" pitchFamily="34" charset="0"/>
                <a:cs typeface="Arial" panose="020B0604020202020204" pitchFamily="34" charset="0"/>
              </a:rPr>
              <a:t>anyMatch</a:t>
            </a:r>
            <a:r>
              <a:rPr lang="en-US" sz="1800" b="1" dirty="0">
                <a:solidFill>
                  <a:schemeClr val="tx2">
                    <a:lumMod val="75000"/>
                  </a:schemeClr>
                </a:solidFill>
                <a:latin typeface="Arial" panose="020B0604020202020204" pitchFamily="34" charset="0"/>
                <a:cs typeface="Arial" panose="020B0604020202020204" pitchFamily="34" charset="0"/>
              </a:rPr>
              <a:t>()</a:t>
            </a:r>
          </a:p>
          <a:p>
            <a:pPr marL="566928" indent="-457200" algn="just">
              <a:buAutoNum type="arabicPeriod"/>
            </a:pPr>
            <a:r>
              <a:rPr lang="en-US" sz="1800" b="1" dirty="0" err="1">
                <a:solidFill>
                  <a:schemeClr val="tx2">
                    <a:lumMod val="75000"/>
                  </a:schemeClr>
                </a:solidFill>
                <a:latin typeface="Arial" panose="020B0604020202020204" pitchFamily="34" charset="0"/>
                <a:cs typeface="Arial" panose="020B0604020202020204" pitchFamily="34" charset="0"/>
              </a:rPr>
              <a:t>findFirst</a:t>
            </a:r>
            <a:r>
              <a:rPr lang="en-US" sz="1800" b="1" dirty="0">
                <a:solidFill>
                  <a:schemeClr val="tx2">
                    <a:lumMod val="75000"/>
                  </a:schemeClr>
                </a:solidFill>
                <a:latin typeface="Arial" panose="020B0604020202020204" pitchFamily="34" charset="0"/>
                <a:cs typeface="Arial" panose="020B0604020202020204" pitchFamily="34" charset="0"/>
              </a:rPr>
              <a:t>()</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4" name="Rectangle 1"/>
          <p:cNvSpPr>
            <a:spLocks noChangeArrowheads="1"/>
          </p:cNvSpPr>
          <p:nvPr/>
        </p:nvSpPr>
        <p:spPr bwMode="auto">
          <a:xfrm>
            <a:off x="901522" y="2742949"/>
            <a:ext cx="6040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a:p>
            <a:r>
              <a:rPr lang="en-US" altLang="en-US" dirty="0">
                <a:solidFill>
                  <a:srgbClr val="474747"/>
                </a:solidFill>
                <a:latin typeface="Georgia" panose="02040502050405020303"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015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a:t>
            </a:r>
          </a:p>
        </p:txBody>
      </p:sp>
      <p:sp>
        <p:nvSpPr>
          <p:cNvPr id="3" name="Content Placeholder 4"/>
          <p:cNvSpPr txBox="1">
            <a:spLocks/>
          </p:cNvSpPr>
          <p:nvPr/>
        </p:nvSpPr>
        <p:spPr>
          <a:xfrm>
            <a:off x="281594" y="1287888"/>
            <a:ext cx="8232775" cy="5033444"/>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6" name="Rectangle 5"/>
          <p:cNvSpPr/>
          <p:nvPr/>
        </p:nvSpPr>
        <p:spPr>
          <a:xfrm>
            <a:off x="696191" y="2618435"/>
            <a:ext cx="8125691" cy="37394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474747"/>
                </a:solidFill>
                <a:latin typeface="Georgia" panose="02040502050405020303"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46841" y="1439917"/>
            <a:ext cx="7714593" cy="5355312"/>
          </a:xfrm>
          <a:prstGeom prst="rect">
            <a:avLst/>
          </a:prstGeom>
          <a:noFill/>
        </p:spPr>
        <p:txBody>
          <a:bodyPr wrap="square" rtlCol="0">
            <a:spAutoFit/>
          </a:bodyPr>
          <a:lstStyle/>
          <a:p>
            <a:pPr>
              <a:buFont typeface="Arial" pitchFamily="34" charset="0"/>
              <a:buChar char="•"/>
            </a:pPr>
            <a:r>
              <a:rPr lang="en-US" dirty="0"/>
              <a:t>Optional is a container object used to contain not-null objects. </a:t>
            </a:r>
          </a:p>
          <a:p>
            <a:r>
              <a:rPr lang="en-US" dirty="0"/>
              <a:t>  Optional object is used to represent null with absent value.</a:t>
            </a:r>
          </a:p>
          <a:p>
            <a:endParaRPr lang="en-US" dirty="0"/>
          </a:p>
          <a:p>
            <a:pPr>
              <a:buFont typeface="Arial" pitchFamily="34" charset="0"/>
              <a:buChar char="•"/>
            </a:pPr>
            <a:r>
              <a:rPr lang="en-US" dirty="0"/>
              <a:t>It is used to deal with </a:t>
            </a:r>
            <a:r>
              <a:rPr lang="en-US" dirty="0" err="1"/>
              <a:t>NullPointerException</a:t>
            </a:r>
            <a:r>
              <a:rPr lang="en-US" dirty="0"/>
              <a:t> in Java application.</a:t>
            </a:r>
          </a:p>
          <a:p>
            <a:pPr>
              <a:buFont typeface="Arial" pitchFamily="34" charset="0"/>
              <a:buChar char="•"/>
            </a:pPr>
            <a:endParaRPr lang="en-US" dirty="0"/>
          </a:p>
          <a:p>
            <a:pPr>
              <a:buFont typeface="Arial" pitchFamily="34" charset="0"/>
              <a:buChar char="•"/>
            </a:pPr>
            <a:r>
              <a:rPr lang="en-US" dirty="0"/>
              <a:t>New class added to </a:t>
            </a:r>
            <a:r>
              <a:rPr lang="en-US" dirty="0" err="1"/>
              <a:t>java.util</a:t>
            </a:r>
            <a:r>
              <a:rPr lang="en-US" dirty="0"/>
              <a:t> package.</a:t>
            </a:r>
          </a:p>
          <a:p>
            <a:pPr>
              <a:buFont typeface="Arial" pitchFamily="34" charset="0"/>
              <a:buChar char="•"/>
            </a:pPr>
            <a:endParaRPr lang="en-US" dirty="0"/>
          </a:p>
          <a:p>
            <a:pPr>
              <a:buFont typeface="Arial" pitchFamily="34" charset="0"/>
              <a:buChar char="•"/>
            </a:pPr>
            <a:r>
              <a:rPr lang="en-US" b="1" u="sng" dirty="0"/>
              <a:t>Why Needed?</a:t>
            </a:r>
          </a:p>
          <a:p>
            <a:r>
              <a:rPr lang="en-US" dirty="0"/>
              <a:t>It provides methods which are used to check the presence of value for particular variable</a:t>
            </a:r>
          </a:p>
          <a:p>
            <a:endParaRPr lang="en-US" dirty="0"/>
          </a:p>
          <a:p>
            <a:r>
              <a:rPr lang="en-US" b="1" u="sng" dirty="0"/>
              <a:t>Important Methods:</a:t>
            </a:r>
          </a:p>
          <a:p>
            <a:r>
              <a:rPr lang="en-US" dirty="0"/>
              <a:t>Get()</a:t>
            </a:r>
          </a:p>
          <a:p>
            <a:r>
              <a:rPr lang="en-US" dirty="0" err="1"/>
              <a:t>orElse</a:t>
            </a:r>
            <a:r>
              <a:rPr lang="en-US" dirty="0"/>
              <a:t>()</a:t>
            </a:r>
          </a:p>
          <a:p>
            <a:r>
              <a:rPr lang="en-US" dirty="0" err="1"/>
              <a:t>orElseGet</a:t>
            </a:r>
            <a:r>
              <a:rPr lang="en-US" dirty="0"/>
              <a:t>()</a:t>
            </a:r>
          </a:p>
          <a:p>
            <a:r>
              <a:rPr lang="en-US" dirty="0" err="1"/>
              <a:t>ifPresent</a:t>
            </a:r>
            <a:r>
              <a:rPr lang="en-US" dirty="0"/>
              <a:t>()</a:t>
            </a:r>
          </a:p>
          <a:p>
            <a:r>
              <a:rPr lang="en-US" dirty="0" err="1"/>
              <a:t>isPresent</a:t>
            </a:r>
            <a:r>
              <a:rPr lang="en-US" dirty="0"/>
              <a:t>()</a:t>
            </a:r>
          </a:p>
          <a:p>
            <a:r>
              <a:rPr lang="en-US" dirty="0"/>
              <a:t>Empty()</a:t>
            </a:r>
          </a:p>
          <a:p>
            <a:endParaRPr lang="en-US" b="1" u="sng" dirty="0"/>
          </a:p>
        </p:txBody>
      </p:sp>
    </p:spTree>
    <p:extLst>
      <p:ext uri="{BB962C8B-B14F-4D97-AF65-F5344CB8AC3E}">
        <p14:creationId xmlns:p14="http://schemas.microsoft.com/office/powerpoint/2010/main" val="320203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Exercise/Assignment</a:t>
            </a:r>
          </a:p>
        </p:txBody>
      </p:sp>
      <p:grpSp>
        <p:nvGrpSpPr>
          <p:cNvPr id="9" name="Group 8"/>
          <p:cNvGrpSpPr/>
          <p:nvPr/>
        </p:nvGrpSpPr>
        <p:grpSpPr>
          <a:xfrm>
            <a:off x="7361848" y="1347285"/>
            <a:ext cx="1766872" cy="1601886"/>
            <a:chOff x="7361848" y="1347285"/>
            <a:chExt cx="1766872" cy="1601886"/>
          </a:xfrm>
        </p:grpSpPr>
        <p:grpSp>
          <p:nvGrpSpPr>
            <p:cNvPr id="3" name="Group 2"/>
            <p:cNvGrpSpPr/>
            <p:nvPr/>
          </p:nvGrpSpPr>
          <p:grpSpPr>
            <a:xfrm>
              <a:off x="7594601" y="1347285"/>
              <a:ext cx="1282700" cy="1264034"/>
              <a:chOff x="2224088" y="1429631"/>
              <a:chExt cx="763587" cy="752475"/>
            </a:xfrm>
          </p:grpSpPr>
          <p:sp>
            <p:nvSpPr>
              <p:cNvPr id="4" name="Freeform 12"/>
              <p:cNvSpPr>
                <a:spLocks/>
              </p:cNvSpPr>
              <p:nvPr/>
            </p:nvSpPr>
            <p:spPr bwMode="auto">
              <a:xfrm>
                <a:off x="2508250" y="1702681"/>
                <a:ext cx="206375" cy="206375"/>
              </a:xfrm>
              <a:custGeom>
                <a:avLst/>
                <a:gdLst>
                  <a:gd name="T0" fmla="*/ 10 w 130"/>
                  <a:gd name="T1" fmla="*/ 130 h 130"/>
                  <a:gd name="T2" fmla="*/ 28 w 130"/>
                  <a:gd name="T3" fmla="*/ 112 h 130"/>
                  <a:gd name="T4" fmla="*/ 130 w 130"/>
                  <a:gd name="T5" fmla="*/ 84 h 130"/>
                  <a:gd name="T6" fmla="*/ 45 w 130"/>
                  <a:gd name="T7" fmla="*/ 0 h 130"/>
                  <a:gd name="T8" fmla="*/ 17 w 130"/>
                  <a:gd name="T9" fmla="*/ 102 h 130"/>
                  <a:gd name="T10" fmla="*/ 0 w 130"/>
                  <a:gd name="T11" fmla="*/ 119 h 130"/>
                  <a:gd name="T12" fmla="*/ 1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0" y="130"/>
                    </a:moveTo>
                    <a:lnTo>
                      <a:pt x="28" y="112"/>
                    </a:lnTo>
                    <a:lnTo>
                      <a:pt x="130" y="84"/>
                    </a:lnTo>
                    <a:lnTo>
                      <a:pt x="45" y="0"/>
                    </a:lnTo>
                    <a:lnTo>
                      <a:pt x="17" y="102"/>
                    </a:lnTo>
                    <a:lnTo>
                      <a:pt x="0" y="119"/>
                    </a:lnTo>
                    <a:lnTo>
                      <a:pt x="10" y="13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5" name="Freeform 13"/>
              <p:cNvSpPr>
                <a:spLocks/>
              </p:cNvSpPr>
              <p:nvPr/>
            </p:nvSpPr>
            <p:spPr bwMode="auto">
              <a:xfrm>
                <a:off x="2224088" y="1456618"/>
                <a:ext cx="617538" cy="725488"/>
              </a:xfrm>
              <a:custGeom>
                <a:avLst/>
                <a:gdLst>
                  <a:gd name="T0" fmla="*/ 198 w 222"/>
                  <a:gd name="T1" fmla="*/ 236 h 260"/>
                  <a:gd name="T2" fmla="*/ 157 w 222"/>
                  <a:gd name="T3" fmla="*/ 236 h 260"/>
                  <a:gd name="T4" fmla="*/ 86 w 222"/>
                  <a:gd name="T5" fmla="*/ 236 h 260"/>
                  <a:gd name="T6" fmla="*/ 70 w 222"/>
                  <a:gd name="T7" fmla="*/ 179 h 260"/>
                  <a:gd name="T8" fmla="*/ 24 w 222"/>
                  <a:gd name="T9" fmla="*/ 182 h 260"/>
                  <a:gd name="T10" fmla="*/ 24 w 222"/>
                  <a:gd name="T11" fmla="*/ 66 h 260"/>
                  <a:gd name="T12" fmla="*/ 24 w 222"/>
                  <a:gd name="T13" fmla="*/ 24 h 260"/>
                  <a:gd name="T14" fmla="*/ 182 w 222"/>
                  <a:gd name="T15" fmla="*/ 24 h 260"/>
                  <a:gd name="T16" fmla="*/ 214 w 222"/>
                  <a:gd name="T17" fmla="*/ 0 h 260"/>
                  <a:gd name="T18" fmla="*/ 0 w 222"/>
                  <a:gd name="T19" fmla="*/ 0 h 260"/>
                  <a:gd name="T20" fmla="*/ 0 w 222"/>
                  <a:gd name="T21" fmla="*/ 66 h 260"/>
                  <a:gd name="T22" fmla="*/ 0 w 222"/>
                  <a:gd name="T23" fmla="*/ 195 h 260"/>
                  <a:gd name="T24" fmla="*/ 0 w 222"/>
                  <a:gd name="T25" fmla="*/ 196 h 260"/>
                  <a:gd name="T26" fmla="*/ 20 w 222"/>
                  <a:gd name="T27" fmla="*/ 242 h 260"/>
                  <a:gd name="T28" fmla="*/ 64 w 222"/>
                  <a:gd name="T29" fmla="*/ 260 h 260"/>
                  <a:gd name="T30" fmla="*/ 64 w 222"/>
                  <a:gd name="T31" fmla="*/ 260 h 260"/>
                  <a:gd name="T32" fmla="*/ 66 w 222"/>
                  <a:gd name="T33" fmla="*/ 260 h 260"/>
                  <a:gd name="T34" fmla="*/ 66 w 222"/>
                  <a:gd name="T35" fmla="*/ 260 h 260"/>
                  <a:gd name="T36" fmla="*/ 157 w 222"/>
                  <a:gd name="T37" fmla="*/ 260 h 260"/>
                  <a:gd name="T38" fmla="*/ 222 w 222"/>
                  <a:gd name="T39" fmla="*/ 260 h 260"/>
                  <a:gd name="T40" fmla="*/ 222 w 222"/>
                  <a:gd name="T41" fmla="*/ 105 h 260"/>
                  <a:gd name="T42" fmla="*/ 198 w 222"/>
                  <a:gd name="T43" fmla="*/ 137 h 260"/>
                  <a:gd name="T44" fmla="*/ 198 w 222"/>
                  <a:gd name="T45" fmla="*/ 2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260">
                    <a:moveTo>
                      <a:pt x="198" y="236"/>
                    </a:moveTo>
                    <a:cubicBezTo>
                      <a:pt x="157" y="236"/>
                      <a:pt x="157" y="236"/>
                      <a:pt x="157" y="236"/>
                    </a:cubicBezTo>
                    <a:cubicBezTo>
                      <a:pt x="86" y="236"/>
                      <a:pt x="86" y="236"/>
                      <a:pt x="86" y="236"/>
                    </a:cubicBezTo>
                    <a:cubicBezTo>
                      <a:pt x="77" y="228"/>
                      <a:pt x="69" y="212"/>
                      <a:pt x="70" y="179"/>
                    </a:cubicBezTo>
                    <a:cubicBezTo>
                      <a:pt x="51" y="186"/>
                      <a:pt x="33" y="184"/>
                      <a:pt x="24" y="182"/>
                    </a:cubicBezTo>
                    <a:cubicBezTo>
                      <a:pt x="24" y="66"/>
                      <a:pt x="24" y="66"/>
                      <a:pt x="24" y="66"/>
                    </a:cubicBezTo>
                    <a:cubicBezTo>
                      <a:pt x="24" y="24"/>
                      <a:pt x="24" y="24"/>
                      <a:pt x="24" y="24"/>
                    </a:cubicBezTo>
                    <a:cubicBezTo>
                      <a:pt x="182" y="24"/>
                      <a:pt x="182" y="24"/>
                      <a:pt x="182" y="24"/>
                    </a:cubicBezTo>
                    <a:cubicBezTo>
                      <a:pt x="214" y="0"/>
                      <a:pt x="214" y="0"/>
                      <a:pt x="214" y="0"/>
                    </a:cubicBezTo>
                    <a:cubicBezTo>
                      <a:pt x="0" y="0"/>
                      <a:pt x="0" y="0"/>
                      <a:pt x="0" y="0"/>
                    </a:cubicBezTo>
                    <a:cubicBezTo>
                      <a:pt x="0" y="66"/>
                      <a:pt x="0" y="66"/>
                      <a:pt x="0" y="66"/>
                    </a:cubicBezTo>
                    <a:cubicBezTo>
                      <a:pt x="0" y="195"/>
                      <a:pt x="0" y="195"/>
                      <a:pt x="0" y="195"/>
                    </a:cubicBezTo>
                    <a:cubicBezTo>
                      <a:pt x="0" y="196"/>
                      <a:pt x="0" y="196"/>
                      <a:pt x="0" y="196"/>
                    </a:cubicBezTo>
                    <a:cubicBezTo>
                      <a:pt x="0" y="213"/>
                      <a:pt x="7" y="229"/>
                      <a:pt x="20" y="242"/>
                    </a:cubicBezTo>
                    <a:cubicBezTo>
                      <a:pt x="32" y="253"/>
                      <a:pt x="48" y="260"/>
                      <a:pt x="64" y="260"/>
                    </a:cubicBezTo>
                    <a:cubicBezTo>
                      <a:pt x="64" y="260"/>
                      <a:pt x="64" y="260"/>
                      <a:pt x="64" y="260"/>
                    </a:cubicBezTo>
                    <a:cubicBezTo>
                      <a:pt x="66" y="260"/>
                      <a:pt x="66" y="260"/>
                      <a:pt x="66" y="260"/>
                    </a:cubicBezTo>
                    <a:cubicBezTo>
                      <a:pt x="66" y="260"/>
                      <a:pt x="66" y="260"/>
                      <a:pt x="66" y="260"/>
                    </a:cubicBezTo>
                    <a:cubicBezTo>
                      <a:pt x="157" y="260"/>
                      <a:pt x="157" y="260"/>
                      <a:pt x="157" y="260"/>
                    </a:cubicBezTo>
                    <a:cubicBezTo>
                      <a:pt x="222" y="260"/>
                      <a:pt x="222" y="260"/>
                      <a:pt x="222" y="260"/>
                    </a:cubicBezTo>
                    <a:cubicBezTo>
                      <a:pt x="222" y="105"/>
                      <a:pt x="222" y="105"/>
                      <a:pt x="222" y="105"/>
                    </a:cubicBezTo>
                    <a:cubicBezTo>
                      <a:pt x="198" y="137"/>
                      <a:pt x="198" y="137"/>
                      <a:pt x="198" y="137"/>
                    </a:cubicBezTo>
                    <a:lnTo>
                      <a:pt x="198" y="23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6" name="Freeform 14"/>
              <p:cNvSpPr>
                <a:spLocks/>
              </p:cNvSpPr>
              <p:nvPr/>
            </p:nvSpPr>
            <p:spPr bwMode="auto">
              <a:xfrm>
                <a:off x="2895600" y="1429631"/>
                <a:ext cx="92075" cy="92075"/>
              </a:xfrm>
              <a:custGeom>
                <a:avLst/>
                <a:gdLst>
                  <a:gd name="T0" fmla="*/ 25 w 33"/>
                  <a:gd name="T1" fmla="*/ 8 h 33"/>
                  <a:gd name="T2" fmla="*/ 0 w 33"/>
                  <a:gd name="T3" fmla="*/ 4 h 33"/>
                  <a:gd name="T4" fmla="*/ 29 w 33"/>
                  <a:gd name="T5" fmla="*/ 33 h 33"/>
                  <a:gd name="T6" fmla="*/ 25 w 33"/>
                  <a:gd name="T7" fmla="*/ 8 h 33"/>
                </a:gdLst>
                <a:ahLst/>
                <a:cxnLst>
                  <a:cxn ang="0">
                    <a:pos x="T0" y="T1"/>
                  </a:cxn>
                  <a:cxn ang="0">
                    <a:pos x="T2" y="T3"/>
                  </a:cxn>
                  <a:cxn ang="0">
                    <a:pos x="T4" y="T5"/>
                  </a:cxn>
                  <a:cxn ang="0">
                    <a:pos x="T6" y="T7"/>
                  </a:cxn>
                </a:cxnLst>
                <a:rect l="0" t="0" r="r" b="b"/>
                <a:pathLst>
                  <a:path w="33" h="33">
                    <a:moveTo>
                      <a:pt x="25" y="8"/>
                    </a:moveTo>
                    <a:cubicBezTo>
                      <a:pt x="19" y="2"/>
                      <a:pt x="9" y="0"/>
                      <a:pt x="0" y="4"/>
                    </a:cubicBezTo>
                    <a:cubicBezTo>
                      <a:pt x="29" y="33"/>
                      <a:pt x="29" y="33"/>
                      <a:pt x="29" y="33"/>
                    </a:cubicBezTo>
                    <a:cubicBezTo>
                      <a:pt x="33" y="24"/>
                      <a:pt x="31" y="14"/>
                      <a:pt x="25" y="8"/>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7" name="Freeform 15"/>
              <p:cNvSpPr>
                <a:spLocks/>
              </p:cNvSpPr>
              <p:nvPr/>
            </p:nvSpPr>
            <p:spPr bwMode="auto">
              <a:xfrm>
                <a:off x="2597150" y="1459793"/>
                <a:ext cx="358775" cy="358775"/>
              </a:xfrm>
              <a:custGeom>
                <a:avLst/>
                <a:gdLst>
                  <a:gd name="T0" fmla="*/ 0 w 226"/>
                  <a:gd name="T1" fmla="*/ 133 h 226"/>
                  <a:gd name="T2" fmla="*/ 93 w 226"/>
                  <a:gd name="T3" fmla="*/ 226 h 226"/>
                  <a:gd name="T4" fmla="*/ 226 w 226"/>
                  <a:gd name="T5" fmla="*/ 56 h 226"/>
                  <a:gd name="T6" fmla="*/ 170 w 226"/>
                  <a:gd name="T7" fmla="*/ 0 h 226"/>
                  <a:gd name="T8" fmla="*/ 0 w 226"/>
                  <a:gd name="T9" fmla="*/ 133 h 226"/>
                </a:gdLst>
                <a:ahLst/>
                <a:cxnLst>
                  <a:cxn ang="0">
                    <a:pos x="T0" y="T1"/>
                  </a:cxn>
                  <a:cxn ang="0">
                    <a:pos x="T2" y="T3"/>
                  </a:cxn>
                  <a:cxn ang="0">
                    <a:pos x="T4" y="T5"/>
                  </a:cxn>
                  <a:cxn ang="0">
                    <a:pos x="T6" y="T7"/>
                  </a:cxn>
                  <a:cxn ang="0">
                    <a:pos x="T8" y="T9"/>
                  </a:cxn>
                </a:cxnLst>
                <a:rect l="0" t="0" r="r" b="b"/>
                <a:pathLst>
                  <a:path w="226" h="226">
                    <a:moveTo>
                      <a:pt x="0" y="133"/>
                    </a:moveTo>
                    <a:lnTo>
                      <a:pt x="93" y="226"/>
                    </a:lnTo>
                    <a:lnTo>
                      <a:pt x="226" y="56"/>
                    </a:lnTo>
                    <a:lnTo>
                      <a:pt x="170" y="0"/>
                    </a:lnTo>
                    <a:lnTo>
                      <a:pt x="0" y="1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48" y="2732145"/>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958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0" y="3254282"/>
            <a:ext cx="4998755" cy="785553"/>
          </a:xfrm>
        </p:spPr>
        <p:txBody>
          <a:bodyPr/>
          <a:lstStyle/>
          <a:p>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3256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2"/>
            <a:ext cx="8232775" cy="4469080"/>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 8 </a:t>
            </a:r>
            <a:r>
              <a:rPr lang="en-US" sz="2000" dirty="0">
                <a:solidFill>
                  <a:schemeClr val="tx2">
                    <a:lumMod val="75000"/>
                  </a:schemeClr>
                </a:solidFill>
                <a:latin typeface="Arial" panose="020B0604020202020204" pitchFamily="34" charset="0"/>
                <a:cs typeface="Arial" panose="020B0604020202020204" pitchFamily="34" charset="0"/>
              </a:rPr>
              <a:t>introduces a new date-time API under the package </a:t>
            </a:r>
            <a:r>
              <a:rPr lang="en-US" sz="2000" b="1" dirty="0">
                <a:solidFill>
                  <a:schemeClr val="tx2">
                    <a:lumMod val="75000"/>
                  </a:schemeClr>
                </a:solidFill>
                <a:latin typeface="Arial" panose="020B0604020202020204" pitchFamily="34" charset="0"/>
                <a:cs typeface="Arial" panose="020B0604020202020204" pitchFamily="34" charset="0"/>
              </a:rPr>
              <a:t>java.time.</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 7  </a:t>
            </a:r>
            <a:r>
              <a:rPr lang="en-US" sz="2000" dirty="0">
                <a:solidFill>
                  <a:schemeClr val="tx2">
                    <a:lumMod val="75000"/>
                  </a:schemeClr>
                </a:solidFill>
                <a:latin typeface="Arial" panose="020B0604020202020204" pitchFamily="34" charset="0"/>
                <a:cs typeface="Arial" panose="020B0604020202020204" pitchFamily="34" charset="0"/>
              </a:rPr>
              <a:t>date-time API is under</a:t>
            </a:r>
            <a:r>
              <a:rPr lang="en-US" sz="2000" b="1" dirty="0">
                <a:solidFill>
                  <a:schemeClr val="tx2">
                    <a:lumMod val="75000"/>
                  </a:schemeClr>
                </a:solidFill>
                <a:latin typeface="Arial" panose="020B0604020202020204" pitchFamily="34" charset="0"/>
                <a:cs typeface="Arial" panose="020B0604020202020204" pitchFamily="34" charset="0"/>
              </a:rPr>
              <a:t> java.util </a:t>
            </a:r>
            <a:r>
              <a:rPr lang="en-US" sz="2000" dirty="0">
                <a:solidFill>
                  <a:schemeClr val="tx2">
                    <a:lumMod val="75000"/>
                  </a:schemeClr>
                </a:solidFill>
                <a:latin typeface="Arial" panose="020B0604020202020204" pitchFamily="34" charset="0"/>
                <a:cs typeface="Arial" panose="020B0604020202020204" pitchFamily="34" charset="0"/>
              </a:rPr>
              <a:t>package which include classes like Date, Calendar, Gregorian calendar , etc.</a:t>
            </a: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Why do we need new Date and Time API?</a:t>
            </a:r>
          </a:p>
          <a:p>
            <a:pPr marL="452628" indent="-342900" algn="just"/>
            <a:r>
              <a:rPr lang="en-US" sz="2000" dirty="0">
                <a:solidFill>
                  <a:schemeClr val="tx2">
                    <a:lumMod val="75000"/>
                  </a:schemeClr>
                </a:solidFill>
                <a:latin typeface="Arial" panose="020B0604020202020204" pitchFamily="34" charset="0"/>
                <a:cs typeface="Arial" panose="020B0604020202020204" pitchFamily="34" charset="0"/>
              </a:rPr>
              <a:t>Not thread safe</a:t>
            </a:r>
          </a:p>
          <a:p>
            <a:pPr marL="452628" indent="-342900" algn="just"/>
            <a:r>
              <a:rPr lang="en-US" sz="2000" dirty="0">
                <a:solidFill>
                  <a:schemeClr val="tx2">
                    <a:lumMod val="75000"/>
                  </a:schemeClr>
                </a:solidFill>
                <a:latin typeface="Arial" panose="020B0604020202020204" pitchFamily="34" charset="0"/>
                <a:cs typeface="Arial" panose="020B0604020202020204" pitchFamily="34" charset="0"/>
              </a:rPr>
              <a:t>Poor design</a:t>
            </a:r>
          </a:p>
          <a:p>
            <a:pPr marL="452628" indent="-342900" algn="just"/>
            <a:r>
              <a:rPr lang="en-US" sz="2000" dirty="0">
                <a:solidFill>
                  <a:schemeClr val="tx2">
                    <a:lumMod val="75000"/>
                  </a:schemeClr>
                </a:solidFill>
                <a:latin typeface="Arial" panose="020B0604020202020204" pitchFamily="34" charset="0"/>
                <a:cs typeface="Arial" panose="020B0604020202020204" pitchFamily="34" charset="0"/>
              </a:rPr>
              <a:t>Difficult time zone handling</a:t>
            </a: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28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2"/>
            <a:ext cx="8232775" cy="4469080"/>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628" indent="-342900" algn="just"/>
            <a:endParaRPr lang="en-US" sz="24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Changes to Date and Time API</a:t>
            </a: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r>
              <a:rPr lang="en-US" sz="2000" b="1" dirty="0">
                <a:solidFill>
                  <a:schemeClr val="tx2">
                    <a:lumMod val="75000"/>
                  </a:schemeClr>
                </a:solidFill>
                <a:latin typeface="Arial" panose="020B0604020202020204" pitchFamily="34" charset="0"/>
                <a:cs typeface="Arial" panose="020B0604020202020204" pitchFamily="34" charset="0"/>
              </a:rPr>
              <a:t>Immutability and thread safety: </a:t>
            </a:r>
            <a:r>
              <a:rPr lang="en-US" sz="2000" dirty="0">
                <a:solidFill>
                  <a:schemeClr val="tx2">
                    <a:lumMod val="75000"/>
                  </a:schemeClr>
                </a:solidFill>
                <a:latin typeface="Arial" panose="020B0604020202020204" pitchFamily="34" charset="0"/>
                <a:cs typeface="Arial" panose="020B0604020202020204" pitchFamily="34" charset="0"/>
              </a:rPr>
              <a:t>Classes in the new Date Time API are immutable and good for multi threaded environments.</a:t>
            </a:r>
          </a:p>
          <a:p>
            <a:pPr marL="452628" indent="-342900" algn="just"/>
            <a:r>
              <a:rPr lang="en-US" sz="2000" b="1" dirty="0">
                <a:solidFill>
                  <a:schemeClr val="tx2">
                    <a:lumMod val="75000"/>
                  </a:schemeClr>
                </a:solidFill>
                <a:latin typeface="Arial" panose="020B0604020202020204" pitchFamily="34" charset="0"/>
                <a:cs typeface="Arial" panose="020B0604020202020204" pitchFamily="34" charset="0"/>
              </a:rPr>
              <a:t>Clarity: </a:t>
            </a:r>
            <a:r>
              <a:rPr lang="en-US" sz="2000" dirty="0">
                <a:solidFill>
                  <a:schemeClr val="tx2">
                    <a:lumMod val="75000"/>
                  </a:schemeClr>
                </a:solidFill>
                <a:latin typeface="Arial" panose="020B0604020202020204" pitchFamily="34" charset="0"/>
                <a:cs typeface="Arial" panose="020B0604020202020204" pitchFamily="34" charset="0"/>
              </a:rPr>
              <a:t>It defines separate classes for Date, Time, DateTime, Timestamp, Timezone etc. and separates clearly between human readable date time and machine time .</a:t>
            </a:r>
          </a:p>
          <a:p>
            <a:pPr marL="452628" indent="-342900" algn="just"/>
            <a:r>
              <a:rPr lang="en-US" sz="2000" b="1" dirty="0">
                <a:solidFill>
                  <a:schemeClr val="tx2">
                    <a:lumMod val="75000"/>
                  </a:schemeClr>
                </a:solidFill>
                <a:latin typeface="Arial" panose="020B0604020202020204" pitchFamily="34" charset="0"/>
                <a:cs typeface="Arial" panose="020B0604020202020204" pitchFamily="34" charset="0"/>
              </a:rPr>
              <a:t>Easy to use: </a:t>
            </a:r>
            <a:r>
              <a:rPr lang="en-US" sz="2000" dirty="0">
                <a:solidFill>
                  <a:schemeClr val="tx2">
                    <a:lumMod val="75000"/>
                  </a:schemeClr>
                </a:solidFill>
                <a:latin typeface="Arial" panose="020B0604020202020204" pitchFamily="34" charset="0"/>
                <a:cs typeface="Arial" panose="020B0604020202020204" pitchFamily="34" charset="0"/>
              </a:rPr>
              <a:t>All the new Date Time API classes comes with methods to perform common tasks, such as plus, minus, format, parsing, getting separate part in date/time etc.</a:t>
            </a:r>
            <a:r>
              <a:rPr lang="en-US" sz="2000" dirty="0"/>
              <a:t> </a:t>
            </a:r>
            <a:r>
              <a:rPr lang="en-US" sz="2000" dirty="0">
                <a:solidFill>
                  <a:schemeClr val="tx2">
                    <a:lumMod val="75000"/>
                  </a:schemeClr>
                </a:solidFill>
                <a:latin typeface="Arial" panose="020B0604020202020204" pitchFamily="34" charset="0"/>
                <a:cs typeface="Arial" panose="020B0604020202020204" pitchFamily="34" charset="0"/>
              </a:rPr>
              <a:t>rather than having a separate class for them.</a:t>
            </a: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7452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1"/>
            <a:ext cx="8232775" cy="4873335"/>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java.time Package</a:t>
            </a: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contains the core of the API for representing date and time. It includes classes for date, time, date and time combined, time zones, instants, duration, and clocks</a:t>
            </a:r>
          </a:p>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Common Classes in java.time Package</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java.time.LocalDate: </a:t>
            </a:r>
            <a:r>
              <a:rPr lang="en-US" sz="2000" dirty="0">
                <a:solidFill>
                  <a:schemeClr val="tx2">
                    <a:lumMod val="75000"/>
                  </a:schemeClr>
                </a:solidFill>
                <a:latin typeface="Arial" panose="020B0604020202020204" pitchFamily="34" charset="0"/>
                <a:cs typeface="Arial" panose="020B0604020202020204" pitchFamily="34" charset="0"/>
              </a:rPr>
              <a:t>This stores the date part of date-time in terms of years-months-days. It does not store the Timezone. The class is immutable.</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java.time.LocalTime: </a:t>
            </a:r>
            <a:r>
              <a:rPr lang="en-US" sz="2000" dirty="0">
                <a:solidFill>
                  <a:schemeClr val="tx2">
                    <a:lumMod val="75000"/>
                  </a:schemeClr>
                </a:solidFill>
                <a:latin typeface="Arial" panose="020B0604020202020204" pitchFamily="34" charset="0"/>
                <a:cs typeface="Arial" panose="020B0604020202020204" pitchFamily="34" charset="0"/>
              </a:rPr>
              <a:t>This class stores the time part of date time without any Timezone info</a:t>
            </a:r>
            <a:r>
              <a:rPr lang="en-US" sz="2000" b="1" dirty="0">
                <a:solidFill>
                  <a:schemeClr val="tx2">
                    <a:lumMod val="75000"/>
                  </a:schemeClr>
                </a:solidFill>
                <a:latin typeface="Arial" panose="020B0604020202020204" pitchFamily="34" charset="0"/>
                <a:cs typeface="Arial" panose="020B0604020202020204" pitchFamily="34" charset="0"/>
              </a:rPr>
              <a:t>.</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java.time.LocalDateTime: </a:t>
            </a:r>
            <a:r>
              <a:rPr lang="en-US" sz="2000" dirty="0">
                <a:solidFill>
                  <a:schemeClr val="tx2">
                    <a:lumMod val="75000"/>
                  </a:schemeClr>
                </a:solidFill>
                <a:latin typeface="Arial" panose="020B0604020202020204" pitchFamily="34" charset="0"/>
                <a:cs typeface="Arial" panose="020B0604020202020204" pitchFamily="34" charset="0"/>
              </a:rPr>
              <a:t>This class stores the LocalDate and LocalTime but no Timezone.</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2415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1"/>
            <a:ext cx="8232775" cy="4873335"/>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Common Classes in java.time Package</a:t>
            </a: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java.time.Period: </a:t>
            </a:r>
            <a:r>
              <a:rPr lang="en-US" sz="2000" dirty="0">
                <a:solidFill>
                  <a:schemeClr val="tx2">
                    <a:lumMod val="75000"/>
                  </a:schemeClr>
                </a:solidFill>
                <a:latin typeface="Arial" panose="020B0604020202020204" pitchFamily="34" charset="0"/>
                <a:cs typeface="Arial" panose="020B0604020202020204" pitchFamily="34" charset="0"/>
              </a:rPr>
              <a:t>This class represents the date part of the datetime. It represents the date part in terms of days, months and years. for example 1 year, 2 months and 5 days.</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java.time.Duration: </a:t>
            </a:r>
            <a:r>
              <a:rPr lang="en-US" sz="2000" dirty="0">
                <a:solidFill>
                  <a:schemeClr val="tx2">
                    <a:lumMod val="75000"/>
                  </a:schemeClr>
                </a:solidFill>
                <a:latin typeface="Arial" panose="020B0604020202020204" pitchFamily="34" charset="0"/>
                <a:cs typeface="Arial" panose="020B0604020202020204" pitchFamily="34" charset="0"/>
              </a:rPr>
              <a:t>This class represents the time part of the datetime. It represents the time part in terms of seconds and nanoseconds. for example ’29 seconds’.</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java.time.Instant: </a:t>
            </a:r>
            <a:r>
              <a:rPr lang="en-US" sz="2000" dirty="0">
                <a:solidFill>
                  <a:schemeClr val="tx2">
                    <a:lumMod val="75000"/>
                  </a:schemeClr>
                </a:solidFill>
                <a:latin typeface="Arial" panose="020B0604020202020204" pitchFamily="34" charset="0"/>
                <a:cs typeface="Arial" panose="020B0604020202020204" pitchFamily="34" charset="0"/>
              </a:rPr>
              <a:t>This represents a particular instant in the timeline. It stores the number of seconds through epoch time and also has another field that stores the nanoseconds.</a:t>
            </a:r>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java.time.ZonedDateTime: </a:t>
            </a:r>
            <a:r>
              <a:rPr lang="en-US" sz="2000" dirty="0">
                <a:solidFill>
                  <a:schemeClr val="tx2">
                    <a:lumMod val="75000"/>
                  </a:schemeClr>
                </a:solidFill>
                <a:latin typeface="Arial" panose="020B0604020202020204" pitchFamily="34" charset="0"/>
                <a:cs typeface="Arial" panose="020B0604020202020204" pitchFamily="34" charset="0"/>
              </a:rPr>
              <a:t>This is an immutable representation of a date-time with a time-zone.</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0" y="36570"/>
            <a:ext cx="184731" cy="384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030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683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1"/>
            <a:ext cx="8232775" cy="4873335"/>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Sub Packages in java.time Package</a:t>
            </a: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The java.time package also contains four sub packages which contain more utilities etc.</a:t>
            </a:r>
          </a:p>
          <a:p>
            <a:pPr marL="109728" indent="0" algn="just">
              <a:buNone/>
            </a:pPr>
            <a:r>
              <a:rPr lang="en-US" sz="2000" b="1" dirty="0" err="1">
                <a:solidFill>
                  <a:schemeClr val="tx2">
                    <a:lumMod val="75000"/>
                  </a:schemeClr>
                </a:solidFill>
                <a:latin typeface="Arial" panose="020B0604020202020204" pitchFamily="34" charset="0"/>
                <a:cs typeface="Arial" panose="020B0604020202020204" pitchFamily="34" charset="0"/>
              </a:rPr>
              <a:t>java.time.chrono</a:t>
            </a:r>
            <a:r>
              <a:rPr lang="en-US" sz="2000" dirty="0">
                <a:solidFill>
                  <a:schemeClr val="tx2">
                    <a:lumMod val="75000"/>
                  </a:schemeClr>
                </a:solidFill>
                <a:latin typeface="Arial" panose="020B0604020202020204" pitchFamily="34" charset="0"/>
                <a:cs typeface="Arial" panose="020B0604020202020204" pitchFamily="34" charset="0"/>
              </a:rPr>
              <a:t>-contains the API for representing calendar systems other than the default ISO-8601. For example, </a:t>
            </a:r>
            <a:r>
              <a:rPr lang="en-US" sz="2000" dirty="0" err="1">
                <a:solidFill>
                  <a:schemeClr val="tx2">
                    <a:lumMod val="75000"/>
                  </a:schemeClr>
                </a:solidFill>
                <a:latin typeface="Arial" panose="020B0604020202020204" pitchFamily="34" charset="0"/>
                <a:cs typeface="Arial" panose="020B0604020202020204" pitchFamily="34" charset="0"/>
              </a:rPr>
              <a:t>Hijrah</a:t>
            </a:r>
            <a:r>
              <a:rPr lang="en-US" sz="2000" dirty="0">
                <a:solidFill>
                  <a:schemeClr val="tx2">
                    <a:lumMod val="75000"/>
                  </a:schemeClr>
                </a:solidFill>
                <a:latin typeface="Arial" panose="020B0604020202020204" pitchFamily="34" charset="0"/>
                <a:cs typeface="Arial" panose="020B0604020202020204" pitchFamily="34" charset="0"/>
              </a:rPr>
              <a:t> calendar, </a:t>
            </a:r>
            <a:r>
              <a:rPr lang="en-US" sz="2000" dirty="0" err="1">
                <a:solidFill>
                  <a:schemeClr val="tx2">
                    <a:lumMod val="75000"/>
                  </a:schemeClr>
                </a:solidFill>
                <a:latin typeface="Arial" panose="020B0604020202020204" pitchFamily="34" charset="0"/>
                <a:cs typeface="Arial" panose="020B0604020202020204" pitchFamily="34" charset="0"/>
              </a:rPr>
              <a:t>ThaiBuddhist</a:t>
            </a:r>
            <a:r>
              <a:rPr lang="en-US" sz="2000" dirty="0">
                <a:solidFill>
                  <a:schemeClr val="tx2">
                    <a:lumMod val="75000"/>
                  </a:schemeClr>
                </a:solidFill>
                <a:latin typeface="Arial" panose="020B0604020202020204" pitchFamily="34" charset="0"/>
                <a:cs typeface="Arial" panose="020B0604020202020204" pitchFamily="34" charset="0"/>
              </a:rPr>
              <a:t> calendar, etc.</a:t>
            </a:r>
          </a:p>
          <a:p>
            <a:pPr marL="109728" indent="0" algn="just">
              <a:buNone/>
            </a:pPr>
            <a:r>
              <a:rPr lang="en-US" sz="2000" b="1" dirty="0" err="1">
                <a:solidFill>
                  <a:schemeClr val="tx2">
                    <a:lumMod val="75000"/>
                  </a:schemeClr>
                </a:solidFill>
                <a:latin typeface="Arial" panose="020B0604020202020204" pitchFamily="34" charset="0"/>
                <a:cs typeface="Arial" panose="020B0604020202020204" pitchFamily="34" charset="0"/>
              </a:rPr>
              <a:t>java.time.format</a:t>
            </a:r>
            <a:r>
              <a:rPr lang="en-US" sz="2000" b="1" dirty="0">
                <a:solidFill>
                  <a:schemeClr val="tx2">
                    <a:lumMod val="75000"/>
                  </a:schemeClr>
                </a:solidFill>
                <a:latin typeface="Arial" panose="020B0604020202020204" pitchFamily="34" charset="0"/>
                <a:cs typeface="Arial" panose="020B0604020202020204" pitchFamily="34" charset="0"/>
              </a:rPr>
              <a:t>-</a:t>
            </a:r>
            <a:r>
              <a:rPr lang="en-US" sz="2000" dirty="0">
                <a:solidFill>
                  <a:schemeClr val="tx2">
                    <a:lumMod val="75000"/>
                  </a:schemeClr>
                </a:solidFill>
                <a:latin typeface="Arial" panose="020B0604020202020204" pitchFamily="34" charset="0"/>
                <a:cs typeface="Arial" panose="020B0604020202020204" pitchFamily="34" charset="0"/>
              </a:rPr>
              <a:t>Classes for formatting and parsing dates and times.</a:t>
            </a:r>
          </a:p>
          <a:p>
            <a:pPr marL="109728" indent="0" algn="just">
              <a:buNone/>
            </a:pPr>
            <a:r>
              <a:rPr lang="en-US" sz="2000" b="1" dirty="0" err="1">
                <a:solidFill>
                  <a:schemeClr val="tx2">
                    <a:lumMod val="75000"/>
                  </a:schemeClr>
                </a:solidFill>
                <a:latin typeface="Arial" panose="020B0604020202020204" pitchFamily="34" charset="0"/>
                <a:cs typeface="Arial" panose="020B0604020202020204" pitchFamily="34" charset="0"/>
              </a:rPr>
              <a:t>java.time.temporal</a:t>
            </a:r>
            <a:r>
              <a:rPr lang="en-US" sz="2000" b="1" dirty="0">
                <a:solidFill>
                  <a:schemeClr val="tx2">
                    <a:lumMod val="75000"/>
                  </a:schemeClr>
                </a:solidFill>
                <a:latin typeface="Arial" panose="020B0604020202020204" pitchFamily="34" charset="0"/>
                <a:cs typeface="Arial" panose="020B0604020202020204" pitchFamily="34" charset="0"/>
              </a:rPr>
              <a:t>- </a:t>
            </a:r>
            <a:r>
              <a:rPr lang="en-US" sz="2000" dirty="0">
                <a:solidFill>
                  <a:schemeClr val="tx2">
                    <a:lumMod val="75000"/>
                  </a:schemeClr>
                </a:solidFill>
                <a:latin typeface="Arial" panose="020B0604020202020204" pitchFamily="34" charset="0"/>
                <a:cs typeface="Arial" panose="020B0604020202020204" pitchFamily="34" charset="0"/>
              </a:rPr>
              <a:t>contains API allowing interoperations between the date and time classes, querying, and adjustment. For example, </a:t>
            </a:r>
            <a:r>
              <a:rPr lang="en-US" sz="2000" dirty="0" err="1">
                <a:solidFill>
                  <a:schemeClr val="tx2">
                    <a:lumMod val="75000"/>
                  </a:schemeClr>
                </a:solidFill>
                <a:latin typeface="Arial" panose="020B0604020202020204" pitchFamily="34" charset="0"/>
                <a:cs typeface="Arial" panose="020B0604020202020204" pitchFamily="34" charset="0"/>
              </a:rPr>
              <a:t>TemporalField</a:t>
            </a:r>
            <a:r>
              <a:rPr lang="en-US" sz="2000" dirty="0">
                <a:solidFill>
                  <a:schemeClr val="tx2">
                    <a:lumMod val="75000"/>
                  </a:schemeClr>
                </a:solidFill>
                <a:latin typeface="Arial" panose="020B0604020202020204" pitchFamily="34" charset="0"/>
                <a:cs typeface="Arial" panose="020B0604020202020204" pitchFamily="34" charset="0"/>
              </a:rPr>
              <a:t> and </a:t>
            </a:r>
            <a:r>
              <a:rPr lang="en-US" sz="2000" dirty="0" err="1">
                <a:solidFill>
                  <a:schemeClr val="tx2">
                    <a:lumMod val="75000"/>
                  </a:schemeClr>
                </a:solidFill>
                <a:latin typeface="Arial" panose="020B0604020202020204" pitchFamily="34" charset="0"/>
                <a:cs typeface="Arial" panose="020B0604020202020204" pitchFamily="34" charset="0"/>
              </a:rPr>
              <a:t>ChronoField</a:t>
            </a:r>
            <a:r>
              <a:rPr lang="en-US" sz="2000" dirty="0">
                <a:solidFill>
                  <a:schemeClr val="tx2">
                    <a:lumMod val="75000"/>
                  </a:schemeClr>
                </a:solidFill>
                <a:latin typeface="Arial" panose="020B0604020202020204" pitchFamily="34" charset="0"/>
                <a:cs typeface="Arial" panose="020B0604020202020204" pitchFamily="34" charset="0"/>
              </a:rPr>
              <a:t>.</a:t>
            </a:r>
          </a:p>
          <a:p>
            <a:pPr marL="109728" indent="0" algn="just">
              <a:buNone/>
            </a:pPr>
            <a:r>
              <a:rPr lang="en-US" sz="2000" b="1" dirty="0" err="1">
                <a:solidFill>
                  <a:schemeClr val="tx2">
                    <a:lumMod val="75000"/>
                  </a:schemeClr>
                </a:solidFill>
                <a:latin typeface="Arial" panose="020B0604020202020204" pitchFamily="34" charset="0"/>
                <a:cs typeface="Arial" panose="020B0604020202020204" pitchFamily="34" charset="0"/>
              </a:rPr>
              <a:t>java.time.zone</a:t>
            </a:r>
            <a:r>
              <a:rPr lang="en-US" sz="2000" b="1" dirty="0">
                <a:solidFill>
                  <a:schemeClr val="tx2">
                    <a:lumMod val="75000"/>
                  </a:schemeClr>
                </a:solidFill>
                <a:latin typeface="Arial" panose="020B0604020202020204" pitchFamily="34" charset="0"/>
                <a:cs typeface="Arial" panose="020B0604020202020204" pitchFamily="34" charset="0"/>
              </a:rPr>
              <a:t>- </a:t>
            </a:r>
            <a:r>
              <a:rPr lang="en-US" sz="2000" dirty="0">
                <a:solidFill>
                  <a:schemeClr val="tx2">
                    <a:lumMod val="75000"/>
                  </a:schemeClr>
                </a:solidFill>
                <a:latin typeface="Arial" panose="020B0604020202020204" pitchFamily="34" charset="0"/>
                <a:cs typeface="Arial" panose="020B0604020202020204" pitchFamily="34" charset="0"/>
              </a:rPr>
              <a:t>Presents classes that support time zones and their rules</a:t>
            </a:r>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0" y="36570"/>
            <a:ext cx="184731" cy="384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030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7042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1"/>
            <a:ext cx="8232775" cy="4873335"/>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How to get today's date and time  in Java 7</a:t>
            </a:r>
          </a:p>
          <a:p>
            <a:pPr marL="109728" indent="0" algn="just">
              <a:buNone/>
            </a:pPr>
            <a:endParaRPr lang="en-US" sz="2000" dirty="0"/>
          </a:p>
          <a:p>
            <a:pPr marL="109728" indent="0" algn="just">
              <a:buNone/>
            </a:pPr>
            <a:r>
              <a:rPr lang="en-US" sz="2000" b="1" dirty="0">
                <a:solidFill>
                  <a:srgbClr val="7F0055"/>
                </a:solidFill>
              </a:rPr>
              <a:t>Date</a:t>
            </a:r>
            <a:r>
              <a:rPr lang="en-US" sz="2000" dirty="0">
                <a:solidFill>
                  <a:srgbClr val="7F0055"/>
                </a:solidFill>
              </a:rPr>
              <a:t> </a:t>
            </a:r>
            <a:r>
              <a:rPr lang="en-US" sz="2000" dirty="0" err="1"/>
              <a:t>date</a:t>
            </a:r>
            <a:r>
              <a:rPr lang="en-US" sz="2000" dirty="0"/>
              <a:t> = new </a:t>
            </a:r>
            <a:r>
              <a:rPr lang="en-US" sz="2000" b="1" dirty="0">
                <a:solidFill>
                  <a:srgbClr val="7F0055"/>
                </a:solidFill>
              </a:rPr>
              <a:t>Date();</a:t>
            </a:r>
          </a:p>
          <a:p>
            <a:pPr marL="109728" indent="0" algn="just">
              <a:buNone/>
            </a:pPr>
            <a:r>
              <a:rPr lang="en-US" sz="2000" dirty="0"/>
              <a:t> // display time and date using </a:t>
            </a:r>
            <a:r>
              <a:rPr lang="en-US" sz="2000" dirty="0" err="1"/>
              <a:t>toString</a:t>
            </a:r>
            <a:r>
              <a:rPr lang="en-US" sz="2000" dirty="0"/>
              <a:t>()</a:t>
            </a:r>
          </a:p>
          <a:p>
            <a:pPr marL="109728" indent="0" algn="just">
              <a:buNone/>
            </a:pPr>
            <a:r>
              <a:rPr lang="en-US" sz="2000" dirty="0"/>
              <a:t> </a:t>
            </a:r>
            <a:r>
              <a:rPr lang="en-US" sz="2000" b="1" dirty="0" err="1">
                <a:solidFill>
                  <a:srgbClr val="7F0055"/>
                </a:solidFill>
              </a:rPr>
              <a:t>System.out.println</a:t>
            </a:r>
            <a:r>
              <a:rPr lang="en-US" sz="2000" dirty="0"/>
              <a:t>(</a:t>
            </a:r>
            <a:r>
              <a:rPr lang="en-US" sz="2000" dirty="0" err="1"/>
              <a:t>date.toString</a:t>
            </a:r>
            <a:r>
              <a:rPr lang="en-US" sz="2000" dirty="0"/>
              <a:t>());</a:t>
            </a:r>
          </a:p>
          <a:p>
            <a:pPr marL="109728" indent="0" algn="just">
              <a:buNone/>
            </a:pPr>
            <a:endParaRPr lang="en-US" sz="2000" dirty="0"/>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Output</a:t>
            </a:r>
          </a:p>
          <a:p>
            <a:pPr marL="109728" indent="0" algn="just">
              <a:buNone/>
            </a:pPr>
            <a:r>
              <a:rPr lang="de-DE" sz="2000" dirty="0">
                <a:solidFill>
                  <a:schemeClr val="tx2">
                    <a:lumMod val="75000"/>
                  </a:schemeClr>
                </a:solidFill>
                <a:latin typeface="Arial" panose="020B0604020202020204" pitchFamily="34" charset="0"/>
                <a:cs typeface="Arial" panose="020B0604020202020204" pitchFamily="34" charset="0"/>
              </a:rPr>
              <a:t>Wed Dec 09 17:50:40 IST 2015</a:t>
            </a:r>
          </a:p>
          <a:p>
            <a:pPr marL="109728" indent="0" algn="just">
              <a:buNone/>
            </a:pPr>
            <a:endParaRPr lang="de-DE"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de-DE" sz="2000" dirty="0">
                <a:solidFill>
                  <a:schemeClr val="tx2">
                    <a:lumMod val="75000"/>
                  </a:schemeClr>
                </a:solidFill>
                <a:latin typeface="Arial" panose="020B0604020202020204" pitchFamily="34" charset="0"/>
                <a:cs typeface="Arial" panose="020B0604020202020204" pitchFamily="34" charset="0"/>
              </a:rPr>
              <a:t>It contains both date and time part and prints data non formatted.Date and SimpleDateFormatter class are not thread-safe,</a:t>
            </a:r>
          </a:p>
          <a:p>
            <a:pPr marL="109728" indent="0" algn="just">
              <a:buNone/>
            </a:pPr>
            <a:r>
              <a:rPr lang="de-DE" sz="2000" dirty="0">
                <a:solidFill>
                  <a:schemeClr val="tx2">
                    <a:lumMod val="75000"/>
                  </a:schemeClr>
                </a:solidFill>
                <a:latin typeface="Arial" panose="020B0604020202020204" pitchFamily="34" charset="0"/>
                <a:cs typeface="Arial" panose="020B0604020202020204" pitchFamily="34" charset="0"/>
              </a:rPr>
              <a:t>Leading to potential concurrency issues for users.</a:t>
            </a: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0" y="36570"/>
            <a:ext cx="184731" cy="384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030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8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p>
        </p:txBody>
      </p:sp>
      <p:sp>
        <p:nvSpPr>
          <p:cNvPr id="4" name="Content Placeholder 4"/>
          <p:cNvSpPr txBox="1">
            <a:spLocks/>
          </p:cNvSpPr>
          <p:nvPr/>
        </p:nvSpPr>
        <p:spPr>
          <a:xfrm>
            <a:off x="139927" y="1267691"/>
            <a:ext cx="8232775" cy="4873335"/>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2400" b="1" dirty="0">
                <a:solidFill>
                  <a:schemeClr val="tx2">
                    <a:lumMod val="75000"/>
                  </a:schemeClr>
                </a:solidFill>
                <a:latin typeface="Arial" panose="020B0604020202020204" pitchFamily="34" charset="0"/>
                <a:cs typeface="Arial" panose="020B0604020202020204" pitchFamily="34" charset="0"/>
              </a:rPr>
              <a:t>How to get today's date in Java 8</a:t>
            </a: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b="1" dirty="0">
                <a:solidFill>
                  <a:srgbClr val="7F0055"/>
                </a:solidFill>
              </a:rPr>
              <a:t>LocalDate</a:t>
            </a:r>
            <a:r>
              <a:rPr lang="en-US" sz="2000" dirty="0">
                <a:solidFill>
                  <a:srgbClr val="006699"/>
                </a:solidFill>
              </a:rPr>
              <a:t> </a:t>
            </a:r>
            <a:r>
              <a:rPr lang="en-US" sz="2000" dirty="0"/>
              <a:t>today = </a:t>
            </a:r>
            <a:r>
              <a:rPr lang="en-US" sz="2000" b="1" dirty="0" err="1">
                <a:solidFill>
                  <a:srgbClr val="7F0055"/>
                </a:solidFill>
              </a:rPr>
              <a:t>LocalDate.now</a:t>
            </a:r>
            <a:r>
              <a:rPr lang="en-US" sz="2000" b="1" dirty="0">
                <a:solidFill>
                  <a:srgbClr val="7F0055"/>
                </a:solidFill>
              </a:rPr>
              <a:t>();</a:t>
            </a:r>
          </a:p>
          <a:p>
            <a:pPr marL="109728" indent="0" algn="just">
              <a:buNone/>
            </a:pPr>
            <a:r>
              <a:rPr lang="en-US" sz="2000" b="1" dirty="0" err="1">
                <a:solidFill>
                  <a:srgbClr val="7F0055"/>
                </a:solidFill>
              </a:rPr>
              <a:t>System.out.println</a:t>
            </a:r>
            <a:r>
              <a:rPr lang="en-US" sz="2000" dirty="0"/>
              <a:t>("Today's Local date : " + today);</a:t>
            </a:r>
          </a:p>
          <a:p>
            <a:pPr marL="109728" indent="0" algn="just">
              <a:buNone/>
            </a:pPr>
            <a:endParaRPr lang="en-US" sz="2000" dirty="0"/>
          </a:p>
          <a:p>
            <a:pPr marL="109728" indent="0" algn="just">
              <a:buNone/>
            </a:pPr>
            <a:r>
              <a:rPr lang="en-US" sz="2000" b="1" dirty="0">
                <a:solidFill>
                  <a:schemeClr val="tx2">
                    <a:lumMod val="75000"/>
                  </a:schemeClr>
                </a:solidFill>
                <a:latin typeface="Arial" panose="020B0604020202020204" pitchFamily="34" charset="0"/>
                <a:cs typeface="Arial" panose="020B0604020202020204" pitchFamily="34" charset="0"/>
              </a:rPr>
              <a:t>Output:</a:t>
            </a: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Today's Local date : 2014-01-14</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It has created today's date without any time information. It also print the date in nicely formatted way. All the classes in the new Date Time API are immutable and good for multithreaded environments.</a:t>
            </a:r>
          </a:p>
          <a:p>
            <a:endParaRPr lang="en-US" sz="2000" dirty="0"/>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b="1"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452628" indent="-342900" algn="just"/>
            <a:endParaRPr lang="en-US" sz="2000" dirty="0">
              <a:solidFill>
                <a:schemeClr val="tx2">
                  <a:lumMod val="75000"/>
                </a:schemeClr>
              </a:solidFill>
              <a:latin typeface="Arial" panose="020B0604020202020204" pitchFamily="34" charset="0"/>
              <a:cs typeface="Arial" panose="020B0604020202020204" pitchFamily="34" charset="0"/>
            </a:endParaRPr>
          </a:p>
          <a:p>
            <a:pPr marL="109728" indent="0" algn="just">
              <a:buNone/>
            </a:pPr>
            <a:endParaRPr lang="en-US" sz="2000" dirty="0">
              <a:solidFill>
                <a:schemeClr val="tx2">
                  <a:lumMod val="75000"/>
                </a:schemeClr>
              </a:solidFill>
              <a:latin typeface="Arial" panose="020B0604020202020204" pitchFamily="34" charset="0"/>
              <a:cs typeface="Arial" panose="020B0604020202020204" pitchFamily="34" charset="0"/>
            </a:endParaRPr>
          </a:p>
          <a:p>
            <a:pPr marL="0" indent="0" algn="just">
              <a:buNone/>
            </a:pPr>
            <a:r>
              <a:rPr lang="en-US" sz="2000" dirty="0">
                <a:solidFill>
                  <a:schemeClr val="tx2">
                    <a:lumMod val="75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0" y="36570"/>
            <a:ext cx="184731" cy="384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030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0348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EE2E9F74290B44AFCD41880AB48C5F" ma:contentTypeVersion="0" ma:contentTypeDescription="Create a new document." ma:contentTypeScope="" ma:versionID="05b6d30090a4107fa51fb6cb359aafd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B9F236-9358-4991-AD80-B2DD51D16C56}">
  <ds:schemaRefs>
    <ds:schemaRef ds:uri="http://schemas.microsoft.com/sharepoint/v3/contenttype/forms"/>
  </ds:schemaRefs>
</ds:datastoreItem>
</file>

<file path=customXml/itemProps2.xml><?xml version="1.0" encoding="utf-8"?>
<ds:datastoreItem xmlns:ds="http://schemas.openxmlformats.org/officeDocument/2006/customXml" ds:itemID="{D628F99F-CD83-4FCA-9011-93757C620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7C795C3-4748-4FC7-B99F-88892FAA3B20}">
  <ds:schemaRefs>
    <ds:schemaRef ds:uri="http://schemas.openxmlformats.org/package/2006/metadata/core-properties"/>
    <ds:schemaRef ds:uri="http://schemas.microsoft.com/office/2006/documentManagement/types"/>
    <ds:schemaRef ds:uri="http://purl.org/dc/terms/"/>
    <ds:schemaRef ds:uri="http://purl.org/dc/elements/1.1/"/>
    <ds:schemaRef ds:uri="http://schemas.microsoft.com/office/infopath/2007/PartnerControls"/>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15776</TotalTime>
  <Words>1935</Words>
  <Application>Microsoft Office PowerPoint</Application>
  <PresentationFormat>On-screen Show (4:3)</PresentationFormat>
  <Paragraphs>506</Paragraphs>
  <Slides>29</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DejaVu Serif</vt:lpstr>
      <vt:lpstr>Georgia</vt:lpstr>
      <vt:lpstr>Times New Roman</vt:lpstr>
      <vt:lpstr>Custom Design</vt:lpstr>
      <vt:lpstr>PowerPoint Presentation</vt:lpstr>
      <vt:lpstr>Topic Agenda</vt:lpstr>
      <vt:lpstr>Date And Time API</vt:lpstr>
      <vt:lpstr>Date And Time API</vt:lpstr>
      <vt:lpstr>Date And Time API</vt:lpstr>
      <vt:lpstr>Date And Time API</vt:lpstr>
      <vt:lpstr>Date And Time API</vt:lpstr>
      <vt:lpstr>Date And Time API</vt:lpstr>
      <vt:lpstr>Date And Time API</vt:lpstr>
      <vt:lpstr>Date And Time API</vt:lpstr>
      <vt:lpstr>Topic Agenda</vt:lpstr>
      <vt:lpstr>Streams</vt:lpstr>
      <vt:lpstr>Streams </vt:lpstr>
      <vt:lpstr>Streams Package View</vt:lpstr>
      <vt:lpstr>Streams</vt:lpstr>
      <vt:lpstr>Streams </vt:lpstr>
      <vt:lpstr>Stream </vt:lpstr>
      <vt:lpstr>Stream</vt:lpstr>
      <vt:lpstr>Streams</vt:lpstr>
      <vt:lpstr>Create Streams using Stream class</vt:lpstr>
      <vt:lpstr>Create Streams</vt:lpstr>
      <vt:lpstr>Create Streams</vt:lpstr>
      <vt:lpstr>PowerPoint Presentation</vt:lpstr>
      <vt:lpstr>Stream Important Methods</vt:lpstr>
      <vt:lpstr>Stream Methods</vt:lpstr>
      <vt:lpstr>Stream Methods</vt:lpstr>
      <vt:lpstr>Optional</vt:lpstr>
      <vt:lpstr>Exercise/Assignment</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Aparna</dc:creator>
  <cp:lastModifiedBy>Training_M5C.06.29</cp:lastModifiedBy>
  <cp:revision>421</cp:revision>
  <dcterms:created xsi:type="dcterms:W3CDTF">2016-01-09T17:16:15Z</dcterms:created>
  <dcterms:modified xsi:type="dcterms:W3CDTF">2018-01-08T12:57:58Z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0x0101007FEE2E9F74290B44AFCD41880AB48C5F</vt:lpwstr>
  </property>
</Properties>
</file>