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3" r:id="rId4"/>
    <p:sldId id="258" r:id="rId5"/>
    <p:sldId id="261" r:id="rId6"/>
    <p:sldId id="257" r:id="rId7"/>
    <p:sldId id="262" r:id="rId8"/>
    <p:sldId id="259" r:id="rId9"/>
    <p:sldId id="260"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2666-CA00-4320-BD3F-3432C19DB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ADBE98-A400-49A8-944A-6D6CCE2E5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219A6-AE19-4670-A447-4C532BE40B0F}"/>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59A139D1-8864-4FC2-9A1A-431341B6B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8EBA4-427D-4EE8-A4C7-B136628918D7}"/>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73081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3F4F-33E3-42C9-9B0B-B8AB8818D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7D919-B48E-4B96-A118-C249EA7CB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A4EAE-9A60-4E5B-8140-C9321AB1942E}"/>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09D94FF8-73E2-468E-8CE7-C43885E36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03E64-47E3-46CC-A9EE-DA8D36E5D920}"/>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1695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F9AB9-16C5-4F47-B772-F59DDE53E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5B387-7FF8-44FD-87CD-E3F6AABFF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A737-371C-4BE5-AC08-AF429E588346}"/>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40103A5F-2209-4583-A572-A5044E7C3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43835-F774-41D7-987F-CC2CE5D284F1}"/>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21162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9E2B-0737-415E-AFF1-E8BF548D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200DE-371C-4CC2-9FE0-3CDF8D194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A7C83-D42C-4AE3-B6CF-D4E51BEFBEE2}"/>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204DCB73-685F-4CA0-8B08-331EAF59D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C9A70-F5CF-4D9C-883C-B370ADEFA154}"/>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03829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E747-FD56-47B6-8AB8-B9C1FD340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E3519-FD08-448E-B6C0-5363DBC52C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97516-35E9-4E26-836E-C557FDAF7C83}"/>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2BB42DB2-9991-45CD-AE83-C4A7DDA0E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953DE-E445-4B58-9F7A-F5BD8A737EB4}"/>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75353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84E8-8ECC-4FB7-965A-9C7E6BF70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36152-3DB8-4C67-AAE9-6F630BEF9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20778-9A4D-4334-BC56-4EAE2ABF1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05D61-CE0A-48DD-9FDE-FE9770B2172C}"/>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6" name="Footer Placeholder 5">
            <a:extLst>
              <a:ext uri="{FF2B5EF4-FFF2-40B4-BE49-F238E27FC236}">
                <a16:creationId xmlns:a16="http://schemas.microsoft.com/office/drawing/2014/main" id="{793D27BA-2ADE-4F92-B4AD-50ACCF2FA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82A36-EB8B-4E76-80B5-966999DAB9C8}"/>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86463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2954-345E-4B1A-A33A-AD653F1FC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23F52A-0E69-439C-946E-7BEB41A72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74ED0-1717-4608-93AC-2F2E53665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A25FE-C6B2-4FEC-969C-DEA1EF2FE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05A5-A2C3-4F84-BEF5-5BFFB123D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8A656-27E4-47E2-8627-1577986DD885}"/>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8" name="Footer Placeholder 7">
            <a:extLst>
              <a:ext uri="{FF2B5EF4-FFF2-40B4-BE49-F238E27FC236}">
                <a16:creationId xmlns:a16="http://schemas.microsoft.com/office/drawing/2014/main" id="{75CF461F-6796-43C5-8546-2C15FECD2A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41838-8405-498F-9D87-CCC33B970739}"/>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417427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98B9-6CAC-4733-BC13-206CF4AC8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956EF-C0D2-4D8E-AF01-709AD029960B}"/>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4" name="Footer Placeholder 3">
            <a:extLst>
              <a:ext uri="{FF2B5EF4-FFF2-40B4-BE49-F238E27FC236}">
                <a16:creationId xmlns:a16="http://schemas.microsoft.com/office/drawing/2014/main" id="{5561A039-7342-4FEA-8433-E2C273C98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9B179-FC7B-4711-A564-ACB15438AD4E}"/>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43150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8896C-8532-41F9-BBF3-3ECF4C2BF8CD}"/>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3" name="Footer Placeholder 2">
            <a:extLst>
              <a:ext uri="{FF2B5EF4-FFF2-40B4-BE49-F238E27FC236}">
                <a16:creationId xmlns:a16="http://schemas.microsoft.com/office/drawing/2014/main" id="{5E3A5D08-8DB5-4AB2-A5A1-0FED84B3D9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A9099-FABE-4C48-8D7F-C7928C426153}"/>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96095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5F79-986E-4007-9629-135695F0E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15814-E77F-482A-AABB-82EC27F60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01F97-C7D2-4F7C-9DFB-39DD51F43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C3BC1-9CEA-489A-AF88-7BB73DAB4DEB}"/>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6" name="Footer Placeholder 5">
            <a:extLst>
              <a:ext uri="{FF2B5EF4-FFF2-40B4-BE49-F238E27FC236}">
                <a16:creationId xmlns:a16="http://schemas.microsoft.com/office/drawing/2014/main" id="{F2E90335-2D5C-4117-8AF7-1485D7B06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B3FD3-F7CE-4C0E-8A41-C7349CDEC30A}"/>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6695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5633-0093-45BE-9B7B-E58AB7820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32EF8-451C-4506-A553-DC0210D9E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33E8CA-7150-4155-AF94-4F9D5A102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547F0-7F22-441F-A023-ACAA5850FB7B}"/>
              </a:ext>
            </a:extLst>
          </p:cNvPr>
          <p:cNvSpPr>
            <a:spLocks noGrp="1"/>
          </p:cNvSpPr>
          <p:nvPr>
            <p:ph type="dt" sz="half" idx="10"/>
          </p:nvPr>
        </p:nvSpPr>
        <p:spPr/>
        <p:txBody>
          <a:bodyPr/>
          <a:lstStyle/>
          <a:p>
            <a:fld id="{6B418F96-DC6C-4FC5-A880-6D1A534F21FF}" type="datetimeFigureOut">
              <a:rPr lang="en-US" smtClean="0"/>
              <a:t>3/31/2021</a:t>
            </a:fld>
            <a:endParaRPr lang="en-US"/>
          </a:p>
        </p:txBody>
      </p:sp>
      <p:sp>
        <p:nvSpPr>
          <p:cNvPr id="6" name="Footer Placeholder 5">
            <a:extLst>
              <a:ext uri="{FF2B5EF4-FFF2-40B4-BE49-F238E27FC236}">
                <a16:creationId xmlns:a16="http://schemas.microsoft.com/office/drawing/2014/main" id="{C67F3AF1-C800-45BF-AEF2-FAC1869CF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FEBF0-CE72-4D28-8358-98848C8D5163}"/>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33875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E530F-C40C-4B09-9F53-8859893D5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D1711A-D554-47D4-BA81-6FDB1BD8B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01038-BED7-45F1-AC15-1BE0E42E3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18F96-DC6C-4FC5-A880-6D1A534F21FF}" type="datetimeFigureOut">
              <a:rPr lang="en-US" smtClean="0"/>
              <a:t>3/31/2021</a:t>
            </a:fld>
            <a:endParaRPr lang="en-US"/>
          </a:p>
        </p:txBody>
      </p:sp>
      <p:sp>
        <p:nvSpPr>
          <p:cNvPr id="5" name="Footer Placeholder 4">
            <a:extLst>
              <a:ext uri="{FF2B5EF4-FFF2-40B4-BE49-F238E27FC236}">
                <a16:creationId xmlns:a16="http://schemas.microsoft.com/office/drawing/2014/main" id="{B2FFDF32-8E02-4EA9-AA28-3918408F9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BD468E-3DA7-490D-92C0-B907E8B51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24FE0-FF2A-4238-BE64-80193B678414}" type="slidenum">
              <a:rPr lang="en-US" smtClean="0"/>
              <a:t>‹#›</a:t>
            </a:fld>
            <a:endParaRPr lang="en-US"/>
          </a:p>
        </p:txBody>
      </p:sp>
    </p:spTree>
    <p:extLst>
      <p:ext uri="{BB962C8B-B14F-4D97-AF65-F5344CB8AC3E}">
        <p14:creationId xmlns:p14="http://schemas.microsoft.com/office/powerpoint/2010/main" val="2298329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A70C92-F492-4210-A8FB-FBD62E05796F}"/>
              </a:ext>
            </a:extLst>
          </p:cNvPr>
          <p:cNvPicPr>
            <a:picLocks noChangeAspect="1"/>
          </p:cNvPicPr>
          <p:nvPr/>
        </p:nvPicPr>
        <p:blipFill>
          <a:blip r:embed="rId2"/>
          <a:stretch>
            <a:fillRect/>
          </a:stretch>
        </p:blipFill>
        <p:spPr>
          <a:xfrm>
            <a:off x="0" y="0"/>
            <a:ext cx="12192000" cy="6347791"/>
          </a:xfrm>
          <a:prstGeom prst="rect">
            <a:avLst/>
          </a:prstGeom>
        </p:spPr>
      </p:pic>
    </p:spTree>
    <p:extLst>
      <p:ext uri="{BB962C8B-B14F-4D97-AF65-F5344CB8AC3E}">
        <p14:creationId xmlns:p14="http://schemas.microsoft.com/office/powerpoint/2010/main" val="414400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595532" y="0"/>
            <a:ext cx="9700591" cy="5759141"/>
          </a:xfrm>
          <a:prstGeom prst="rect">
            <a:avLst/>
          </a:prstGeom>
          <a:noFill/>
        </p:spPr>
        <p:txBody>
          <a:bodyPr wrap="square">
            <a:spAutoFit/>
          </a:bodyPr>
          <a:lstStyle/>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 </a:t>
            </a:r>
          </a:p>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Conclusion  :</a:t>
            </a:r>
          </a:p>
          <a:p>
            <a:pPr marR="0">
              <a:lnSpc>
                <a:spcPct val="107000"/>
              </a:lnSpc>
              <a:spcBef>
                <a:spcPts val="0"/>
              </a:spcBef>
              <a:spcAft>
                <a:spcPts val="1000"/>
              </a:spcAft>
            </a:pPr>
            <a:endParaRPr lang="en-US" sz="3600" b="1" dirty="0">
              <a:latin typeface="Bahnschrift" panose="020B0502040204020203"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  </a:t>
            </a:r>
            <a:r>
              <a:rPr lang="en-US" sz="3600" dirty="0">
                <a:effectLst/>
                <a:latin typeface="Bahnschrift" panose="020B0502040204020203" pitchFamily="34" charset="0"/>
                <a:ea typeface="Times New Roman" panose="02020603050405020304" pitchFamily="18" charset="0"/>
                <a:cs typeface="Times New Roman" panose="02020603050405020304" pitchFamily="18" charset="0"/>
              </a:rPr>
              <a:t>E-commerce is continuously progressing and is becoming more and more important to businesses as     technology continue. Every day more people connect to the Internet and grow increasingly comfortable   with digital transactions. </a:t>
            </a:r>
          </a:p>
        </p:txBody>
      </p:sp>
    </p:spTree>
    <p:extLst>
      <p:ext uri="{BB962C8B-B14F-4D97-AF65-F5344CB8AC3E}">
        <p14:creationId xmlns:p14="http://schemas.microsoft.com/office/powerpoint/2010/main" val="299542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478301" y="422030"/>
            <a:ext cx="10672690" cy="5234766"/>
          </a:xfrm>
          <a:prstGeom prst="rect">
            <a:avLst/>
          </a:prstGeom>
          <a:noFill/>
        </p:spPr>
        <p:txBody>
          <a:bodyPr wrap="square">
            <a:spAutoFit/>
          </a:bodyPr>
          <a:lstStyle/>
          <a:p>
            <a:pPr marR="0">
              <a:lnSpc>
                <a:spcPct val="107000"/>
              </a:lnSpc>
              <a:spcBef>
                <a:spcPts val="0"/>
              </a:spcBef>
              <a:spcAft>
                <a:spcPts val="1000"/>
              </a:spcAft>
            </a:pPr>
            <a:r>
              <a:rPr lang="en-US" sz="3200" b="1" dirty="0">
                <a:effectLst/>
                <a:latin typeface="Arial Black" panose="020B0A04020102020204" pitchFamily="34" charset="0"/>
                <a:ea typeface="Times New Roman" panose="02020603050405020304" pitchFamily="18" charset="0"/>
                <a:cs typeface="Times New Roman" panose="02020603050405020304" pitchFamily="18" charset="0"/>
              </a:rPr>
              <a:t>References </a:t>
            </a:r>
            <a:r>
              <a:rPr lang="en-US" sz="3200" b="1" dirty="0">
                <a:latin typeface="Arial Black" panose="020B0A04020102020204" pitchFamily="34" charset="0"/>
                <a:cs typeface="Times New Roman" panose="02020603050405020304" pitchFamily="18" charset="0"/>
              </a:rPr>
              <a:t> :</a:t>
            </a:r>
          </a:p>
          <a:p>
            <a:pPr marR="0">
              <a:lnSpc>
                <a:spcPct val="107000"/>
              </a:lnSpc>
              <a:spcBef>
                <a:spcPts val="0"/>
              </a:spcBef>
              <a:spcAft>
                <a:spcPts val="1000"/>
              </a:spcAft>
            </a:pPr>
            <a:endParaRPr lang="en-US" sz="3200" b="1" dirty="0">
              <a:latin typeface="Arial Black" panose="020B0A04020102020204" pitchFamily="34" charset="0"/>
              <a:cs typeface="Times New Roman" panose="02020603050405020304" pitchFamily="18" charset="0"/>
            </a:endParaRPr>
          </a:p>
          <a:p>
            <a:pPr marR="0">
              <a:lnSpc>
                <a:spcPct val="107000"/>
              </a:lnSpc>
              <a:spcBef>
                <a:spcPts val="0"/>
              </a:spcBef>
              <a:spcAft>
                <a:spcPts val="1000"/>
              </a:spcAft>
            </a:pPr>
            <a:r>
              <a:rPr lang="en-US" sz="1400" b="1" dirty="0">
                <a:effectLst/>
                <a:latin typeface="Bahnschrift" panose="020B0502040204020203" pitchFamily="34" charset="0"/>
                <a:ea typeface="Times New Roman" panose="02020603050405020304" pitchFamily="18" charset="0"/>
                <a:cs typeface="Times New Roman" panose="02020603050405020304" pitchFamily="18" charset="0"/>
              </a:rPr>
              <a:t>•     </a:t>
            </a: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Dorer and Forrms, Inc. v. Arel, 60 F. Supp. 2d 558 (E.D. Va. 2017), http://lw.bna.com/lw/98266.htm.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ICANN, Business Dealings, Including with SLD Holders, ICANN Registrar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Accreditation Agreement, http://www.icann.org/registrars/ra-agreement12may99.htm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ICANN, Seven New TLD Proposals Accepted, ICANN New TLD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Program, http://www.icann.org/tlds.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ONLINE REFERENCE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n.wikipedia.org/wiki/E-commerce </a:t>
            </a:r>
          </a:p>
        </p:txBody>
      </p:sp>
    </p:spTree>
    <p:extLst>
      <p:ext uri="{BB962C8B-B14F-4D97-AF65-F5344CB8AC3E}">
        <p14:creationId xmlns:p14="http://schemas.microsoft.com/office/powerpoint/2010/main" val="184303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90470-651C-4F07-B425-94570C024F5C}"/>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38976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609600" y="424071"/>
            <a:ext cx="9700591" cy="5684057"/>
          </a:xfrm>
          <a:prstGeom prst="rect">
            <a:avLst/>
          </a:prstGeom>
          <a:noFill/>
        </p:spPr>
        <p:txBody>
          <a:bodyPr wrap="square">
            <a:spAutoFit/>
          </a:bodyPr>
          <a:lstStyle/>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Introduction :</a:t>
            </a:r>
          </a:p>
          <a:p>
            <a:pPr marR="0">
              <a:lnSpc>
                <a:spcPct val="107000"/>
              </a:lnSpc>
              <a:spcBef>
                <a:spcPts val="0"/>
              </a:spcBef>
              <a:spcAft>
                <a:spcPts val="10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1000"/>
              </a:spcAft>
              <a:buFont typeface="Arial" panose="020B0604020202020204" pitchFamily="34" charset="0"/>
              <a:buChar char="•"/>
            </a:pPr>
            <a:r>
              <a:rPr lang="en-IN"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E-commerce is a web based application or mobile application implemented for easy to access product or services around the corner of world, buy, sell, chat, transact, get service and maintains records. Using record we can tr</a:t>
            </a:r>
            <a:r>
              <a:rPr lang="en-US"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Introduction:</a:t>
            </a:r>
          </a:p>
          <a:p>
            <a:pPr marL="285750" marR="0" indent="-285750">
              <a:lnSpc>
                <a:spcPct val="107000"/>
              </a:lnSpc>
              <a:spcBef>
                <a:spcPts val="0"/>
              </a:spcBef>
              <a:spcAft>
                <a:spcPts val="1000"/>
              </a:spcAft>
              <a:buFont typeface="Arial" panose="020B0604020202020204" pitchFamily="34" charset="0"/>
              <a:buChar char="•"/>
            </a:pPr>
            <a:r>
              <a:rPr lang="en-US"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E-commerce is a web based application or mobile application implemented for easy to access product or services around the corner of world, buy, sell, chat, transact, get service and maintains records. Using record we can track customer and inform customize and future offers and discounts. Legal contract department prepare policy contract and sends to customer after payment has received from the customer.</a:t>
            </a:r>
          </a:p>
        </p:txBody>
      </p:sp>
    </p:spTree>
    <p:extLst>
      <p:ext uri="{BB962C8B-B14F-4D97-AF65-F5344CB8AC3E}">
        <p14:creationId xmlns:p14="http://schemas.microsoft.com/office/powerpoint/2010/main" val="152905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B10281-95A5-487D-A160-350EDA54C128}"/>
              </a:ext>
            </a:extLst>
          </p:cNvPr>
          <p:cNvPicPr>
            <a:picLocks noChangeAspect="1"/>
          </p:cNvPicPr>
          <p:nvPr/>
        </p:nvPicPr>
        <p:blipFill>
          <a:blip r:embed="rId2"/>
          <a:stretch>
            <a:fillRect/>
          </a:stretch>
        </p:blipFill>
        <p:spPr>
          <a:xfrm>
            <a:off x="834887" y="746180"/>
            <a:ext cx="11231217" cy="6111820"/>
          </a:xfrm>
          <a:prstGeom prst="rect">
            <a:avLst/>
          </a:prstGeom>
          <a:ln>
            <a:solidFill>
              <a:schemeClr val="tx1"/>
            </a:solidFill>
          </a:ln>
        </p:spPr>
      </p:pic>
      <p:sp>
        <p:nvSpPr>
          <p:cNvPr id="2" name="TextBox 1">
            <a:extLst>
              <a:ext uri="{FF2B5EF4-FFF2-40B4-BE49-F238E27FC236}">
                <a16:creationId xmlns:a16="http://schemas.microsoft.com/office/drawing/2014/main" id="{DC34731A-7A61-4CF4-8CF8-02ECD2061BE1}"/>
              </a:ext>
            </a:extLst>
          </p:cNvPr>
          <p:cNvSpPr txBox="1"/>
          <p:nvPr/>
        </p:nvSpPr>
        <p:spPr>
          <a:xfrm>
            <a:off x="1219199" y="180180"/>
            <a:ext cx="2849217" cy="738664"/>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Home Page</a:t>
            </a:r>
            <a:r>
              <a:rPr lang="en-US" sz="2400" dirty="0">
                <a:solidFill>
                  <a:srgbClr val="000000"/>
                </a:solidFill>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232400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101ABF-DBF4-40AB-AE14-FF28C9A45DEB}"/>
              </a:ext>
            </a:extLst>
          </p:cNvPr>
          <p:cNvPicPr>
            <a:picLocks noChangeAspect="1"/>
          </p:cNvPicPr>
          <p:nvPr/>
        </p:nvPicPr>
        <p:blipFill>
          <a:blip r:embed="rId2"/>
          <a:stretch>
            <a:fillRect/>
          </a:stretch>
        </p:blipFill>
        <p:spPr>
          <a:xfrm>
            <a:off x="927652" y="796661"/>
            <a:ext cx="11138452" cy="6061339"/>
          </a:xfrm>
          <a:prstGeom prst="rect">
            <a:avLst/>
          </a:prstGeom>
          <a:ln>
            <a:solidFill>
              <a:schemeClr val="tx1"/>
            </a:solidFill>
          </a:ln>
        </p:spPr>
      </p:pic>
      <p:sp>
        <p:nvSpPr>
          <p:cNvPr id="4" name="TextBox 3">
            <a:extLst>
              <a:ext uri="{FF2B5EF4-FFF2-40B4-BE49-F238E27FC236}">
                <a16:creationId xmlns:a16="http://schemas.microsoft.com/office/drawing/2014/main" id="{95838779-F9E1-4482-8EAB-5FEB95AEF58D}"/>
              </a:ext>
            </a:extLst>
          </p:cNvPr>
          <p:cNvSpPr txBox="1"/>
          <p:nvPr/>
        </p:nvSpPr>
        <p:spPr>
          <a:xfrm>
            <a:off x="1166191" y="180181"/>
            <a:ext cx="6096000" cy="449803"/>
          </a:xfrm>
          <a:prstGeom prst="rect">
            <a:avLst/>
          </a:prstGeom>
          <a:noFill/>
        </p:spPr>
        <p:txBody>
          <a:bodyPr wrap="square">
            <a:spAutoFit/>
          </a:bodyPr>
          <a:lstStyle/>
          <a:p>
            <a:pPr marR="60960" lvl="0">
              <a:lnSpc>
                <a:spcPct val="103000"/>
              </a:lnSpc>
              <a:spcBef>
                <a:spcPts val="0"/>
              </a:spcBef>
              <a:spcAft>
                <a:spcPts val="65"/>
              </a:spcAft>
            </a:pPr>
            <a:r>
              <a:rPr lang="en-US" sz="2400" b="1" dirty="0">
                <a:solidFill>
                  <a:srgbClr val="000000"/>
                </a:solidFill>
                <a:effectLst/>
                <a:latin typeface="Times New Roman" panose="02020603050405020304" pitchFamily="18" charset="0"/>
                <a:ea typeface="Times New Roman" panose="02020603050405020304" pitchFamily="18" charset="0"/>
              </a:rPr>
              <a:t>    Cart details:</a:t>
            </a:r>
            <a:endParaRPr lang="en-US"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816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1AFCE4-FE49-4279-AB20-E8748250CC96}"/>
              </a:ext>
            </a:extLst>
          </p:cNvPr>
          <p:cNvPicPr>
            <a:picLocks noChangeAspect="1"/>
          </p:cNvPicPr>
          <p:nvPr/>
        </p:nvPicPr>
        <p:blipFill>
          <a:blip r:embed="rId2"/>
          <a:stretch>
            <a:fillRect/>
          </a:stretch>
        </p:blipFill>
        <p:spPr>
          <a:xfrm>
            <a:off x="1073426" y="870676"/>
            <a:ext cx="10959547" cy="5997263"/>
          </a:xfrm>
          <a:prstGeom prst="rect">
            <a:avLst/>
          </a:prstGeom>
          <a:ln>
            <a:solidFill>
              <a:schemeClr val="tx1"/>
            </a:solidFill>
          </a:ln>
        </p:spPr>
      </p:pic>
      <p:sp>
        <p:nvSpPr>
          <p:cNvPr id="3" name="TextBox 2">
            <a:extLst>
              <a:ext uri="{FF2B5EF4-FFF2-40B4-BE49-F238E27FC236}">
                <a16:creationId xmlns:a16="http://schemas.microsoft.com/office/drawing/2014/main" id="{0B497EDC-ED4B-4ECD-BD8E-41609D5C73E8}"/>
              </a:ext>
            </a:extLst>
          </p:cNvPr>
          <p:cNvSpPr txBox="1"/>
          <p:nvPr/>
        </p:nvSpPr>
        <p:spPr>
          <a:xfrm>
            <a:off x="1219199" y="126558"/>
            <a:ext cx="5234610" cy="1107996"/>
          </a:xfrm>
          <a:prstGeom prst="rect">
            <a:avLst/>
          </a:prstGeom>
          <a:noFill/>
        </p:spPr>
        <p:txBody>
          <a:bodyPr wrap="square" rtlCol="0">
            <a:spAutoFit/>
          </a:bodyPr>
          <a:lstStyle/>
          <a:p>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Manage categories and products:</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9287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7EAF46-D196-4616-AD43-CD0E4CD4D210}"/>
              </a:ext>
            </a:extLst>
          </p:cNvPr>
          <p:cNvPicPr>
            <a:picLocks noChangeAspect="1"/>
          </p:cNvPicPr>
          <p:nvPr/>
        </p:nvPicPr>
        <p:blipFill>
          <a:blip r:embed="rId2"/>
          <a:stretch>
            <a:fillRect/>
          </a:stretch>
        </p:blipFill>
        <p:spPr>
          <a:xfrm>
            <a:off x="927652" y="805995"/>
            <a:ext cx="11158330" cy="6052005"/>
          </a:xfrm>
          <a:prstGeom prst="rect">
            <a:avLst/>
          </a:prstGeom>
          <a:ln>
            <a:solidFill>
              <a:schemeClr val="tx1"/>
            </a:solidFill>
          </a:ln>
        </p:spPr>
      </p:pic>
      <p:sp>
        <p:nvSpPr>
          <p:cNvPr id="4" name="TextBox 3">
            <a:extLst>
              <a:ext uri="{FF2B5EF4-FFF2-40B4-BE49-F238E27FC236}">
                <a16:creationId xmlns:a16="http://schemas.microsoft.com/office/drawing/2014/main" id="{71E68D14-888F-4C86-90C8-265683AD83F9}"/>
              </a:ext>
            </a:extLst>
          </p:cNvPr>
          <p:cNvSpPr txBox="1"/>
          <p:nvPr/>
        </p:nvSpPr>
        <p:spPr>
          <a:xfrm>
            <a:off x="927652" y="144438"/>
            <a:ext cx="6096000" cy="449803"/>
          </a:xfrm>
          <a:prstGeom prst="rect">
            <a:avLst/>
          </a:prstGeom>
          <a:noFill/>
        </p:spPr>
        <p:txBody>
          <a:bodyPr wrap="square">
            <a:spAutoFit/>
          </a:bodyPr>
          <a:lstStyle/>
          <a:p>
            <a:pPr marR="60960" lvl="0">
              <a:lnSpc>
                <a:spcPct val="103000"/>
              </a:lnSpc>
              <a:spcBef>
                <a:spcPts val="0"/>
              </a:spcBef>
              <a:spcAft>
                <a:spcPts val="65"/>
              </a:spcAft>
            </a:pPr>
            <a:r>
              <a:rPr lang="en-US" sz="2400" b="1" dirty="0">
                <a:solidFill>
                  <a:srgbClr val="000000"/>
                </a:solidFill>
                <a:effectLst/>
                <a:latin typeface="Times New Roman" panose="02020603050405020304" pitchFamily="18" charset="0"/>
                <a:ea typeface="Times New Roman" panose="02020603050405020304" pitchFamily="18" charset="0"/>
              </a:rPr>
              <a:t>    Add product to a category:</a:t>
            </a:r>
            <a:endParaRPr lang="en-US"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886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71C79-650A-4F03-96D5-776F561466A1}"/>
              </a:ext>
            </a:extLst>
          </p:cNvPr>
          <p:cNvPicPr>
            <a:picLocks noChangeAspect="1"/>
          </p:cNvPicPr>
          <p:nvPr/>
        </p:nvPicPr>
        <p:blipFill>
          <a:blip r:embed="rId2"/>
          <a:stretch>
            <a:fillRect/>
          </a:stretch>
        </p:blipFill>
        <p:spPr>
          <a:xfrm>
            <a:off x="967408" y="805851"/>
            <a:ext cx="11072191" cy="6052149"/>
          </a:xfrm>
          <a:prstGeom prst="rect">
            <a:avLst/>
          </a:prstGeom>
          <a:ln>
            <a:solidFill>
              <a:schemeClr val="tx1"/>
            </a:solidFill>
          </a:ln>
        </p:spPr>
      </p:pic>
      <p:sp>
        <p:nvSpPr>
          <p:cNvPr id="4" name="TextBox 3">
            <a:extLst>
              <a:ext uri="{FF2B5EF4-FFF2-40B4-BE49-F238E27FC236}">
                <a16:creationId xmlns:a16="http://schemas.microsoft.com/office/drawing/2014/main" id="{BA366223-309B-4D4F-9A0E-69B48266704E}"/>
              </a:ext>
            </a:extLst>
          </p:cNvPr>
          <p:cNvSpPr txBox="1"/>
          <p:nvPr/>
        </p:nvSpPr>
        <p:spPr>
          <a:xfrm>
            <a:off x="967408" y="170942"/>
            <a:ext cx="6096000" cy="449803"/>
          </a:xfrm>
          <a:prstGeom prst="rect">
            <a:avLst/>
          </a:prstGeom>
          <a:noFill/>
        </p:spPr>
        <p:txBody>
          <a:bodyPr wrap="square">
            <a:spAutoFit/>
          </a:bodyPr>
          <a:lstStyle/>
          <a:p>
            <a:pPr marR="60960" lvl="0">
              <a:lnSpc>
                <a:spcPct val="103000"/>
              </a:lnSpc>
              <a:spcBef>
                <a:spcPts val="0"/>
              </a:spcBef>
              <a:spcAft>
                <a:spcPts val="65"/>
              </a:spcAft>
            </a:pPr>
            <a:r>
              <a:rPr lang="en-US" sz="2400" b="1" dirty="0">
                <a:solidFill>
                  <a:srgbClr val="000000"/>
                </a:solidFill>
                <a:effectLst/>
                <a:latin typeface="Times New Roman" panose="02020603050405020304" pitchFamily="18" charset="0"/>
                <a:ea typeface="Times New Roman" panose="02020603050405020304" pitchFamily="18" charset="0"/>
              </a:rPr>
              <a:t>    Products list :</a:t>
            </a:r>
            <a:endParaRPr lang="en-US"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38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8BAD19-11CC-4F50-A5FD-F32BD913E690}"/>
              </a:ext>
            </a:extLst>
          </p:cNvPr>
          <p:cNvPicPr>
            <a:picLocks noChangeAspect="1"/>
          </p:cNvPicPr>
          <p:nvPr/>
        </p:nvPicPr>
        <p:blipFill>
          <a:blip r:embed="rId2"/>
          <a:stretch>
            <a:fillRect/>
          </a:stretch>
        </p:blipFill>
        <p:spPr>
          <a:xfrm>
            <a:off x="821635" y="738969"/>
            <a:ext cx="11244469" cy="6119031"/>
          </a:xfrm>
          <a:prstGeom prst="rect">
            <a:avLst/>
          </a:prstGeom>
          <a:ln>
            <a:solidFill>
              <a:schemeClr val="tx1"/>
            </a:solidFill>
          </a:ln>
        </p:spPr>
      </p:pic>
      <p:sp>
        <p:nvSpPr>
          <p:cNvPr id="4" name="TextBox 3">
            <a:extLst>
              <a:ext uri="{FF2B5EF4-FFF2-40B4-BE49-F238E27FC236}">
                <a16:creationId xmlns:a16="http://schemas.microsoft.com/office/drawing/2014/main" id="{3F66E4C3-6706-4CA1-9CE9-CE9AAF15F7E0}"/>
              </a:ext>
            </a:extLst>
          </p:cNvPr>
          <p:cNvSpPr txBox="1"/>
          <p:nvPr/>
        </p:nvSpPr>
        <p:spPr>
          <a:xfrm>
            <a:off x="821635" y="184194"/>
            <a:ext cx="6096000" cy="449803"/>
          </a:xfrm>
          <a:prstGeom prst="rect">
            <a:avLst/>
          </a:prstGeom>
          <a:noFill/>
        </p:spPr>
        <p:txBody>
          <a:bodyPr wrap="square">
            <a:spAutoFit/>
          </a:bodyPr>
          <a:lstStyle/>
          <a:p>
            <a:pPr marR="60960" lvl="0">
              <a:lnSpc>
                <a:spcPct val="103000"/>
              </a:lnSpc>
              <a:spcBef>
                <a:spcPts val="0"/>
              </a:spcBef>
              <a:spcAft>
                <a:spcPts val="65"/>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Add admin, manager and user :</a:t>
            </a:r>
            <a:endParaRPr lang="en-US"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221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02775-1EF4-40A5-8B06-9B91DE8F84DD}"/>
              </a:ext>
            </a:extLst>
          </p:cNvPr>
          <p:cNvPicPr>
            <a:picLocks noChangeAspect="1"/>
          </p:cNvPicPr>
          <p:nvPr/>
        </p:nvPicPr>
        <p:blipFill>
          <a:blip r:embed="rId2"/>
          <a:stretch>
            <a:fillRect/>
          </a:stretch>
        </p:blipFill>
        <p:spPr>
          <a:xfrm>
            <a:off x="795130" y="799779"/>
            <a:ext cx="11145078" cy="6058221"/>
          </a:xfrm>
          <a:prstGeom prst="rect">
            <a:avLst/>
          </a:prstGeom>
          <a:ln>
            <a:solidFill>
              <a:schemeClr val="tx1"/>
            </a:solidFill>
          </a:ln>
        </p:spPr>
      </p:pic>
      <p:sp>
        <p:nvSpPr>
          <p:cNvPr id="4" name="TextBox 3">
            <a:extLst>
              <a:ext uri="{FF2B5EF4-FFF2-40B4-BE49-F238E27FC236}">
                <a16:creationId xmlns:a16="http://schemas.microsoft.com/office/drawing/2014/main" id="{3EFE1D6F-DE88-4694-ADF5-E242A5823860}"/>
              </a:ext>
            </a:extLst>
          </p:cNvPr>
          <p:cNvSpPr txBox="1"/>
          <p:nvPr/>
        </p:nvSpPr>
        <p:spPr>
          <a:xfrm>
            <a:off x="795130" y="184193"/>
            <a:ext cx="6096000" cy="390171"/>
          </a:xfrm>
          <a:prstGeom prst="rect">
            <a:avLst/>
          </a:prstGeom>
          <a:noFill/>
        </p:spPr>
        <p:txBody>
          <a:bodyPr wrap="square">
            <a:spAutoFit/>
          </a:bodyPr>
          <a:lstStyle/>
          <a:p>
            <a:pPr marR="60960" lvl="0">
              <a:lnSpc>
                <a:spcPct val="103000"/>
              </a:lnSpc>
              <a:spcBef>
                <a:spcPts val="0"/>
              </a:spcBef>
              <a:spcAft>
                <a:spcPts val="65"/>
              </a:spcAft>
            </a:pPr>
            <a:r>
              <a:rPr lang="en-US" sz="2000" b="1" dirty="0">
                <a:solidFill>
                  <a:srgbClr val="000000"/>
                </a:solidFill>
                <a:effectLst/>
                <a:latin typeface="Times New Roman" panose="02020603050405020304" pitchFamily="18" charset="0"/>
                <a:ea typeface="Times New Roman" panose="02020603050405020304" pitchFamily="18" charset="0"/>
              </a:rPr>
              <a:t>    View user’s list (admin, manager and users)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589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306</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Bahnschrift</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19</cp:revision>
  <dcterms:created xsi:type="dcterms:W3CDTF">2021-03-30T04:05:18Z</dcterms:created>
  <dcterms:modified xsi:type="dcterms:W3CDTF">2021-03-31T05:52:01Z</dcterms:modified>
</cp:coreProperties>
</file>