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140bf946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11140bf946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140bf946f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11140bf946f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140bf946f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11140bf946f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140bf946f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11140bf946f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140bf946f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11140bf946f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140bf946f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11140bf946f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140bf946f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11140bf946f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2de57d3d2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2de57d3d2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12de57d3d2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140bf946f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11140bf946f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140bf946f_0_2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140bf946f_0_2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1140bf946f_0_2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3c01c1b2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f3c01c1b2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f3c01c1b2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df7ebc9c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df7ebc9c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0df7ebc9c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2de57d3d2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2de57d3d2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12de57d3d2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52b93cd1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52b93cd1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252b93cd14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52b93cd14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52b93cd14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252b93cd14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df7ebc9cd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df7ebc9cd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0df7ebc9cd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140bf946f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11140bf946f_0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2ce713b3d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2ce713b3d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12ce713b3d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140bf946f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11140bf946f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140bf946f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11140bf946f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561cb0d3c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12561cb0d3c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140bf946f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11140bf946f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140bf946f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11140bf946f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561cb0d3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12561cb0d3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140bf946f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11140bf946f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74219" y="-4924"/>
            <a:ext cx="795387" cy="1098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68571" y="31215"/>
            <a:ext cx="557678" cy="770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16.jpg"/><Relationship Id="rId5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Relationship Id="rId4" Type="http://schemas.openxmlformats.org/officeDocument/2006/relationships/image" Target="../media/image2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jpg"/><Relationship Id="rId4" Type="http://schemas.openxmlformats.org/officeDocument/2006/relationships/image" Target="../media/image2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towardsdatascience.com/transformers-explained-visually-part-3-multi-head-attention-deep-dive-1c1ff1024853" TargetMode="External"/><Relationship Id="rId4" Type="http://schemas.openxmlformats.org/officeDocument/2006/relationships/hyperlink" Target="https://www.kaggle.com/residentmario/transformer-architecture-self-attention" TargetMode="External"/><Relationship Id="rId5" Type="http://schemas.openxmlformats.org/officeDocument/2006/relationships/hyperlink" Target="http://jalammar.github.io/illustrated-transformer/" TargetMode="External"/><Relationship Id="rId6" Type="http://schemas.openxmlformats.org/officeDocument/2006/relationships/hyperlink" Target="https://www.kaggle.com/msambare/fer2013" TargetMode="External"/><Relationship Id="rId7" Type="http://schemas.openxmlformats.org/officeDocument/2006/relationships/hyperlink" Target="https://www.researchgate.net/figure/The-Attention-module-a-Channel-attention-module-MLP-Multilayer-perceptron-b_fig3_342725128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5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9.jp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1304850" y="804025"/>
            <a:ext cx="9582300" cy="15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400"/>
              <a:t>Local Multi-Head Channel Self-Attention for Facial Expression Recognition</a:t>
            </a:r>
            <a:endParaRPr sz="4400"/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488272" y="4488247"/>
            <a:ext cx="101097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045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612825" y="4327075"/>
            <a:ext cx="78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476349" y="3013850"/>
            <a:ext cx="7239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Pratik Shetty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Guide : Prof</a:t>
            </a: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C. Krishna Mohan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TA      :  </a:t>
            </a: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Khin C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ho Win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653150" y="1105650"/>
            <a:ext cx="10602600" cy="54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he attention scores (</a:t>
            </a: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lang="en-US" sz="23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-25000" lang="en-US" sz="23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are calculated.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&#10;&#10;Description automatically generated" id="182" name="Google Shape;182;p22"/>
          <p:cNvPicPr preferRelativeResize="0"/>
          <p:nvPr/>
        </p:nvPicPr>
        <p:blipFill rotWithShape="1">
          <a:blip r:embed="rId3">
            <a:alphaModFix/>
          </a:blip>
          <a:srcRect b="17809" l="13533" r="17765" t="23837"/>
          <a:stretch/>
        </p:blipFill>
        <p:spPr>
          <a:xfrm>
            <a:off x="1484175" y="1583775"/>
            <a:ext cx="2938451" cy="6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/>
        </p:nvSpPr>
        <p:spPr>
          <a:xfrm>
            <a:off x="742800" y="2426600"/>
            <a:ext cx="10114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46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b="1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Scaling</a:t>
            </a:r>
            <a:r>
              <a:rPr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produces a channel-wise learned scaling (not dependent on heads) by averaging the scores and passing them through another fully connected layer with sigmoid activation and weights/biases.</a:t>
            </a:r>
            <a:endParaRPr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ext, letter&#10;&#10;Description automatically generated" id="184" name="Google Shape;184;p22"/>
          <p:cNvPicPr preferRelativeResize="0"/>
          <p:nvPr/>
        </p:nvPicPr>
        <p:blipFill rotWithShape="1">
          <a:blip r:embed="rId4">
            <a:alphaModFix/>
          </a:blip>
          <a:srcRect b="0" l="3390" r="-3390" t="8858"/>
          <a:stretch/>
        </p:blipFill>
        <p:spPr>
          <a:xfrm>
            <a:off x="1484175" y="3816225"/>
            <a:ext cx="4114800" cy="2446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185" name="Google Shape;185;p22"/>
          <p:cNvPicPr preferRelativeResize="0"/>
          <p:nvPr/>
        </p:nvPicPr>
        <p:blipFill rotWithShape="1">
          <a:blip r:embed="rId5">
            <a:alphaModFix/>
          </a:blip>
          <a:srcRect b="0" l="0" r="-3199" t="6156"/>
          <a:stretch/>
        </p:blipFill>
        <p:spPr>
          <a:xfrm>
            <a:off x="6477375" y="3816225"/>
            <a:ext cx="3306924" cy="25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/>
        </p:nvSpPr>
        <p:spPr>
          <a:xfrm>
            <a:off x="653150" y="358600"/>
            <a:ext cx="6138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LHC Module Architecture (Co</a:t>
            </a:r>
            <a:r>
              <a:rPr b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nt’d)</a:t>
            </a:r>
            <a:r>
              <a:rPr b="1" i="0" lang="en-US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653142" y="247195"/>
            <a:ext cx="10515600" cy="57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LHC Module Architecture (Cont’d) 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Generating V(value) tensor :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</a:t>
            </a:r>
            <a:endParaRPr/>
          </a:p>
        </p:txBody>
      </p:sp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iagram&#10;&#10;Description automatically generated" id="193" name="Google Shape;19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1765" y="1973055"/>
            <a:ext cx="8153402" cy="2800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400" y="4599225"/>
            <a:ext cx="6204851" cy="5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400" y="5382525"/>
            <a:ext cx="6422576" cy="5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200" name="Google Shape;200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6975" y="1576312"/>
            <a:ext cx="5056800" cy="45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&#10;&#10;Description automatically generated with medium confidence" id="202" name="Google Shape;20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154225"/>
            <a:ext cx="5056800" cy="92839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/>
          <p:nvPr/>
        </p:nvSpPr>
        <p:spPr>
          <a:xfrm>
            <a:off x="472450" y="2707828"/>
            <a:ext cx="4956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final attention vector for head </a:t>
            </a:r>
            <a:r>
              <a:rPr b="0" i="1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:</a:t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408225" y="184800"/>
            <a:ext cx="7742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LHC Module Architecture (Cont’d)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653150" y="1294899"/>
            <a:ext cx="10323600" cy="4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68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Finally, we assemble then heads to get the final output y :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&#10;&#10;Description automatically generated with medium confidence" id="211" name="Google Shape;21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145" y="3308905"/>
            <a:ext cx="4876800" cy="6959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212" name="Google Shape;212;p25"/>
          <p:cNvPicPr preferRelativeResize="0"/>
          <p:nvPr/>
        </p:nvPicPr>
        <p:blipFill rotWithShape="1">
          <a:blip r:embed="rId4">
            <a:alphaModFix/>
          </a:blip>
          <a:srcRect b="10329" l="0" r="9690" t="0"/>
          <a:stretch/>
        </p:blipFill>
        <p:spPr>
          <a:xfrm>
            <a:off x="5529950" y="1975625"/>
            <a:ext cx="5200275" cy="39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/>
        </p:nvSpPr>
        <p:spPr>
          <a:xfrm>
            <a:off x="816625" y="493600"/>
            <a:ext cx="7742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LHC Module Architecture (Cont’d)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828250" y="510000"/>
            <a:ext cx="29271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635000" y="1551300"/>
            <a:ext cx="10531200" cy="48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68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Channel Self-attention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: Improves on spatial attention which assumes the relationship pixels or areas of image exists.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Dynamic Scaling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Dynamic scaling module learns how complex the new feature maps must be.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iagram, schematic&#10;&#10;Description automatically generated" id="221" name="Google Shape;22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925" y="3109682"/>
            <a:ext cx="3948019" cy="3067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 with medium confidence" id="222" name="Google Shape;22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7798" y="4122733"/>
            <a:ext cx="1461053" cy="1041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948900" y="1674425"/>
            <a:ext cx="10294200" cy="2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Local Multi-head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25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Detecting a pattern of a few pixels is harder if the input includes the entire feature map.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25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Splitting the images into smaller parts gives local heads the ability to build new feature maps considering only the important parts of the old maps.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27"/>
          <p:cNvSpPr txBox="1"/>
          <p:nvPr>
            <p:ph type="title"/>
          </p:nvPr>
        </p:nvSpPr>
        <p:spPr>
          <a:xfrm>
            <a:off x="828250" y="510000"/>
            <a:ext cx="43389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Advantages (Cont’d)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2955500" y="2567075"/>
            <a:ext cx="6632400" cy="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Analysis and Finding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838200" y="1129400"/>
            <a:ext cx="10589700" cy="52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03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FER 2013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1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The object of a 2013 Kaggle competition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1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35587 grey-scale 48x48 images of faces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1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7 categories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: anger, disgust, fear, happiness, sadness, surprise, neutral.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1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challenging dataset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noisy data 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with a relatively large number of</a:t>
            </a:r>
            <a:r>
              <a:rPr lang="en-US" sz="2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non-face images and misclassifications and strongly unbalanced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575" y="4110875"/>
            <a:ext cx="10041800" cy="18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9"/>
          <p:cNvSpPr txBox="1"/>
          <p:nvPr>
            <p:ph type="title"/>
          </p:nvPr>
        </p:nvSpPr>
        <p:spPr>
          <a:xfrm>
            <a:off x="838200" y="149675"/>
            <a:ext cx="105156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888000" y="514550"/>
            <a:ext cx="6134400" cy="80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Performance Measures 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2" name="Google Shape;252;p30"/>
          <p:cNvPicPr preferRelativeResize="0"/>
          <p:nvPr/>
        </p:nvPicPr>
        <p:blipFill rotWithShape="1">
          <a:blip r:embed="rId3">
            <a:alphaModFix/>
          </a:blip>
          <a:srcRect b="0" l="6839" r="1113" t="0"/>
          <a:stretch/>
        </p:blipFill>
        <p:spPr>
          <a:xfrm>
            <a:off x="2196200" y="2207625"/>
            <a:ext cx="7410800" cy="293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888000" y="514550"/>
            <a:ext cx="6134400" cy="80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31"/>
          <p:cNvSpPr txBox="1"/>
          <p:nvPr/>
        </p:nvSpPr>
        <p:spPr>
          <a:xfrm>
            <a:off x="1027300" y="1860275"/>
            <a:ext cx="8995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implementation was done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using Tensorflow Library.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Pre-trained Resnet34 model was used as backbone for this module.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test/train was done on system with 16Gb RAM and NVIDIA 1650 GPU.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test was done after training on limited dataset(6k images).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800" y="3502325"/>
            <a:ext cx="3245250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ctrTitle"/>
          </p:nvPr>
        </p:nvSpPr>
        <p:spPr>
          <a:xfrm>
            <a:off x="1628050" y="456650"/>
            <a:ext cx="2420400" cy="659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Outline</a:t>
            </a:r>
            <a:endParaRPr b="1" sz="2900"/>
          </a:p>
        </p:txBody>
      </p:sp>
      <p:sp>
        <p:nvSpPr>
          <p:cNvPr id="101" name="Google Shape;101;p14"/>
          <p:cNvSpPr txBox="1"/>
          <p:nvPr>
            <p:ph idx="1" type="subTitle"/>
          </p:nvPr>
        </p:nvSpPr>
        <p:spPr>
          <a:xfrm>
            <a:off x="1590200" y="1664850"/>
            <a:ext cx="8901300" cy="481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Recap of the First Presentation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Channel-wise Attention Vs. Spatial Attention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838200" y="1825625"/>
            <a:ext cx="10566900" cy="315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LHC-Net was able to consistently outperform our best performing ResNet34v2, both on average and on peak result.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LHC-Net has the top accuracy both with and without testing time augmentation (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TTA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LHC-NetC outperforms LHC-Net but is outperformed when TTA is used.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32"/>
          <p:cNvSpPr txBox="1"/>
          <p:nvPr>
            <p:ph type="title"/>
          </p:nvPr>
        </p:nvSpPr>
        <p:spPr>
          <a:xfrm>
            <a:off x="838200" y="673950"/>
            <a:ext cx="6134400" cy="80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Finding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idx="1" type="body"/>
          </p:nvPr>
        </p:nvSpPr>
        <p:spPr>
          <a:xfrm>
            <a:off x="838200" y="1306550"/>
            <a:ext cx="10566900" cy="541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The current architecture doesn’t have any part which is specifically designed for 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facial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expression recognition.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Unlike most image classification system 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facial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recognition has dependencies on neighbouring pixels ie. the expression of eyes and lips have dependencies for a particular emotion.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Hence, in this case the spatial self attention can also be used instead of local multi-head attention.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One of the drawback of this change is the computational complexity will increase. Hence in the ResNet34 integration only the 1st LHC 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module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is changes to spatial.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33"/>
          <p:cNvSpPr txBox="1"/>
          <p:nvPr>
            <p:ph type="title"/>
          </p:nvPr>
        </p:nvSpPr>
        <p:spPr>
          <a:xfrm>
            <a:off x="785750" y="506150"/>
            <a:ext cx="6134400" cy="80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Novelty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idx="1" type="body"/>
          </p:nvPr>
        </p:nvSpPr>
        <p:spPr>
          <a:xfrm>
            <a:off x="838200" y="1825625"/>
            <a:ext cx="10566900" cy="315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Changes : 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The first LHC module is updated to spatial self-attention module.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In the LHC architecture to generate the Key, Value and Query all the input data will be used instead.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Number of heads for this module is set to 4 instead of 8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34"/>
          <p:cNvSpPr txBox="1"/>
          <p:nvPr>
            <p:ph type="title"/>
          </p:nvPr>
        </p:nvSpPr>
        <p:spPr>
          <a:xfrm>
            <a:off x="838200" y="673950"/>
            <a:ext cx="6134400" cy="80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Novelty (Contd)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35"/>
          <p:cNvSpPr txBox="1"/>
          <p:nvPr>
            <p:ph idx="1" type="body"/>
          </p:nvPr>
        </p:nvSpPr>
        <p:spPr>
          <a:xfrm>
            <a:off x="838200" y="1825625"/>
            <a:ext cx="10377600" cy="283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746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The LHC-net module has proved channel self-attention in synergy with convolution could be a functioning 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paradigm by setting a new SOTA on well known dataset FER2013.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It has been shown that self-attention works well as a small attention module intended as a booster for pre-existing architectures.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848150" y="395025"/>
            <a:ext cx="9750000" cy="11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36"/>
          <p:cNvSpPr txBox="1"/>
          <p:nvPr>
            <p:ph idx="1" type="body"/>
          </p:nvPr>
        </p:nvSpPr>
        <p:spPr>
          <a:xfrm>
            <a:off x="573050" y="1568900"/>
            <a:ext cx="10254300" cy="41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Times New Roman"/>
              <a:buChar char="•"/>
            </a:pPr>
            <a:r>
              <a:rPr lang="en-US" sz="23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Pecoraro, Roberto, et al. “Local Multi-Head Channel Self-Attention for Facial Expression Recognition.” </a:t>
            </a:r>
            <a:r>
              <a:rPr i="1" lang="en-US" sz="23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arXiv preprint arXiv:2111.07224</a:t>
            </a:r>
            <a:r>
              <a:rPr lang="en-US" sz="23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(2021).</a:t>
            </a:r>
            <a:endParaRPr sz="23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Times New Roman"/>
              <a:buChar char="•"/>
            </a:pPr>
            <a:r>
              <a:rPr lang="en-US" sz="23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Alexey Dosovitskiy, et al. “An Image is Worth 16x16 Words: Transformers for Image Recognition at Scale”</a:t>
            </a:r>
            <a:endParaRPr sz="23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Times New Roman"/>
              <a:buChar char="•"/>
            </a:pPr>
            <a:r>
              <a:rPr lang="en-US" sz="23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https://towardsdatascience.com/transformers-explained-visually-part-3-multi-head-attention-deep-dive-1c1ff1024853</a:t>
            </a:r>
            <a:endParaRPr sz="23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Times New Roman"/>
              <a:buChar char="•"/>
            </a:pPr>
            <a:r>
              <a:rPr lang="en-US" sz="23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https://www.kaggle.com/residentmario/transformer-architecture-self-attention</a:t>
            </a:r>
            <a:endParaRPr sz="23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Times New Roman"/>
              <a:buChar char="•"/>
            </a:pPr>
            <a:r>
              <a:rPr lang="en-US" sz="23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http://jalammar.github.io/illustrated-transformer/</a:t>
            </a:r>
            <a:endParaRPr sz="23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Times New Roman"/>
              <a:buChar char="•"/>
            </a:pPr>
            <a:r>
              <a:rPr lang="en-US" sz="23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https://www.kaggle.com/msambare/fer2013</a:t>
            </a:r>
            <a:endParaRPr sz="23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Times New Roman"/>
              <a:buChar char="•"/>
            </a:pPr>
            <a:r>
              <a:rPr lang="en-US" sz="23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https://www.researchgate.net/figure/The-Attention-module-a-Channel-attention-module-MLP-Multilayer-perceptron-b_fig3_342725128</a:t>
            </a:r>
            <a:endParaRPr sz="23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Times New Roman"/>
              <a:buChar char="•"/>
            </a:pPr>
            <a:r>
              <a:rPr lang="en-US" sz="23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https://towardsdatascience.com/self-attention-in-computer-vision-2782727021f6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36"/>
          <p:cNvSpPr txBox="1"/>
          <p:nvPr>
            <p:ph idx="12" type="sldNum"/>
          </p:nvPr>
        </p:nvSpPr>
        <p:spPr>
          <a:xfrm>
            <a:off x="8620550" y="63862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p37"/>
          <p:cNvSpPr txBox="1"/>
          <p:nvPr/>
        </p:nvSpPr>
        <p:spPr>
          <a:xfrm>
            <a:off x="2947448" y="2572421"/>
            <a:ext cx="5814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66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738075" y="365225"/>
            <a:ext cx="90483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Recap of the First Presentation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1088475" y="1981650"/>
            <a:ext cx="9188700" cy="28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Novel self-attention module that can be easily integrated into virtually every Convolutional Neural Network (CNN).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That is specifically designed for computer vision, the Local (multi) Head Channel (Self-Attention) (LHC Self-Attention).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809800" y="184900"/>
            <a:ext cx="70743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Recap of the First Presentation (Cont’d)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743900" y="979875"/>
            <a:ext cx="75282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Channel-Wise Attention Vs. Spatial Attention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30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Channel-wise self-attention is </a:t>
            </a:r>
            <a:r>
              <a:rPr lang="en-US" sz="2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than spatial attention.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025" y="1891250"/>
            <a:ext cx="5871078" cy="41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5103" y="2152500"/>
            <a:ext cx="5162550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7815550" y="5463950"/>
            <a:ext cx="300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Figure: Self-Attention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596925" y="184900"/>
            <a:ext cx="70743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Recap of the First Presentation (Cont’d)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743900" y="979875"/>
            <a:ext cx="75282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Multi Head Self-Attention in Transformer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30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Multiple Attention matrix is generated using the same input.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1631" l="-1341" r="1987" t="3509"/>
          <a:stretch/>
        </p:blipFill>
        <p:spPr>
          <a:xfrm>
            <a:off x="274925" y="2299100"/>
            <a:ext cx="5659775" cy="442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9514200" y="3655750"/>
            <a:ext cx="53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1725" y="1961875"/>
            <a:ext cx="5081027" cy="33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/>
          <p:nvPr/>
        </p:nvSpPr>
        <p:spPr>
          <a:xfrm>
            <a:off x="6729800" y="3442875"/>
            <a:ext cx="1913100" cy="175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5145825" y="3498425"/>
            <a:ext cx="445200" cy="1416000"/>
          </a:xfrm>
          <a:custGeom>
            <a:rect b="b" l="l" r="r" t="t"/>
            <a:pathLst>
              <a:path extrusionOk="0" h="56640" w="17808">
                <a:moveTo>
                  <a:pt x="1851" y="0"/>
                </a:moveTo>
                <a:cubicBezTo>
                  <a:pt x="4504" y="4628"/>
                  <a:pt x="18078" y="18325"/>
                  <a:pt x="17769" y="27765"/>
                </a:cubicBezTo>
                <a:cubicBezTo>
                  <a:pt x="17461" y="37205"/>
                  <a:pt x="2962" y="51828"/>
                  <a:pt x="0" y="5664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Google Shape;132;p17"/>
          <p:cNvSpPr/>
          <p:nvPr/>
        </p:nvSpPr>
        <p:spPr>
          <a:xfrm>
            <a:off x="5673350" y="4303600"/>
            <a:ext cx="759000" cy="12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8442775" y="5812175"/>
            <a:ext cx="53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7815550" y="5463950"/>
            <a:ext cx="407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Figure: Multi-Head Self-Attention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5691850" y="5523050"/>
            <a:ext cx="1462200" cy="400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838200" y="365000"/>
            <a:ext cx="68583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900">
                <a:latin typeface="Times New Roman"/>
                <a:ea typeface="Times New Roman"/>
                <a:cs typeface="Times New Roman"/>
                <a:sym typeface="Times New Roman"/>
              </a:rPr>
              <a:t>Recap of the First Presentation (Cont’d)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838200" y="1382486"/>
            <a:ext cx="10515600" cy="47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iagram&#10;&#10;Description automatically generated with medium confidence" id="143" name="Google Shape;1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485" y="1779314"/>
            <a:ext cx="6096000" cy="221728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 flipH="1">
            <a:off x="6962692" y="2278995"/>
            <a:ext cx="49224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175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LHC-net modules are integrated with existing neural network architecture having backbone as convolutional neural network.</a:t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715200" y="4121750"/>
            <a:ext cx="624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LHC-net 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ResNet34v2 architecture.</a:t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546050" y="1636225"/>
            <a:ext cx="11065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Data processing in Local Multi-Head Self-Attention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Splitting the input data into multiple Heads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492325" y="672225"/>
            <a:ext cx="6138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LHC Module Architecture (Co</a:t>
            </a:r>
            <a:r>
              <a:rPr b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nt’d)</a:t>
            </a:r>
            <a:r>
              <a:rPr b="1" i="0" lang="en-US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800" y="2664325"/>
            <a:ext cx="8153725" cy="369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434975" y="4599775"/>
            <a:ext cx="3119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Splitting Input Data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159" name="Google Shape;15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00" y="1702744"/>
            <a:ext cx="5573400" cy="4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6115425" y="1636232"/>
            <a:ext cx="5496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generic input tensor is processed to get Q(query) and K(key) tensors.</a:t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 rotWithShape="1">
          <a:blip r:embed="rId4">
            <a:alphaModFix/>
          </a:blip>
          <a:srcRect b="32930" l="7563" r="29873" t="10911"/>
          <a:stretch/>
        </p:blipFill>
        <p:spPr>
          <a:xfrm>
            <a:off x="6744925" y="2576075"/>
            <a:ext cx="2818899" cy="911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 rotWithShape="1">
          <a:blip r:embed="rId5">
            <a:alphaModFix/>
          </a:blip>
          <a:srcRect b="37289" l="13072" r="2695" t="8886"/>
          <a:stretch/>
        </p:blipFill>
        <p:spPr>
          <a:xfrm>
            <a:off x="6783312" y="4734625"/>
            <a:ext cx="4352874" cy="8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/>
        </p:nvSpPr>
        <p:spPr>
          <a:xfrm>
            <a:off x="6237400" y="3487825"/>
            <a:ext cx="54447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The tensors Q and K are splitted into n horizontal slices.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The resulting tensors are reshaped.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492325" y="672225"/>
            <a:ext cx="6138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LHC Module Architecture (Co</a:t>
            </a:r>
            <a:r>
              <a:rPr b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nt’d)</a:t>
            </a:r>
            <a:r>
              <a:rPr b="1" i="0" lang="en-US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iagram&#10;&#10;Description automatically generated" id="171" name="Google Shape;171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244" y="1432550"/>
            <a:ext cx="4148100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/>
        </p:nvSpPr>
        <p:spPr>
          <a:xfrm>
            <a:off x="5987919" y="1432560"/>
            <a:ext cx="53658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46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and key will share the same dense blocks resulting in n embeddings as follows:</a:t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ext, letter&#10;&#10;Description automatically generated" id="173" name="Google Shape;173;p21"/>
          <p:cNvPicPr preferRelativeResize="0"/>
          <p:nvPr/>
        </p:nvPicPr>
        <p:blipFill rotWithShape="1">
          <a:blip r:embed="rId4">
            <a:alphaModFix/>
          </a:blip>
          <a:srcRect b="15146" l="0" r="0" t="0"/>
          <a:stretch/>
        </p:blipFill>
        <p:spPr>
          <a:xfrm>
            <a:off x="6943675" y="2636750"/>
            <a:ext cx="3644651" cy="2418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74" name="Google Shape;17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37659" y="5005429"/>
            <a:ext cx="4148080" cy="135093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/>
        </p:nvSpPr>
        <p:spPr>
          <a:xfrm>
            <a:off x="711450" y="592525"/>
            <a:ext cx="6138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LHC Module Architecture (Co</a:t>
            </a:r>
            <a:r>
              <a:rPr b="1"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nt’d)</a:t>
            </a:r>
            <a:r>
              <a:rPr b="1" i="0" lang="en-US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