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%20material\MBA(IBS%20PUNE)\SEMESTER\SEM%203\MBA\output%20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/>
              <a:t>Customer</a:t>
            </a:r>
            <a:r>
              <a:rPr lang="en-IN" sz="1800" baseline="0"/>
              <a:t> Segmentation Of Outlet 1 By Recency</a:t>
            </a:r>
            <a:endParaRPr lang="en-IN" sz="1800"/>
          </a:p>
        </c:rich>
      </c:tx>
      <c:layout>
        <c:manualLayout>
          <c:xMode val="edge"/>
          <c:yMode val="edge"/>
          <c:x val="0.14319411318398478"/>
          <c:y val="3.1999751353203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DD1-434A-9750-0A1A24D21A39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DD1-434A-9750-0A1A24D21A39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DD1-434A-9750-0A1A24D21A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DD1-434A-9750-0A1A24D21A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DD1-434A-9750-0A1A24D21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Recency1!$A$12:$A$16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Recency1!$B$12:$B$16</c:f>
              <c:numCache>
                <c:formatCode>0</c:formatCode>
                <c:ptCount val="5"/>
                <c:pt idx="0">
                  <c:v>1098</c:v>
                </c:pt>
                <c:pt idx="1">
                  <c:v>675.4</c:v>
                </c:pt>
                <c:pt idx="2">
                  <c:v>377.5</c:v>
                </c:pt>
                <c:pt idx="3">
                  <c:v>201.7</c:v>
                </c:pt>
                <c:pt idx="4">
                  <c:v>60.75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D1-434A-9750-0A1A24D21A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35347104"/>
        <c:axId val="335349064"/>
      </c:barChart>
      <c:catAx>
        <c:axId val="335347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Customer Segment</a:t>
                </a:r>
              </a:p>
            </c:rich>
          </c:tx>
          <c:layout>
            <c:manualLayout>
              <c:xMode val="edge"/>
              <c:yMode val="edge"/>
              <c:x val="3.6743092298647854E-2"/>
              <c:y val="9.66592427616926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9064"/>
        <c:crosses val="autoZero"/>
        <c:auto val="1"/>
        <c:lblAlgn val="ctr"/>
        <c:lblOffset val="100"/>
        <c:noMultiLvlLbl val="0"/>
      </c:catAx>
      <c:valAx>
        <c:axId val="335349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number of Days ELAPSED</a:t>
                </a:r>
              </a:p>
            </c:rich>
          </c:tx>
          <c:layout>
            <c:manualLayout>
              <c:xMode val="edge"/>
              <c:yMode val="edge"/>
              <c:x val="0.3788469733966181"/>
              <c:y val="0.90421014108529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9050"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Monetary value of outlet 2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1A-417D-A35D-19CB031FEC4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1A-417D-A35D-19CB031FEC4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F1A-417D-A35D-19CB031FEC4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F1A-417D-A35D-19CB031FEC46}"/>
              </c:ext>
            </c:extLst>
          </c:dPt>
          <c:dPt>
            <c:idx val="4"/>
            <c:invertIfNegative val="0"/>
            <c:bubble3D val="0"/>
            <c:spPr>
              <a:solidFill>
                <a:srgbClr val="8064A2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F1A-417D-A35D-19CB031FE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Monetary2!$E$4:$E$8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Monetary2!$F$4:$F$8</c:f>
              <c:numCache>
                <c:formatCode>0</c:formatCode>
                <c:ptCount val="5"/>
                <c:pt idx="0">
                  <c:v>3137.1428571428573</c:v>
                </c:pt>
                <c:pt idx="1">
                  <c:v>3819.2857142857142</c:v>
                </c:pt>
                <c:pt idx="2">
                  <c:v>4416</c:v>
                </c:pt>
                <c:pt idx="3">
                  <c:v>4634.8</c:v>
                </c:pt>
                <c:pt idx="4">
                  <c:v>6483.333333333333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F1A-417D-A35D-19CB031FE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35346320"/>
        <c:axId val="341032112"/>
        <c:axId val="0"/>
      </c:bar3DChart>
      <c:catAx>
        <c:axId val="335346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layout>
            <c:manualLayout>
              <c:xMode val="edge"/>
              <c:yMode val="edge"/>
              <c:x val="3.3876647729751866E-2"/>
              <c:y val="0.24813721355265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32112"/>
        <c:crosses val="autoZero"/>
        <c:auto val="1"/>
        <c:lblAlgn val="ctr"/>
        <c:lblOffset val="100"/>
        <c:noMultiLvlLbl val="0"/>
      </c:catAx>
      <c:valAx>
        <c:axId val="34103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Monetary value</a:t>
                </a:r>
              </a:p>
            </c:rich>
          </c:tx>
          <c:layout>
            <c:manualLayout>
              <c:xMode val="edge"/>
              <c:yMode val="edge"/>
              <c:x val="0.30347820838051737"/>
              <c:y val="0.859768794189633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Monetary value of outlet 3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D4-4D28-B00E-EDA348F526A9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D4-4D28-B00E-EDA348F526A9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D4-4D28-B00E-EDA348F526A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3D4-4D28-B00E-EDA348F526A9}"/>
              </c:ext>
            </c:extLst>
          </c:dPt>
          <c:dPt>
            <c:idx val="4"/>
            <c:invertIfNegative val="0"/>
            <c:bubble3D val="0"/>
            <c:spPr>
              <a:solidFill>
                <a:srgbClr val="8064A2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3D4-4D28-B00E-EDA348F526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Monetary3!$A$12:$A$16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Monetary3!$B$12:$B$16</c:f>
              <c:numCache>
                <c:formatCode>0</c:formatCode>
                <c:ptCount val="5"/>
                <c:pt idx="0">
                  <c:v>2816.5</c:v>
                </c:pt>
                <c:pt idx="1">
                  <c:v>3764.5</c:v>
                </c:pt>
                <c:pt idx="2">
                  <c:v>4117.666666666667</c:v>
                </c:pt>
                <c:pt idx="3">
                  <c:v>4851.333333333333</c:v>
                </c:pt>
                <c:pt idx="4">
                  <c:v>5720.727272727273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D4-4D28-B00E-EDA348F52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41034072"/>
        <c:axId val="341033288"/>
        <c:axId val="0"/>
      </c:bar3DChart>
      <c:catAx>
        <c:axId val="341034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33288"/>
        <c:crosses val="autoZero"/>
        <c:auto val="1"/>
        <c:lblAlgn val="ctr"/>
        <c:lblOffset val="100"/>
        <c:noMultiLvlLbl val="0"/>
      </c:catAx>
      <c:valAx>
        <c:axId val="34103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Monetary value</a:t>
                </a:r>
              </a:p>
            </c:rich>
          </c:tx>
          <c:layout>
            <c:manualLayout>
              <c:xMode val="edge"/>
              <c:yMode val="edge"/>
              <c:x val="0.27336615933625374"/>
              <c:y val="0.86913549868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3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Monetary value of outlet 4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1A-49B4-ACDA-9E6D4AB85A9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1A-49B4-ACDA-9E6D4AB85A9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1A-49B4-ACDA-9E6D4AB85A9E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1A-49B4-ACDA-9E6D4AB85A9E}"/>
              </c:ext>
            </c:extLst>
          </c:dPt>
          <c:dPt>
            <c:idx val="4"/>
            <c:invertIfNegative val="0"/>
            <c:bubble3D val="0"/>
            <c:spPr>
              <a:solidFill>
                <a:srgbClr val="8064A2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61A-49B4-ACDA-9E6D4AB85A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monetary4!$A$12:$A$16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monetary4!$B$12:$B$16</c:f>
              <c:numCache>
                <c:formatCode>0</c:formatCode>
                <c:ptCount val="5"/>
                <c:pt idx="0">
                  <c:v>3135.125</c:v>
                </c:pt>
                <c:pt idx="1">
                  <c:v>3801</c:v>
                </c:pt>
                <c:pt idx="2">
                  <c:v>4284.5</c:v>
                </c:pt>
                <c:pt idx="3">
                  <c:v>4755</c:v>
                </c:pt>
                <c:pt idx="4">
                  <c:v>6283.1111111111113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1A-49B4-ACDA-9E6D4AB85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41034856"/>
        <c:axId val="341035248"/>
        <c:axId val="0"/>
      </c:bar3DChart>
      <c:catAx>
        <c:axId val="341034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35248"/>
        <c:crosses val="autoZero"/>
        <c:auto val="1"/>
        <c:lblAlgn val="ctr"/>
        <c:lblOffset val="100"/>
        <c:noMultiLvlLbl val="0"/>
      </c:catAx>
      <c:valAx>
        <c:axId val="34103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Monetary value</a:t>
                </a:r>
              </a:p>
            </c:rich>
          </c:tx>
          <c:layout>
            <c:manualLayout>
              <c:xMode val="edge"/>
              <c:yMode val="edge"/>
              <c:x val="0.32234971174125643"/>
              <c:y val="0.8912334623614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3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Outlet 1 Segmentation by RFM Score </a:t>
            </a:r>
          </a:p>
        </c:rich>
      </c:tx>
      <c:layout>
        <c:manualLayout>
          <c:xMode val="edge"/>
          <c:yMode val="edge"/>
          <c:x val="0.18498588307376404"/>
          <c:y val="2.1534209986975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AAF-4B5D-9E8D-29D9045366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AF-4B5D-9E8D-29D90453669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AAF-4B5D-9E8D-29D90453669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6AAF-4B5D-9E8D-29D90453669E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6AAF-4B5D-9E8D-29D90453669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outlet1graph!$A$12:$A$16</c:f>
              <c:strCache>
                <c:ptCount val="5"/>
                <c:pt idx="0">
                  <c:v>Loyal Customer</c:v>
                </c:pt>
                <c:pt idx="1">
                  <c:v>Potential Loyalist</c:v>
                </c:pt>
                <c:pt idx="2">
                  <c:v>Need Attention</c:v>
                </c:pt>
                <c:pt idx="3">
                  <c:v>At Risk</c:v>
                </c:pt>
                <c:pt idx="4">
                  <c:v>Switchers</c:v>
                </c:pt>
              </c:strCache>
            </c:strRef>
          </c:cat>
          <c:val>
            <c:numRef>
              <c:f>outlet1graph!$B$12:$B$16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AF-4B5D-9E8D-29D9045366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Outlet 2 Segmentation</a:t>
            </a:r>
            <a:r>
              <a:rPr lang="en-IN" baseline="0"/>
              <a:t> by RFM Score </a:t>
            </a:r>
            <a:endParaRPr lang="en-IN"/>
          </a:p>
        </c:rich>
      </c:tx>
      <c:layout>
        <c:manualLayout>
          <c:xMode val="edge"/>
          <c:yMode val="edge"/>
          <c:x val="0.14545138315056588"/>
          <c:y val="3.1156992356324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581-4A1D-A1CC-3FB97597A68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581-4A1D-A1CC-3FB97597A686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581-4A1D-A1CC-3FB97597A686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581-4A1D-A1CC-3FB97597A68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581-4A1D-A1CC-3FB97597A68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outlet2graph!$A$12:$A$16</c:f>
              <c:strCache>
                <c:ptCount val="5"/>
                <c:pt idx="0">
                  <c:v>Loyal Customer</c:v>
                </c:pt>
                <c:pt idx="1">
                  <c:v>Potential Loyalist</c:v>
                </c:pt>
                <c:pt idx="2">
                  <c:v>Need Attention</c:v>
                </c:pt>
                <c:pt idx="3">
                  <c:v>At Risk</c:v>
                </c:pt>
                <c:pt idx="4">
                  <c:v>Switchers</c:v>
                </c:pt>
              </c:strCache>
            </c:strRef>
          </c:cat>
          <c:val>
            <c:numRef>
              <c:f>outlet2graph!$B$12:$B$16</c:f>
              <c:numCache>
                <c:formatCode>General</c:formatCode>
                <c:ptCount val="5"/>
                <c:pt idx="0">
                  <c:v>9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81-4A1D-A1CC-3FB97597A6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 w="19050"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Outlet 3 Segmentation by RFM Score </a:t>
            </a:r>
          </a:p>
        </c:rich>
      </c:tx>
      <c:layout>
        <c:manualLayout>
          <c:xMode val="edge"/>
          <c:yMode val="edge"/>
          <c:x val="0.19055350317326505"/>
          <c:y val="5.4462868263397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3405097302209599E-2"/>
          <c:y val="0.34852761313387903"/>
          <c:w val="0.609646313668603"/>
          <c:h val="0.6138394957192586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477-40EA-81F4-6C8F9A18D20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477-40EA-81F4-6C8F9A18D20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477-40EA-81F4-6C8F9A18D20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477-40EA-81F4-6C8F9A18D20E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477-40EA-81F4-6C8F9A18D20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outlet3graph!$A$13:$A$17</c:f>
              <c:strCache>
                <c:ptCount val="5"/>
                <c:pt idx="0">
                  <c:v>Loyal Customer</c:v>
                </c:pt>
                <c:pt idx="1">
                  <c:v>Potential Loyalist</c:v>
                </c:pt>
                <c:pt idx="2">
                  <c:v>Need Attention</c:v>
                </c:pt>
                <c:pt idx="3">
                  <c:v>At Risk</c:v>
                </c:pt>
                <c:pt idx="4">
                  <c:v>Switchers</c:v>
                </c:pt>
              </c:strCache>
            </c:strRef>
          </c:cat>
          <c:val>
            <c:numRef>
              <c:f>outlet3graph!$B$13:$B$17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77-40EA-81F4-6C8F9A18D2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Outlet 4 Segmentation</a:t>
            </a:r>
            <a:r>
              <a:rPr lang="en-IN" baseline="0"/>
              <a:t> by RFM Score </a:t>
            </a:r>
            <a:endParaRPr lang="en-IN"/>
          </a:p>
        </c:rich>
      </c:tx>
      <c:layout>
        <c:manualLayout>
          <c:xMode val="edge"/>
          <c:yMode val="edge"/>
          <c:x val="0.14082182472626412"/>
          <c:y val="2.1534317280187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4E4-4B79-9E8E-E3A8C1E4552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4E4-4B79-9E8E-E3A8C1E45527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4E4-4B79-9E8E-E3A8C1E45527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4E4-4B79-9E8E-E3A8C1E45527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4E4-4B79-9E8E-E3A8C1E4552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outlet4graph!$A$12:$A$16</c:f>
              <c:strCache>
                <c:ptCount val="5"/>
                <c:pt idx="0">
                  <c:v>Loyal Customer</c:v>
                </c:pt>
                <c:pt idx="1">
                  <c:v>Potential Loyalist</c:v>
                </c:pt>
                <c:pt idx="2">
                  <c:v>Need Attention</c:v>
                </c:pt>
                <c:pt idx="3">
                  <c:v>At Risk</c:v>
                </c:pt>
                <c:pt idx="4">
                  <c:v>Switchers</c:v>
                </c:pt>
              </c:strCache>
            </c:strRef>
          </c:cat>
          <c:val>
            <c:numRef>
              <c:f>outlet4graph!$B$12:$B$16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E4-4B79-9E8E-E3A8C1E455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Average Recency of outlet 2 by customer segment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14762566932623339"/>
          <c:y val="3.1999806142986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C45-4745-B061-D2B289951BC0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C45-4745-B061-D2B289951BC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C45-4745-B061-D2B289951B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AC45-4745-B061-D2B289951BC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AC45-4745-B061-D2B289951B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Recency2!$A$12:$A$16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Recency2!$B$12:$B$16</c:f>
              <c:numCache>
                <c:formatCode>0</c:formatCode>
                <c:ptCount val="5"/>
                <c:pt idx="0">
                  <c:v>1789</c:v>
                </c:pt>
                <c:pt idx="1">
                  <c:v>542</c:v>
                </c:pt>
                <c:pt idx="2">
                  <c:v>380.5</c:v>
                </c:pt>
                <c:pt idx="3">
                  <c:v>236.61538461538461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45-4745-B061-D2B289951B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35348280"/>
        <c:axId val="335343576"/>
      </c:barChart>
      <c:catAx>
        <c:axId val="335348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Customer Segment</a:t>
                </a:r>
              </a:p>
            </c:rich>
          </c:tx>
          <c:layout>
            <c:manualLayout>
              <c:xMode val="edge"/>
              <c:yMode val="edge"/>
              <c:x val="5.3272434571233304E-2"/>
              <c:y val="0.145657015590200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3576"/>
        <c:crosses val="autoZero"/>
        <c:auto val="1"/>
        <c:lblAlgn val="ctr"/>
        <c:lblOffset val="100"/>
        <c:noMultiLvlLbl val="0"/>
      </c:catAx>
      <c:valAx>
        <c:axId val="335343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number of Days Elapsed</a:t>
                </a:r>
              </a:p>
            </c:rich>
          </c:tx>
          <c:layout>
            <c:manualLayout>
              <c:xMode val="edge"/>
              <c:yMode val="edge"/>
              <c:x val="0.27470335042597854"/>
              <c:y val="0.90421011819576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8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/>
              <a:t>Average Recency of Outlet3 by Customer Segment </a:t>
            </a:r>
          </a:p>
        </c:rich>
      </c:tx>
      <c:layout>
        <c:manualLayout>
          <c:xMode val="edge"/>
          <c:yMode val="edge"/>
          <c:x val="0.14000188523920543"/>
          <c:y val="2.944081142399571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D35-4640-B9AC-B062790210D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D35-4640-B9AC-B062790210D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D35-4640-B9AC-B062790210D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D35-4640-B9AC-B062790210D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D35-4640-B9AC-B06279021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Recency3!$A$12:$A$16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Recency3!$B$12:$B$16</c:f>
              <c:numCache>
                <c:formatCode>0</c:formatCode>
                <c:ptCount val="5"/>
                <c:pt idx="0">
                  <c:v>926.33333333333337</c:v>
                </c:pt>
                <c:pt idx="1">
                  <c:v>688</c:v>
                </c:pt>
                <c:pt idx="2">
                  <c:v>399</c:v>
                </c:pt>
                <c:pt idx="3">
                  <c:v>149.06666666666666</c:v>
                </c:pt>
                <c:pt idx="4">
                  <c:v>47.333333333333336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35-4640-B9AC-B06279021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35343968"/>
        <c:axId val="335346712"/>
      </c:barChart>
      <c:catAx>
        <c:axId val="335343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Customer Segment</a:t>
                </a:r>
              </a:p>
            </c:rich>
          </c:tx>
          <c:layout>
            <c:manualLayout>
              <c:xMode val="edge"/>
              <c:yMode val="edge"/>
              <c:x val="2.525487073399248E-2"/>
              <c:y val="0.3316392148733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6712"/>
        <c:crosses val="autoZero"/>
        <c:auto val="1"/>
        <c:lblAlgn val="ctr"/>
        <c:lblOffset val="100"/>
        <c:noMultiLvlLbl val="0"/>
      </c:catAx>
      <c:valAx>
        <c:axId val="335346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Average number of Days</a:t>
                </a:r>
              </a:p>
            </c:rich>
          </c:tx>
          <c:layout>
            <c:manualLayout>
              <c:xMode val="edge"/>
              <c:yMode val="edge"/>
              <c:x val="0.14531893004115223"/>
              <c:y val="0.866384683754271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2700"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/>
              <a:t>Average Recency of Outlet</a:t>
            </a:r>
            <a:r>
              <a:rPr lang="en-IN" sz="1800" baseline="0"/>
              <a:t> 4</a:t>
            </a:r>
            <a:r>
              <a:rPr lang="en-IN" sz="1800"/>
              <a:t> by Customer Segment </a:t>
            </a:r>
          </a:p>
        </c:rich>
      </c:tx>
      <c:layout>
        <c:manualLayout>
          <c:xMode val="edge"/>
          <c:yMode val="edge"/>
          <c:x val="0.14319411318398478"/>
          <c:y val="3.1999751353203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072-4953-9A10-14B57A04DCD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072-4953-9A10-14B57A04DCD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072-4953-9A10-14B57A04DC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072-4953-9A10-14B57A04DC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072-4953-9A10-14B57A04DC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recency4!$A$13:$A$17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recency4!$B$13:$B$17</c:f>
              <c:numCache>
                <c:formatCode>General</c:formatCode>
                <c:ptCount val="5"/>
                <c:pt idx="0">
                  <c:v>871</c:v>
                </c:pt>
                <c:pt idx="1">
                  <c:v>631</c:v>
                </c:pt>
                <c:pt idx="2">
                  <c:v>369</c:v>
                </c:pt>
                <c:pt idx="3" formatCode="0">
                  <c:v>207.75</c:v>
                </c:pt>
                <c:pt idx="4" formatCode="0">
                  <c:v>53.375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72-4953-9A10-14B57A04DC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9874048"/>
        <c:axId val="289876008"/>
      </c:barChart>
      <c:catAx>
        <c:axId val="289874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Customer Segment</a:t>
                </a:r>
              </a:p>
            </c:rich>
          </c:tx>
          <c:layout>
            <c:manualLayout>
              <c:xMode val="edge"/>
              <c:yMode val="edge"/>
              <c:x val="2.7941559315383255E-2"/>
              <c:y val="0.3049479034924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6008"/>
        <c:crosses val="autoZero"/>
        <c:auto val="1"/>
        <c:lblAlgn val="ctr"/>
        <c:lblOffset val="100"/>
        <c:noMultiLvlLbl val="0"/>
      </c:catAx>
      <c:valAx>
        <c:axId val="289876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number of Days</a:t>
                </a:r>
              </a:p>
            </c:rich>
          </c:tx>
          <c:layout>
            <c:manualLayout>
              <c:xMode val="edge"/>
              <c:yMode val="edge"/>
              <c:x val="0.10726815180306817"/>
              <c:y val="0.84549096737495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19050"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customer segment</a:t>
            </a:r>
            <a:endParaRPr lang="en-GB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75000"/>
                    <a:lumOff val="25000"/>
                  </a:sysClr>
                </a:solidFill>
              </a:defRPr>
            </a:pPr>
            <a:r>
              <a:rPr lang="en-IN"/>
              <a:t> of outlet 1 by </a:t>
            </a:r>
            <a:r>
              <a:rPr lang="en-IN" sz="1800" b="1" i="0" u="none" strike="noStrike" baseline="0">
                <a:effectLst/>
              </a:rPr>
              <a:t>Average Frequency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baseline="0">
              <a:solidFill>
                <a:sysClr val="windowText" lastClr="000000">
                  <a:lumMod val="75000"/>
                  <a:lumOff val="2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99-474E-A57E-4D6C6EC09F1A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99-474E-A57E-4D6C6EC09F1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F99-474E-A57E-4D6C6EC09F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F99-474E-A57E-4D6C6EC09F1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F99-474E-A57E-4D6C6EC09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Frequency1!$A$12:$A$16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Frequency1!$B$12:$B$16</c:f>
              <c:numCache>
                <c:formatCode>0</c:formatCode>
                <c:ptCount val="5"/>
                <c:pt idx="0">
                  <c:v>11.5</c:v>
                </c:pt>
                <c:pt idx="1">
                  <c:v>13.75</c:v>
                </c:pt>
                <c:pt idx="2">
                  <c:v>16.75</c:v>
                </c:pt>
                <c:pt idx="3">
                  <c:v>20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99-474E-A57E-4D6C6EC09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89873656"/>
        <c:axId val="289874832"/>
        <c:axId val="0"/>
      </c:bar3DChart>
      <c:catAx>
        <c:axId val="289873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layout>
            <c:manualLayout>
              <c:xMode val="edge"/>
              <c:yMode val="edge"/>
              <c:x val="3.4665719810112634E-2"/>
              <c:y val="0.248335669236159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4832"/>
        <c:crosses val="autoZero"/>
        <c:auto val="1"/>
        <c:lblAlgn val="ctr"/>
        <c:lblOffset val="100"/>
        <c:noMultiLvlLbl val="0"/>
      </c:catAx>
      <c:valAx>
        <c:axId val="28987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Average Frequency(Days)</a:t>
                </a:r>
              </a:p>
            </c:rich>
          </c:tx>
          <c:layout>
            <c:manualLayout>
              <c:xMode val="edge"/>
              <c:yMode val="edge"/>
              <c:x val="0.13470448420331987"/>
              <c:y val="0.88819324040527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3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Frequency of outlet 2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8E4-4578-856E-2858F1CA0FA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8E4-4578-856E-2858F1CA0FA8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8E4-4578-856E-2858F1CA0FA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8E4-4578-856E-2858F1CA0FA8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8E4-4578-856E-2858F1CA0F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frequency2!$A$12:$A$16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frequency2!$B$12:$B$16</c:f>
              <c:numCache>
                <c:formatCode>0</c:formatCode>
                <c:ptCount val="5"/>
                <c:pt idx="0">
                  <c:v>11.142857142857142</c:v>
                </c:pt>
                <c:pt idx="1">
                  <c:v>14</c:v>
                </c:pt>
                <c:pt idx="2">
                  <c:v>16.166666666666668</c:v>
                </c:pt>
                <c:pt idx="3">
                  <c:v>20</c:v>
                </c:pt>
                <c:pt idx="4">
                  <c:v>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E4-4578-856E-2858F1CA0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89872480"/>
        <c:axId val="289879144"/>
        <c:axId val="0"/>
      </c:bar3DChart>
      <c:catAx>
        <c:axId val="289872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layout>
            <c:manualLayout>
              <c:xMode val="edge"/>
              <c:yMode val="edge"/>
              <c:x val="6.0128441317068911E-2"/>
              <c:y val="0.196184062850729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9144"/>
        <c:crosses val="autoZero"/>
        <c:auto val="1"/>
        <c:lblAlgn val="ctr"/>
        <c:lblOffset val="100"/>
        <c:noMultiLvlLbl val="0"/>
      </c:catAx>
      <c:valAx>
        <c:axId val="289879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Frequency</a:t>
                </a:r>
              </a:p>
            </c:rich>
          </c:tx>
          <c:layout>
            <c:manualLayout>
              <c:xMode val="edge"/>
              <c:yMode val="edge"/>
              <c:x val="0.31623305740853225"/>
              <c:y val="0.875389061215832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Frequency of outlet 3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9F-4669-B433-29569A7A322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9F-4669-B433-29569A7A3227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9F-4669-B433-29569A7A322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19F-4669-B433-29569A7A322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19F-4669-B433-29569A7A32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Frequency3!$A$12:$A$16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Frequency3!$B$12:$B$16</c:f>
              <c:numCache>
                <c:formatCode>0</c:formatCode>
                <c:ptCount val="5"/>
                <c:pt idx="0">
                  <c:v>10.199999999999999</c:v>
                </c:pt>
                <c:pt idx="1">
                  <c:v>14.090909090909092</c:v>
                </c:pt>
                <c:pt idx="2">
                  <c:v>17.5</c:v>
                </c:pt>
                <c:pt idx="3">
                  <c:v>20.571428571428573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9F-4669-B433-29569A7A3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89879536"/>
        <c:axId val="289877576"/>
        <c:axId val="0"/>
      </c:bar3DChart>
      <c:catAx>
        <c:axId val="289879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layout>
            <c:manualLayout>
              <c:xMode val="edge"/>
              <c:yMode val="edge"/>
              <c:x val="3.7529094076836481E-2"/>
              <c:y val="0.12743760428956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7576"/>
        <c:crosses val="autoZero"/>
        <c:auto val="1"/>
        <c:lblAlgn val="ctr"/>
        <c:lblOffset val="100"/>
        <c:noMultiLvlLbl val="0"/>
      </c:catAx>
      <c:valAx>
        <c:axId val="289877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Frequency</a:t>
                </a:r>
              </a:p>
            </c:rich>
          </c:tx>
          <c:layout>
            <c:manualLayout>
              <c:xMode val="edge"/>
              <c:yMode val="edge"/>
              <c:x val="0.31164356670731586"/>
              <c:y val="0.85353617502682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Frequency of outlet 4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7FA-488F-A91C-5404172353B6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7FA-488F-A91C-5404172353B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7FA-488F-A91C-5404172353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7FA-488F-A91C-5404172353B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7FA-488F-A91C-5404172353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frequency4!$A$13:$A$17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frequency4!$B$13:$B$17</c:f>
              <c:numCache>
                <c:formatCode>0</c:formatCode>
                <c:ptCount val="5"/>
                <c:pt idx="0">
                  <c:v>11</c:v>
                </c:pt>
                <c:pt idx="1">
                  <c:v>13.888888888888889</c:v>
                </c:pt>
                <c:pt idx="2">
                  <c:v>17.142857142857142</c:v>
                </c:pt>
                <c:pt idx="3">
                  <c:v>20.666666666666668</c:v>
                </c:pt>
                <c:pt idx="4">
                  <c:v>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FA-488F-A91C-540417235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89873264"/>
        <c:axId val="289879928"/>
        <c:axId val="0"/>
      </c:bar3DChart>
      <c:catAx>
        <c:axId val="289873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layout>
            <c:manualLayout>
              <c:xMode val="edge"/>
              <c:yMode val="edge"/>
              <c:x val="4.0067711329715296E-2"/>
              <c:y val="0.188455807225120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9928"/>
        <c:crosses val="autoZero"/>
        <c:auto val="1"/>
        <c:lblAlgn val="ctr"/>
        <c:lblOffset val="100"/>
        <c:noMultiLvlLbl val="0"/>
      </c:catAx>
      <c:valAx>
        <c:axId val="28987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Frequency</a:t>
                </a:r>
              </a:p>
            </c:rich>
          </c:tx>
          <c:layout>
            <c:manualLayout>
              <c:xMode val="edge"/>
              <c:yMode val="edge"/>
              <c:x val="0.45977212486001029"/>
              <c:y val="0.8843678561919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>
                <a:effectLst/>
              </a:rPr>
              <a:t>Customer Segmentation Of Outlet 1 By Monetary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E4-48DA-A88C-E49E32D94AFC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E4-48DA-A88C-E49E32D94AF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E4-48DA-A88C-E49E32D94AF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E4-48DA-A88C-E49E32D94AFC}"/>
              </c:ext>
            </c:extLst>
          </c:dPt>
          <c:dPt>
            <c:idx val="4"/>
            <c:invertIfNegative val="0"/>
            <c:bubble3D val="0"/>
            <c:spPr>
              <a:solidFill>
                <a:srgbClr val="8064A2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9E4-48DA-A88C-E49E32D94A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Monetary1!$A$12:$A$16</c:f>
              <c:strCache>
                <c:ptCount val="5"/>
                <c:pt idx="0">
                  <c:v>Hibernating</c:v>
                </c:pt>
                <c:pt idx="1">
                  <c:v>At Risk</c:v>
                </c:pt>
                <c:pt idx="2">
                  <c:v>Need Attention</c:v>
                </c:pt>
                <c:pt idx="3">
                  <c:v>Potential Loyalist</c:v>
                </c:pt>
                <c:pt idx="4">
                  <c:v>Loyal Customer</c:v>
                </c:pt>
              </c:strCache>
            </c:strRef>
          </c:cat>
          <c:val>
            <c:numRef>
              <c:f>Monetary1!$B$12:$B$16</c:f>
              <c:numCache>
                <c:formatCode>0</c:formatCode>
                <c:ptCount val="5"/>
                <c:pt idx="0" formatCode="General">
                  <c:v>3146</c:v>
                </c:pt>
                <c:pt idx="1">
                  <c:v>3732.6666666666665</c:v>
                </c:pt>
                <c:pt idx="2">
                  <c:v>4343.8</c:v>
                </c:pt>
                <c:pt idx="3">
                  <c:v>4670.166666666667</c:v>
                </c:pt>
                <c:pt idx="4">
                  <c:v>6260.1111111111113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E4-48DA-A88C-E49E32D94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89877184"/>
        <c:axId val="335344360"/>
        <c:axId val="0"/>
      </c:bar3DChart>
      <c:catAx>
        <c:axId val="2898771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Customer Segmnet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344360"/>
        <c:crosses val="autoZero"/>
        <c:auto val="1"/>
        <c:lblAlgn val="ctr"/>
        <c:lblOffset val="100"/>
        <c:noMultiLvlLbl val="0"/>
      </c:catAx>
      <c:valAx>
        <c:axId val="335344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Average Monetary value</a:t>
                </a:r>
              </a:p>
            </c:rich>
          </c:tx>
          <c:layout>
            <c:manualLayout>
              <c:xMode val="edge"/>
              <c:yMode val="edge"/>
              <c:x val="0.27783181136433843"/>
              <c:y val="0.87737330995546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7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39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8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9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E50D2C-1F56-4EB9-92E6-9BC42703900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F16C-A01B-4FA5-AF19-D3643007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330" y="393267"/>
            <a:ext cx="9144000" cy="810705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Major KPIs for Walmart store sales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4049" y="4970793"/>
            <a:ext cx="2213029" cy="575035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 Samanta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599688"/>
            <a:ext cx="5448300" cy="4334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1599689"/>
            <a:ext cx="5094732" cy="2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2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Segmentation of Customers of Walmart with the help of Purchases history:</a:t>
            </a:r>
            <a:b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90455"/>
              </p:ext>
            </p:extLst>
          </p:nvPr>
        </p:nvGraphicFramePr>
        <p:xfrm>
          <a:off x="822960" y="1930400"/>
          <a:ext cx="4325112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Outlet1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 Customer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Attention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58143"/>
              </p:ext>
            </p:extLst>
          </p:nvPr>
        </p:nvGraphicFramePr>
        <p:xfrm>
          <a:off x="5238835" y="1935612"/>
          <a:ext cx="4517813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Outlet2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 Customer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Attention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3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610605"/>
              </p:ext>
            </p:extLst>
          </p:nvPr>
        </p:nvGraphicFramePr>
        <p:xfrm>
          <a:off x="677335" y="1490470"/>
          <a:ext cx="4772490" cy="3696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Outlet3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 Customer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Attention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00360"/>
              </p:ext>
            </p:extLst>
          </p:nvPr>
        </p:nvGraphicFramePr>
        <p:xfrm>
          <a:off x="5925058" y="1490470"/>
          <a:ext cx="4499102" cy="370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Outlet4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Grade category Outlet4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 Customer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Loyalist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Attention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Risk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5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416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RFM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251984"/>
              </p:ext>
            </p:extLst>
          </p:nvPr>
        </p:nvGraphicFramePr>
        <p:xfrm>
          <a:off x="677334" y="1217741"/>
          <a:ext cx="4251282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28658391"/>
              </p:ext>
            </p:extLst>
          </p:nvPr>
        </p:nvGraphicFramePr>
        <p:xfrm>
          <a:off x="5223209" y="1201042"/>
          <a:ext cx="4050793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20619440"/>
              </p:ext>
            </p:extLst>
          </p:nvPr>
        </p:nvGraphicFramePr>
        <p:xfrm>
          <a:off x="677334" y="4225355"/>
          <a:ext cx="4251282" cy="2431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71621615"/>
              </p:ext>
            </p:extLst>
          </p:nvPr>
        </p:nvGraphicFramePr>
        <p:xfrm>
          <a:off x="5223209" y="4225355"/>
          <a:ext cx="3975655" cy="2431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2719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9560"/>
            <a:ext cx="8596668" cy="13208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70401"/>
              </p:ext>
            </p:extLst>
          </p:nvPr>
        </p:nvGraphicFramePr>
        <p:xfrm>
          <a:off x="677334" y="949960"/>
          <a:ext cx="4882218" cy="304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05826771"/>
              </p:ext>
            </p:extLst>
          </p:nvPr>
        </p:nvGraphicFramePr>
        <p:xfrm>
          <a:off x="5815583" y="985329"/>
          <a:ext cx="4315969" cy="301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807558"/>
              </p:ext>
            </p:extLst>
          </p:nvPr>
        </p:nvGraphicFramePr>
        <p:xfrm>
          <a:off x="677334" y="4115625"/>
          <a:ext cx="4882217" cy="247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36568092"/>
              </p:ext>
            </p:extLst>
          </p:nvPr>
        </p:nvGraphicFramePr>
        <p:xfrm>
          <a:off x="5815583" y="4115625"/>
          <a:ext cx="4315969" cy="241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1475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3568"/>
            <a:ext cx="8596668" cy="93573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747722"/>
              </p:ext>
            </p:extLst>
          </p:nvPr>
        </p:nvGraphicFramePr>
        <p:xfrm>
          <a:off x="677335" y="1051559"/>
          <a:ext cx="4671905" cy="269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7194591"/>
              </p:ext>
            </p:extLst>
          </p:nvPr>
        </p:nvGraphicFramePr>
        <p:xfrm>
          <a:off x="5607685" y="1038987"/>
          <a:ext cx="4423283" cy="271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537963309"/>
              </p:ext>
            </p:extLst>
          </p:nvPr>
        </p:nvGraphicFramePr>
        <p:xfrm>
          <a:off x="677334" y="3922776"/>
          <a:ext cx="4671906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98841774"/>
              </p:ext>
            </p:extLst>
          </p:nvPr>
        </p:nvGraphicFramePr>
        <p:xfrm>
          <a:off x="5607685" y="3931539"/>
          <a:ext cx="4423283" cy="2697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5818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824"/>
            <a:ext cx="8596668" cy="82600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65772"/>
              </p:ext>
            </p:extLst>
          </p:nvPr>
        </p:nvGraphicFramePr>
        <p:xfrm>
          <a:off x="677334" y="722376"/>
          <a:ext cx="4562178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1094569"/>
              </p:ext>
            </p:extLst>
          </p:nvPr>
        </p:nvGraphicFramePr>
        <p:xfrm>
          <a:off x="5574792" y="716280"/>
          <a:ext cx="4501896" cy="263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53937461"/>
              </p:ext>
            </p:extLst>
          </p:nvPr>
        </p:nvGraphicFramePr>
        <p:xfrm>
          <a:off x="677334" y="3456432"/>
          <a:ext cx="4562178" cy="269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77174587"/>
              </p:ext>
            </p:extLst>
          </p:nvPr>
        </p:nvGraphicFramePr>
        <p:xfrm>
          <a:off x="5538216" y="3456432"/>
          <a:ext cx="4575048" cy="269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093554" y="5712818"/>
            <a:ext cx="10421112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Decision: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outlet 2 &amp; Outlet 3 the loyal customers are more according to the RFM Score.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D55AF-BD4E-42E2-A11F-5DD7ECD3AC36}"/>
              </a:ext>
            </a:extLst>
          </p:cNvPr>
          <p:cNvSpPr txBox="1"/>
          <p:nvPr/>
        </p:nvSpPr>
        <p:spPr>
          <a:xfrm>
            <a:off x="3902697" y="2828835"/>
            <a:ext cx="575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71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603923"/>
          </a:xfrm>
        </p:spPr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different factors affect the sales figures of a Walmart Store by considering the factors like, item-weight, visibility, location of the store, type of outlet etc.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that will help to find the potential customers by segmenting them on the basis of their purchase.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relationships between purchased items . The objective is to find the items which are having relations or the highest lifts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data was collected from a secondary data source named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 </a:t>
            </a:r>
          </a:p>
        </p:txBody>
      </p:sp>
    </p:spTree>
    <p:extLst>
      <p:ext uri="{BB962C8B-B14F-4D97-AF65-F5344CB8AC3E}">
        <p14:creationId xmlns:p14="http://schemas.microsoft.com/office/powerpoint/2010/main" val="36986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the Sales data of 322 Tier 3 Walmart stores for doing the regression analysis. It is a Convenience sampling.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1200 transactions of 5 items of Walmart store for the market basket analysis.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taken 120 customer’s data from 4 different outlets of  Walmart’s Tire 3 store for the RFM analysis for the segmentation of the customer based on their purchases.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657"/>
            <a:ext cx="9499938" cy="4535424"/>
          </a:xfrm>
        </p:spPr>
        <p:txBody>
          <a:bodyPr/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, RFM analysis &amp; market basket analysis.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selecting the tools: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analysis: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statistical modelling , regression analysis is a set of statistical processes for estimating the relationships among variables. </a:t>
            </a:r>
          </a:p>
          <a:p>
            <a:r>
              <a:rPr lang="en-GB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seeks to find relationships between purchases. Our objective is to find the items which are having relations or the highest lifts.</a:t>
            </a:r>
          </a:p>
          <a:p>
            <a:pPr algn="just"/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marketing axiom that 80% of your business comes from 20% of your customers. RFM helps to identify customers who are more likely to respond to promotions by segmenting them into various categories.</a:t>
            </a:r>
          </a:p>
          <a:p>
            <a:endParaRPr lang="en-GB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4024"/>
          </a:xfrm>
        </p:spPr>
        <p:txBody>
          <a:bodyPr/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Factors affecting Walmart Store’s Sales: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28867"/>
              </p:ext>
            </p:extLst>
          </p:nvPr>
        </p:nvGraphicFramePr>
        <p:xfrm>
          <a:off x="677334" y="2289488"/>
          <a:ext cx="3337560" cy="2075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Statistics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Values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R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0.760181199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Square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0.577875455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 Square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0.571196269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Error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1151.60122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61789"/>
              </p:ext>
            </p:extLst>
          </p:nvPr>
        </p:nvGraphicFramePr>
        <p:xfrm>
          <a:off x="5149202" y="2057129"/>
          <a:ext cx="5248658" cy="3171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Error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Stat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-1115.27908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433.1387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-2.57488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0.010482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Item_Weight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77.75329799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37.37045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2.080609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0.038275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Item_MRP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23.44323324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2.874958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8.154288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8.35E-15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MRP*Weight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-0.572373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0.24764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-2.31131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0.021459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type 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1458.6703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155.0932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9.405122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1.1E-18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-1702.744359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335.5174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-5.07498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6.63E-07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2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the factors like, Item fat content, Item type, MRP, Outlet size, Outlet type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initial operation done by regression analysis, we have removes the factors which are having the p-value greater than 0.05.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the sales figure (in monetary terms).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variables are, Item fat content, Item type, MRP, Outlet size, Outlet type etc.</a:t>
            </a: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equation is,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Outlet_sales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{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-1115.27908+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Item_Weight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*77.75329799 +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Item_MRP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*23.44323324 - (MRP*Weight)* 0.572373 + super type 3*1458.6703 - Grocery*1702.744359}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 have introduced one interaction variable named MRP*Weight.</a:t>
            </a:r>
          </a:p>
        </p:txBody>
      </p:sp>
    </p:spTree>
    <p:extLst>
      <p:ext uri="{BB962C8B-B14F-4D97-AF65-F5344CB8AC3E}">
        <p14:creationId xmlns:p14="http://schemas.microsoft.com/office/powerpoint/2010/main" val="11047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Market Basket Analysis of Walmart Store’s items: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177531"/>
              </p:ext>
            </p:extLst>
          </p:nvPr>
        </p:nvGraphicFramePr>
        <p:xfrm>
          <a:off x="784257" y="1930400"/>
          <a:ext cx="3390900" cy="2061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Transactions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Cereals and Food Grains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0.491667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snacks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0.495833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 and Dairy products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0.537500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 items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0.529167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 and Vegetables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0.509167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11251"/>
              </p:ext>
            </p:extLst>
          </p:nvPr>
        </p:nvGraphicFramePr>
        <p:xfrm>
          <a:off x="784257" y="4260916"/>
          <a:ext cx="10820140" cy="2374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Lift Calculation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Cereals and Food Grains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snacks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 and Dairy products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 items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 and Vegetables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Cereals and Food Grains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2.033898305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0.991311779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0.980686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1.021754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1.01195595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snacks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0.991311779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2.016806723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1.013094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0.978231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1.00015129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 and Dairy products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0.980685849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1.01309361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1.860465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1.013734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0.9713394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 items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1.021753637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0.98458281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1.022523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1.889764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1.01756511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 and Vegetables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1.011955949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1.013354605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0.989609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1.017565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1.96399345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2456EC7-DCA0-4A76-A961-765706C2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65" y="1930400"/>
            <a:ext cx="3032996" cy="206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03824-E975-49D5-BF78-35C3E865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19" y="1930400"/>
            <a:ext cx="3930978" cy="20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Market Basket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3 lifts are,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and dairy products with Grocery items. Lift obtained is = 1.022523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items with Cereals and food grains. Lift obtained is = 1.021754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items with Fruits and vegetables. Lift obtained is = 1.017565</a:t>
            </a:r>
          </a:p>
          <a:p>
            <a:pPr algn="just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these items can be kept together for making more sales of the products. If you buy a certain group of items, you are more (or less) likely to buy another group of items.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2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1102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</vt:lpstr>
      <vt:lpstr>Analysis of Major KPIs for Walmart store sales</vt:lpstr>
      <vt:lpstr>Problem Statement</vt:lpstr>
      <vt:lpstr>Methodology of Data Collection</vt:lpstr>
      <vt:lpstr>Sample Size</vt:lpstr>
      <vt:lpstr>Analytics Tool</vt:lpstr>
      <vt:lpstr>1. Factors affecting Walmart Store’s Sales:</vt:lpstr>
      <vt:lpstr>Findings From Regression</vt:lpstr>
      <vt:lpstr>2. Market Basket Analysis of Walmart Store’s items:</vt:lpstr>
      <vt:lpstr>Findings From Market Basket Analysis</vt:lpstr>
      <vt:lpstr>3. Segmentation of Customers of Walmart with the help of Purchases history: </vt:lpstr>
      <vt:lpstr>Continued..</vt:lpstr>
      <vt:lpstr>Findings From RFM Analysis</vt:lpstr>
      <vt:lpstr>Continued..</vt:lpstr>
      <vt:lpstr>Continued..</vt:lpstr>
      <vt:lpstr>Continued..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CRM</dc:creator>
  <cp:lastModifiedBy>Pratik Samanta</cp:lastModifiedBy>
  <cp:revision>14</cp:revision>
  <dcterms:created xsi:type="dcterms:W3CDTF">2018-09-06T11:07:57Z</dcterms:created>
  <dcterms:modified xsi:type="dcterms:W3CDTF">2022-03-27T16:21:51Z</dcterms:modified>
</cp:coreProperties>
</file>