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70" r:id="rId7"/>
    <p:sldId id="267" r:id="rId8"/>
    <p:sldId id="262" r:id="rId9"/>
    <p:sldId id="268" r:id="rId10"/>
    <p:sldId id="269"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144" userDrawn="1">
          <p15:clr>
            <a:srgbClr val="A4A3A4"/>
          </p15:clr>
        </p15:guide>
        <p15:guide id="2" orient="horz" pos="720" userDrawn="1">
          <p15:clr>
            <a:srgbClr val="A4A3A4"/>
          </p15:clr>
        </p15:guide>
        <p15:guide id="3" pos="3768" userDrawn="1">
          <p15:clr>
            <a:srgbClr val="A4A3A4"/>
          </p15:clr>
        </p15:guide>
        <p15:guide id="4" pos="7512" userDrawn="1">
          <p15:clr>
            <a:srgbClr val="A4A3A4"/>
          </p15:clr>
        </p15:guide>
        <p15:guide id="5" orient="horz" pos="2424" userDrawn="1">
          <p15:clr>
            <a:srgbClr val="A4A3A4"/>
          </p15:clr>
        </p15:guide>
        <p15:guide id="6" orient="horz" pos="4248" userDrawn="1">
          <p15:clr>
            <a:srgbClr val="A4A3A4"/>
          </p15:clr>
        </p15:guide>
        <p15:guide id="7" pos="3528" userDrawn="1">
          <p15:clr>
            <a:srgbClr val="A4A3A4"/>
          </p15:clr>
        </p15:guide>
        <p15:guide id="8" pos="720" userDrawn="1">
          <p15:clr>
            <a:srgbClr val="A4A3A4"/>
          </p15:clr>
        </p15:guide>
        <p15:guide id="9" orient="horz" pos="6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92" d="100"/>
          <a:sy n="92" d="100"/>
        </p:scale>
        <p:origin x="498" y="90"/>
      </p:cViewPr>
      <p:guideLst>
        <p:guide pos="144"/>
        <p:guide orient="horz" pos="720"/>
        <p:guide pos="3768"/>
        <p:guide pos="7512"/>
        <p:guide orient="horz" pos="2424"/>
        <p:guide orient="horz" pos="4248"/>
        <p:guide pos="3528"/>
        <p:guide pos="720"/>
        <p:guide orient="horz" pos="696"/>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26-08-2016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26-08-2016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26-08-2016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26-08-2016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26-08-2016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26-08-2016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26-08-2016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26-08-2016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26-08-2016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26-08-2016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26-08-2016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26-08-2016</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STATISTICS CASE STUDY</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fontScale="92500" lnSpcReduction="20000"/>
          </a:bodyPr>
          <a:lstStyle/>
          <a:p>
            <a:pPr algn="l"/>
            <a:r>
              <a:rPr lang="en-IN" sz="1200" dirty="0"/>
              <a:t> </a:t>
            </a:r>
            <a:r>
              <a:rPr lang="en-IN" sz="1800" dirty="0"/>
              <a:t>Group Name:</a:t>
            </a:r>
          </a:p>
          <a:p>
            <a:pPr marL="457200" indent="-457200" algn="l">
              <a:buFont typeface="+mj-lt"/>
              <a:buAutoNum type="arabicPeriod"/>
            </a:pPr>
            <a:r>
              <a:rPr lang="en-IN" sz="1800" dirty="0" smtClean="0"/>
              <a:t>Mukesh </a:t>
            </a:r>
            <a:r>
              <a:rPr lang="en-IN" sz="1800" dirty="0"/>
              <a:t>Jha                                      : </a:t>
            </a:r>
            <a:r>
              <a:rPr lang="en-IN" sz="1800" dirty="0" smtClean="0"/>
              <a:t>DDA1610110</a:t>
            </a:r>
            <a:endParaRPr lang="en-IN" sz="1800" dirty="0"/>
          </a:p>
          <a:p>
            <a:pPr marL="457200" indent="-457200" algn="l">
              <a:buFont typeface="+mj-lt"/>
              <a:buAutoNum type="arabicPeriod"/>
            </a:pPr>
            <a:r>
              <a:rPr lang="en-IN" sz="1800" dirty="0" smtClean="0"/>
              <a:t>Anirban </a:t>
            </a:r>
            <a:r>
              <a:rPr lang="en-IN" sz="1800" dirty="0"/>
              <a:t>Dwibedi                              : </a:t>
            </a:r>
            <a:r>
              <a:rPr lang="en-IN" sz="1800" dirty="0" smtClean="0"/>
              <a:t>DDA1610212</a:t>
            </a:r>
            <a:endParaRPr lang="en-IN" sz="1800" dirty="0"/>
          </a:p>
          <a:p>
            <a:pPr marL="457200" indent="-457200" algn="l">
              <a:buFont typeface="+mj-lt"/>
              <a:buAutoNum type="arabicPeriod"/>
            </a:pPr>
            <a:r>
              <a:rPr lang="en-IN" sz="1800" dirty="0" smtClean="0"/>
              <a:t>Pratik </a:t>
            </a:r>
            <a:r>
              <a:rPr lang="en-IN" sz="1800" dirty="0"/>
              <a:t>Sanghvi                                  : </a:t>
            </a:r>
            <a:r>
              <a:rPr lang="en-IN" sz="1800" dirty="0" smtClean="0"/>
              <a:t>DDA1610244</a:t>
            </a:r>
          </a:p>
          <a:p>
            <a:pPr marL="457200" indent="-457200" algn="l">
              <a:buFont typeface="+mj-lt"/>
              <a:buAutoNum type="arabicPeriod"/>
            </a:pPr>
            <a:r>
              <a:rPr lang="en-US" sz="1800" dirty="0"/>
              <a:t>Shanmugapriya Venkatachalapathy </a:t>
            </a:r>
            <a:r>
              <a:rPr lang="en-US" sz="1800"/>
              <a:t>: </a:t>
            </a:r>
            <a:r>
              <a:rPr lang="en-US" sz="1800" smtClean="0"/>
              <a:t>DDA1610194</a:t>
            </a:r>
            <a:endParaRPr lang="en-IN" sz="18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59619" y="246539"/>
            <a:ext cx="9313817" cy="856138"/>
          </a:xfrm>
        </p:spPr>
        <p:txBody>
          <a:bodyPr/>
          <a:lstStyle/>
          <a:p>
            <a:r>
              <a:rPr lang="en-IN" sz="2800" dirty="0" smtClean="0"/>
              <a:t>Results: Defaults are observed in Medium interest rate group</a:t>
            </a:r>
            <a:endParaRPr lang="en-IN" sz="2800"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143000"/>
            <a:ext cx="11658600" cy="560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1678329" y="1354237"/>
            <a:ext cx="6667018" cy="3831221"/>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7818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619" y="246541"/>
            <a:ext cx="9313817" cy="856138"/>
          </a:xfrm>
        </p:spPr>
        <p:txBody>
          <a:bodyPr>
            <a:normAutofit/>
          </a:bodyPr>
          <a:lstStyle/>
          <a:p>
            <a:r>
              <a:rPr lang="en-IN" sz="2800" dirty="0" smtClean="0"/>
              <a:t>Conclusions</a:t>
            </a:r>
            <a:endParaRPr lang="en-IN" sz="2800" dirty="0"/>
          </a:p>
        </p:txBody>
      </p:sp>
      <p:sp>
        <p:nvSpPr>
          <p:cNvPr id="3" name="Content Placeholder 2"/>
          <p:cNvSpPr>
            <a:spLocks noGrp="1"/>
          </p:cNvSpPr>
          <p:nvPr>
            <p:ph idx="1"/>
          </p:nvPr>
        </p:nvSpPr>
        <p:spPr>
          <a:xfrm>
            <a:off x="232156" y="1461387"/>
            <a:ext cx="11168742" cy="4344261"/>
          </a:xfrm>
        </p:spPr>
        <p:txBody>
          <a:bodyPr>
            <a:normAutofit/>
          </a:bodyPr>
          <a:lstStyle/>
          <a:p>
            <a:r>
              <a:rPr lang="en-IN" dirty="0" smtClean="0"/>
              <a:t>Key drivers leading to loan defaults are - </a:t>
            </a:r>
          </a:p>
          <a:p>
            <a:pPr lvl="1"/>
            <a:r>
              <a:rPr lang="en-IN" sz="2000" dirty="0" smtClean="0"/>
              <a:t>Loan Amount</a:t>
            </a:r>
          </a:p>
          <a:p>
            <a:pPr lvl="1"/>
            <a:r>
              <a:rPr lang="en-IN" sz="2000" dirty="0" smtClean="0"/>
              <a:t>Funded Amount</a:t>
            </a:r>
          </a:p>
          <a:p>
            <a:pPr lvl="1"/>
            <a:r>
              <a:rPr lang="en-IN" sz="2000" dirty="0" smtClean="0"/>
              <a:t>DTI</a:t>
            </a:r>
          </a:p>
          <a:p>
            <a:pPr lvl="1"/>
            <a:r>
              <a:rPr lang="en-IN" sz="2000" dirty="0" smtClean="0"/>
              <a:t>Interest rate</a:t>
            </a:r>
          </a:p>
          <a:p>
            <a:endParaRPr lang="en-IN" dirty="0"/>
          </a:p>
          <a:p>
            <a:r>
              <a:rPr lang="en-IN" dirty="0" smtClean="0"/>
              <a:t>Loan defaults are happening mostly when - </a:t>
            </a:r>
          </a:p>
          <a:p>
            <a:pPr lvl="1"/>
            <a:r>
              <a:rPr lang="en-IN" sz="2000" dirty="0" smtClean="0"/>
              <a:t>DTI range in 5 to 25</a:t>
            </a:r>
          </a:p>
          <a:p>
            <a:pPr lvl="1"/>
            <a:r>
              <a:rPr lang="en-IN" sz="2000" dirty="0" smtClean="0"/>
              <a:t>Funded amount range between 4k and 15 k</a:t>
            </a:r>
          </a:p>
          <a:p>
            <a:pPr lvl="1"/>
            <a:r>
              <a:rPr lang="en-IN" sz="2000" dirty="0" smtClean="0"/>
              <a:t>Loan amount range between 4k and 15 k</a:t>
            </a:r>
          </a:p>
          <a:p>
            <a:pPr lvl="1"/>
            <a:r>
              <a:rPr lang="en-IN" sz="2000" dirty="0" smtClean="0"/>
              <a:t>Interest rate is Medium</a:t>
            </a:r>
          </a:p>
          <a:p>
            <a:pPr lvl="1"/>
            <a:endParaRPr lang="en-IN" sz="1600" dirty="0" smtClean="0"/>
          </a:p>
          <a:p>
            <a:pPr lvl="1"/>
            <a:endParaRPr lang="en-IN" sz="1600" dirty="0"/>
          </a:p>
        </p:txBody>
      </p:sp>
    </p:spTree>
    <p:extLst>
      <p:ext uri="{BB962C8B-B14F-4D97-AF65-F5344CB8AC3E}">
        <p14:creationId xmlns:p14="http://schemas.microsoft.com/office/powerpoint/2010/main" val="3505486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282" y="1854926"/>
            <a:ext cx="10702636" cy="4344261"/>
          </a:xfrm>
        </p:spPr>
        <p:txBody>
          <a:bodyPr>
            <a:normAutofit/>
          </a:bodyPr>
          <a:lstStyle/>
          <a:p>
            <a:pPr marL="0" indent="0" algn="just">
              <a:buNone/>
            </a:pPr>
            <a:r>
              <a:rPr lang="en-IN" sz="2400" dirty="0" smtClean="0"/>
              <a:t>A detailed study performed to understand the driver variables contributing to the loan default. The study includes classification of sample into different groups based on interest rate and loan status, Univariate analysis to check the skewness of data , Multivariable analysis to understand the correlation between two or more continuous variables, deriving the null hypothesis and hypothesis testing to conclude which variables are the key drivers. </a:t>
            </a:r>
          </a:p>
          <a:p>
            <a:pPr marL="0" indent="0" algn="just">
              <a:buNone/>
            </a:pPr>
            <a:r>
              <a:rPr lang="en-IN" sz="2400" dirty="0" smtClean="0"/>
              <a:t>When a loan application is submitted, the outcome of the analysis will help in taking right decision based on five key drivers namely annual income, loan amount, funded amount, DTI, and interest rate. This would make approving authority’s task easier in order to take decision to approve the loan for the right customer and reject for others.</a:t>
            </a:r>
          </a:p>
        </p:txBody>
      </p:sp>
      <p:sp>
        <p:nvSpPr>
          <p:cNvPr id="5" name="Title 1"/>
          <p:cNvSpPr>
            <a:spLocks noGrp="1"/>
          </p:cNvSpPr>
          <p:nvPr>
            <p:ph type="title"/>
          </p:nvPr>
        </p:nvSpPr>
        <p:spPr>
          <a:xfrm>
            <a:off x="1159619" y="246541"/>
            <a:ext cx="9313817" cy="856138"/>
          </a:xfrm>
        </p:spPr>
        <p:txBody>
          <a:bodyPr/>
          <a:lstStyle/>
          <a:p>
            <a:r>
              <a:rPr lang="en-IN" b="1" dirty="0" smtClean="0"/>
              <a:t> </a:t>
            </a:r>
            <a:r>
              <a:rPr lang="en-IN" sz="2800" dirty="0" smtClean="0"/>
              <a:t>Abstract</a:t>
            </a:r>
            <a:endParaRPr lang="en-IN" sz="2800" dirty="0"/>
          </a:p>
        </p:txBody>
      </p:sp>
      <p:sp>
        <p:nvSpPr>
          <p:cNvPr id="13" name="AutoShape 8" descr="Image result for collective nouns"/>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70364" y="916170"/>
            <a:ext cx="8115300" cy="554697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1159619" y="239719"/>
            <a:ext cx="9313817" cy="856138"/>
          </a:xfrm>
        </p:spPr>
        <p:txBody>
          <a:bodyPr/>
          <a:lstStyle/>
          <a:p>
            <a:r>
              <a:rPr lang="en-IN" b="1" dirty="0"/>
              <a:t> </a:t>
            </a:r>
            <a:r>
              <a:rPr lang="en-IN" sz="2800" dirty="0" smtClean="0"/>
              <a:t>Problem </a:t>
            </a:r>
            <a:r>
              <a:rPr lang="en-IN" sz="2800" dirty="0"/>
              <a:t>solving </a:t>
            </a:r>
            <a:r>
              <a:rPr lang="en-IN" sz="2800" dirty="0" smtClean="0"/>
              <a:t>methodology</a:t>
            </a:r>
            <a:endParaRPr lang="en-IN" sz="28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4828" y="902826"/>
            <a:ext cx="7803572" cy="588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598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618" y="244804"/>
            <a:ext cx="9313817" cy="856138"/>
          </a:xfrm>
        </p:spPr>
        <p:txBody>
          <a:bodyPr/>
          <a:lstStyle/>
          <a:p>
            <a:r>
              <a:rPr lang="en-IN" b="1" dirty="0"/>
              <a:t> </a:t>
            </a:r>
            <a:r>
              <a:rPr lang="en-IN" sz="2800" dirty="0" smtClean="0"/>
              <a:t>Analysis: Outlier study</a:t>
            </a:r>
            <a:endParaRPr lang="en-IN" sz="2800" dirty="0"/>
          </a:p>
        </p:txBody>
      </p:sp>
      <p:cxnSp>
        <p:nvCxnSpPr>
          <p:cNvPr id="5" name="Straight Connector 4"/>
          <p:cNvCxnSpPr/>
          <p:nvPr/>
        </p:nvCxnSpPr>
        <p:spPr>
          <a:xfrm>
            <a:off x="4662464" y="1722375"/>
            <a:ext cx="10391" cy="438912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34037" y="1537709"/>
            <a:ext cx="1604863" cy="369332"/>
          </a:xfrm>
          <a:prstGeom prst="rect">
            <a:avLst/>
          </a:prstGeom>
          <a:noFill/>
        </p:spPr>
        <p:txBody>
          <a:bodyPr wrap="none" rtlCol="0">
            <a:spAutoFit/>
          </a:bodyPr>
          <a:lstStyle/>
          <a:p>
            <a:r>
              <a:rPr lang="en-US" dirty="0" smtClean="0"/>
              <a:t>Summary table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729926021"/>
              </p:ext>
            </p:extLst>
          </p:nvPr>
        </p:nvGraphicFramePr>
        <p:xfrm>
          <a:off x="436419" y="1865672"/>
          <a:ext cx="4104408" cy="1449029"/>
        </p:xfrm>
        <a:graphic>
          <a:graphicData uri="http://schemas.openxmlformats.org/drawingml/2006/table">
            <a:tbl>
              <a:tblPr firstRow="1" bandRow="1">
                <a:tableStyleId>{5C22544A-7EE6-4342-B048-85BDC9FD1C3A}</a:tableStyleId>
              </a:tblPr>
              <a:tblGrid>
                <a:gridCol w="814801"/>
                <a:gridCol w="454650"/>
                <a:gridCol w="538907"/>
                <a:gridCol w="598382"/>
                <a:gridCol w="514125"/>
                <a:gridCol w="550471"/>
                <a:gridCol w="633072"/>
              </a:tblGrid>
              <a:tr h="287080">
                <a:tc>
                  <a:txBody>
                    <a:bodyPr/>
                    <a:lstStyle/>
                    <a:p>
                      <a:endParaRPr lang="en-US" sz="900" dirty="0"/>
                    </a:p>
                  </a:txBody>
                  <a:tcPr marL="81044" marR="81044" marT="40522" marB="40522"/>
                </a:tc>
                <a:tc>
                  <a:txBody>
                    <a:bodyPr/>
                    <a:lstStyle/>
                    <a:p>
                      <a:pPr algn="ctr"/>
                      <a:r>
                        <a:rPr lang="en-US" sz="900" dirty="0" smtClean="0"/>
                        <a:t>Min</a:t>
                      </a:r>
                      <a:endParaRPr lang="en-US" sz="900" dirty="0"/>
                    </a:p>
                  </a:txBody>
                  <a:tcPr marL="81044" marR="81044" marT="40522" marB="40522"/>
                </a:tc>
                <a:tc>
                  <a:txBody>
                    <a:bodyPr/>
                    <a:lstStyle/>
                    <a:p>
                      <a:pPr algn="ctr"/>
                      <a:r>
                        <a:rPr lang="en-US" sz="900" dirty="0" smtClean="0"/>
                        <a:t>1</a:t>
                      </a:r>
                      <a:r>
                        <a:rPr lang="en-US" sz="900" baseline="30000" dirty="0" smtClean="0"/>
                        <a:t>st</a:t>
                      </a:r>
                      <a:r>
                        <a:rPr lang="en-US" sz="900" dirty="0" smtClean="0"/>
                        <a:t> Qu.</a:t>
                      </a:r>
                      <a:endParaRPr lang="en-US" sz="900" dirty="0"/>
                    </a:p>
                  </a:txBody>
                  <a:tcPr marL="81044" marR="81044" marT="40522" marB="40522"/>
                </a:tc>
                <a:tc>
                  <a:txBody>
                    <a:bodyPr/>
                    <a:lstStyle/>
                    <a:p>
                      <a:pPr algn="ctr"/>
                      <a:r>
                        <a:rPr lang="en-US" sz="900" dirty="0" smtClean="0"/>
                        <a:t>Median</a:t>
                      </a:r>
                      <a:endParaRPr lang="en-US" sz="900" dirty="0"/>
                    </a:p>
                  </a:txBody>
                  <a:tcPr marL="81044" marR="81044" marT="40522" marB="40522"/>
                </a:tc>
                <a:tc>
                  <a:txBody>
                    <a:bodyPr/>
                    <a:lstStyle/>
                    <a:p>
                      <a:pPr algn="ctr"/>
                      <a:r>
                        <a:rPr lang="en-US" sz="900" dirty="0" smtClean="0"/>
                        <a:t>Mean</a:t>
                      </a:r>
                      <a:endParaRPr lang="en-US" sz="900" dirty="0"/>
                    </a:p>
                  </a:txBody>
                  <a:tcPr marL="81044" marR="81044" marT="40522" marB="40522"/>
                </a:tc>
                <a:tc>
                  <a:txBody>
                    <a:bodyPr/>
                    <a:lstStyle/>
                    <a:p>
                      <a:pPr algn="ctr"/>
                      <a:r>
                        <a:rPr lang="en-US" sz="900" dirty="0" smtClean="0"/>
                        <a:t>3</a:t>
                      </a:r>
                      <a:r>
                        <a:rPr lang="en-US" sz="900" baseline="30000" dirty="0" smtClean="0"/>
                        <a:t>rd</a:t>
                      </a:r>
                      <a:r>
                        <a:rPr lang="en-US" sz="900" dirty="0" smtClean="0"/>
                        <a:t> Qu.</a:t>
                      </a:r>
                      <a:endParaRPr lang="en-US" sz="900" dirty="0"/>
                    </a:p>
                  </a:txBody>
                  <a:tcPr marL="81044" marR="81044" marT="40522" marB="40522"/>
                </a:tc>
                <a:tc>
                  <a:txBody>
                    <a:bodyPr/>
                    <a:lstStyle/>
                    <a:p>
                      <a:pPr algn="ctr"/>
                      <a:r>
                        <a:rPr lang="en-US" sz="900" dirty="0" smtClean="0"/>
                        <a:t>Max.</a:t>
                      </a:r>
                      <a:endParaRPr lang="en-US" sz="900" dirty="0"/>
                    </a:p>
                  </a:txBody>
                  <a:tcPr marL="81044" marR="81044" marT="40522" marB="40522"/>
                </a:tc>
              </a:tr>
              <a:tr h="287080">
                <a:tc>
                  <a:txBody>
                    <a:bodyPr/>
                    <a:lstStyle/>
                    <a:p>
                      <a:r>
                        <a:rPr lang="en-US" sz="900" dirty="0" smtClean="0"/>
                        <a:t>annual_inc</a:t>
                      </a:r>
                      <a:endParaRPr lang="en-US" sz="900" dirty="0"/>
                    </a:p>
                  </a:txBody>
                  <a:tcPr marL="81044" marR="81044" marT="40522" marB="40522"/>
                </a:tc>
                <a:tc>
                  <a:txBody>
                    <a:bodyPr/>
                    <a:lstStyle/>
                    <a:p>
                      <a:pPr algn="r"/>
                      <a:r>
                        <a:rPr lang="en-US" sz="900" dirty="0" smtClean="0"/>
                        <a:t>2000</a:t>
                      </a:r>
                      <a:endParaRPr lang="en-US" sz="900" dirty="0"/>
                    </a:p>
                  </a:txBody>
                  <a:tcPr marL="81044" marR="81044" marT="40522" marB="40522"/>
                </a:tc>
                <a:tc>
                  <a:txBody>
                    <a:bodyPr/>
                    <a:lstStyle/>
                    <a:p>
                      <a:pPr algn="r"/>
                      <a:r>
                        <a:rPr lang="en-US" sz="900" dirty="0" smtClean="0"/>
                        <a:t>40000</a:t>
                      </a:r>
                      <a:endParaRPr lang="en-US" sz="900" dirty="0"/>
                    </a:p>
                  </a:txBody>
                  <a:tcPr marL="81044" marR="81044" marT="40522" marB="40522"/>
                </a:tc>
                <a:tc>
                  <a:txBody>
                    <a:bodyPr/>
                    <a:lstStyle/>
                    <a:p>
                      <a:pPr algn="r"/>
                      <a:r>
                        <a:rPr lang="en-US" sz="900" dirty="0" smtClean="0"/>
                        <a:t>55000</a:t>
                      </a:r>
                      <a:endParaRPr lang="en-US" sz="900" dirty="0"/>
                    </a:p>
                  </a:txBody>
                  <a:tcPr marL="81044" marR="81044" marT="40522" marB="40522"/>
                </a:tc>
                <a:tc>
                  <a:txBody>
                    <a:bodyPr/>
                    <a:lstStyle/>
                    <a:p>
                      <a:pPr algn="r"/>
                      <a:r>
                        <a:rPr lang="en-US" sz="900" dirty="0" smtClean="0"/>
                        <a:t>66100</a:t>
                      </a:r>
                      <a:endParaRPr lang="en-US" sz="900" dirty="0"/>
                    </a:p>
                  </a:txBody>
                  <a:tcPr marL="81044" marR="81044" marT="40522" marB="40522"/>
                </a:tc>
                <a:tc>
                  <a:txBody>
                    <a:bodyPr/>
                    <a:lstStyle/>
                    <a:p>
                      <a:pPr algn="r"/>
                      <a:r>
                        <a:rPr lang="en-US" sz="900" dirty="0" smtClean="0"/>
                        <a:t>78800</a:t>
                      </a:r>
                      <a:endParaRPr lang="en-US" sz="900" dirty="0"/>
                    </a:p>
                  </a:txBody>
                  <a:tcPr marL="81044" marR="81044" marT="40522" marB="40522"/>
                </a:tc>
                <a:tc>
                  <a:txBody>
                    <a:bodyPr/>
                    <a:lstStyle/>
                    <a:p>
                      <a:pPr algn="r"/>
                      <a:r>
                        <a:rPr lang="en-US" sz="900" dirty="0" smtClean="0"/>
                        <a:t>1250000</a:t>
                      </a:r>
                      <a:endParaRPr lang="en-US" sz="900" dirty="0"/>
                    </a:p>
                  </a:txBody>
                  <a:tcPr marL="81044" marR="81044" marT="40522" marB="40522"/>
                </a:tc>
              </a:tr>
              <a:tr h="300709">
                <a:tc>
                  <a:txBody>
                    <a:bodyPr/>
                    <a:lstStyle/>
                    <a:p>
                      <a:r>
                        <a:rPr lang="en-US" sz="900" dirty="0" err="1" smtClean="0"/>
                        <a:t>funded_amt</a:t>
                      </a:r>
                      <a:endParaRPr lang="en-US" sz="900" dirty="0"/>
                    </a:p>
                  </a:txBody>
                  <a:tcPr marL="81044" marR="81044" marT="40522" marB="40522"/>
                </a:tc>
                <a:tc>
                  <a:txBody>
                    <a:bodyPr/>
                    <a:lstStyle/>
                    <a:p>
                      <a:pPr algn="r"/>
                      <a:r>
                        <a:rPr lang="en-US" sz="900" dirty="0" smtClean="0"/>
                        <a:t>500</a:t>
                      </a:r>
                      <a:endParaRPr lang="en-US" sz="900" dirty="0"/>
                    </a:p>
                  </a:txBody>
                  <a:tcPr marL="81044" marR="81044" marT="40522" marB="40522"/>
                </a:tc>
                <a:tc>
                  <a:txBody>
                    <a:bodyPr/>
                    <a:lstStyle/>
                    <a:p>
                      <a:pPr algn="r"/>
                      <a:r>
                        <a:rPr lang="en-US" sz="900" dirty="0" smtClean="0"/>
                        <a:t>6000</a:t>
                      </a:r>
                      <a:endParaRPr lang="en-US" sz="900" dirty="0"/>
                    </a:p>
                  </a:txBody>
                  <a:tcPr marL="81044" marR="81044" marT="40522" marB="40522"/>
                </a:tc>
                <a:tc>
                  <a:txBody>
                    <a:bodyPr/>
                    <a:lstStyle/>
                    <a:p>
                      <a:pPr algn="r"/>
                      <a:r>
                        <a:rPr lang="en-US" sz="900" dirty="0" smtClean="0"/>
                        <a:t>10500</a:t>
                      </a:r>
                      <a:endParaRPr lang="en-US" sz="900" dirty="0"/>
                    </a:p>
                  </a:txBody>
                  <a:tcPr marL="81044" marR="81044" marT="40522" marB="40522"/>
                </a:tc>
                <a:tc>
                  <a:txBody>
                    <a:bodyPr/>
                    <a:lstStyle/>
                    <a:p>
                      <a:pPr algn="r"/>
                      <a:r>
                        <a:rPr lang="en-US" sz="900" dirty="0" smtClean="0"/>
                        <a:t>12380</a:t>
                      </a:r>
                      <a:endParaRPr lang="en-US" sz="900" dirty="0"/>
                    </a:p>
                  </a:txBody>
                  <a:tcPr marL="81044" marR="81044" marT="40522" marB="40522"/>
                </a:tc>
                <a:tc>
                  <a:txBody>
                    <a:bodyPr/>
                    <a:lstStyle/>
                    <a:p>
                      <a:pPr algn="r"/>
                      <a:r>
                        <a:rPr lang="en-US" sz="900" dirty="0" smtClean="0"/>
                        <a:t>17000</a:t>
                      </a:r>
                      <a:endParaRPr lang="en-US" sz="900" dirty="0"/>
                    </a:p>
                  </a:txBody>
                  <a:tcPr marL="81044" marR="81044" marT="40522" marB="40522"/>
                </a:tc>
                <a:tc>
                  <a:txBody>
                    <a:bodyPr/>
                    <a:lstStyle/>
                    <a:p>
                      <a:pPr algn="r"/>
                      <a:r>
                        <a:rPr lang="en-US" sz="900" dirty="0" smtClean="0"/>
                        <a:t>35000</a:t>
                      </a:r>
                      <a:endParaRPr lang="en-US" sz="900" dirty="0"/>
                    </a:p>
                  </a:txBody>
                  <a:tcPr marL="81044" marR="81044" marT="40522" marB="40522"/>
                </a:tc>
              </a:tr>
              <a:tr h="287080">
                <a:tc>
                  <a:txBody>
                    <a:bodyPr/>
                    <a:lstStyle/>
                    <a:p>
                      <a:r>
                        <a:rPr lang="en-US" sz="900" dirty="0" err="1" smtClean="0"/>
                        <a:t>loan_amt</a:t>
                      </a:r>
                      <a:endParaRPr lang="en-US" sz="900" dirty="0"/>
                    </a:p>
                  </a:txBody>
                  <a:tcPr marL="81044" marR="81044" marT="40522" marB="40522"/>
                </a:tc>
                <a:tc>
                  <a:txBody>
                    <a:bodyPr/>
                    <a:lstStyle/>
                    <a:p>
                      <a:pPr algn="r"/>
                      <a:r>
                        <a:rPr lang="en-US" sz="900" dirty="0" smtClean="0"/>
                        <a:t>500</a:t>
                      </a:r>
                      <a:endParaRPr lang="en-US" sz="900" dirty="0"/>
                    </a:p>
                  </a:txBody>
                  <a:tcPr marL="81044" marR="81044" marT="40522" marB="40522"/>
                </a:tc>
                <a:tc>
                  <a:txBody>
                    <a:bodyPr/>
                    <a:lstStyle/>
                    <a:p>
                      <a:pPr algn="r"/>
                      <a:r>
                        <a:rPr lang="en-US" sz="900" dirty="0" smtClean="0"/>
                        <a:t>6000</a:t>
                      </a:r>
                      <a:endParaRPr lang="en-US" sz="900" dirty="0"/>
                    </a:p>
                  </a:txBody>
                  <a:tcPr marL="81044" marR="81044" marT="40522" marB="40522"/>
                </a:tc>
                <a:tc>
                  <a:txBody>
                    <a:bodyPr/>
                    <a:lstStyle/>
                    <a:p>
                      <a:pPr algn="r"/>
                      <a:r>
                        <a:rPr lang="en-US" sz="900" dirty="0" smtClean="0"/>
                        <a:t>11000</a:t>
                      </a:r>
                      <a:endParaRPr lang="en-US" sz="900" dirty="0"/>
                    </a:p>
                  </a:txBody>
                  <a:tcPr marL="81044" marR="81044" marT="40522" marB="40522"/>
                </a:tc>
                <a:tc>
                  <a:txBody>
                    <a:bodyPr/>
                    <a:lstStyle/>
                    <a:p>
                      <a:pPr algn="r"/>
                      <a:r>
                        <a:rPr lang="en-US" sz="900" dirty="0" smtClean="0"/>
                        <a:t>12770</a:t>
                      </a:r>
                      <a:endParaRPr lang="en-US" sz="900" dirty="0"/>
                    </a:p>
                  </a:txBody>
                  <a:tcPr marL="81044" marR="81044" marT="40522" marB="40522"/>
                </a:tc>
                <a:tc>
                  <a:txBody>
                    <a:bodyPr/>
                    <a:lstStyle/>
                    <a:p>
                      <a:pPr algn="r"/>
                      <a:r>
                        <a:rPr lang="en-US" sz="900" dirty="0" smtClean="0"/>
                        <a:t>18000</a:t>
                      </a:r>
                      <a:endParaRPr lang="en-US" sz="900" dirty="0"/>
                    </a:p>
                  </a:txBody>
                  <a:tcPr marL="81044" marR="81044" marT="40522" marB="40522"/>
                </a:tc>
                <a:tc>
                  <a:txBody>
                    <a:bodyPr/>
                    <a:lstStyle/>
                    <a:p>
                      <a:pPr algn="r"/>
                      <a:r>
                        <a:rPr lang="en-US" sz="900" dirty="0" smtClean="0"/>
                        <a:t>35000</a:t>
                      </a:r>
                      <a:endParaRPr lang="en-US" sz="900" dirty="0"/>
                    </a:p>
                  </a:txBody>
                  <a:tcPr marL="81044" marR="81044" marT="40522" marB="40522"/>
                </a:tc>
              </a:tr>
              <a:tr h="287080">
                <a:tc>
                  <a:txBody>
                    <a:bodyPr/>
                    <a:lstStyle/>
                    <a:p>
                      <a:r>
                        <a:rPr lang="en-US" sz="900" dirty="0" err="1" smtClean="0"/>
                        <a:t>loan_dti</a:t>
                      </a:r>
                      <a:endParaRPr lang="en-US" sz="900" dirty="0"/>
                    </a:p>
                  </a:txBody>
                  <a:tcPr marL="81044" marR="81044" marT="40522" marB="40522"/>
                </a:tc>
                <a:tc>
                  <a:txBody>
                    <a:bodyPr/>
                    <a:lstStyle/>
                    <a:p>
                      <a:pPr algn="r"/>
                      <a:r>
                        <a:rPr lang="en-US" sz="900" dirty="0" smtClean="0"/>
                        <a:t>0.00</a:t>
                      </a:r>
                      <a:endParaRPr lang="en-US" sz="900" dirty="0"/>
                    </a:p>
                  </a:txBody>
                  <a:tcPr marL="81044" marR="81044" marT="40522" marB="40522"/>
                </a:tc>
                <a:tc>
                  <a:txBody>
                    <a:bodyPr/>
                    <a:lstStyle/>
                    <a:p>
                      <a:pPr algn="r"/>
                      <a:r>
                        <a:rPr lang="en-US" sz="900" dirty="0" smtClean="0"/>
                        <a:t>9.16</a:t>
                      </a:r>
                      <a:endParaRPr lang="en-US" sz="900" dirty="0"/>
                    </a:p>
                  </a:txBody>
                  <a:tcPr marL="81044" marR="81044" marT="40522" marB="40522"/>
                </a:tc>
                <a:tc>
                  <a:txBody>
                    <a:bodyPr/>
                    <a:lstStyle/>
                    <a:p>
                      <a:pPr algn="r"/>
                      <a:r>
                        <a:rPr lang="en-US" sz="900" dirty="0" smtClean="0"/>
                        <a:t>14.43</a:t>
                      </a:r>
                      <a:endParaRPr lang="en-US" sz="900" dirty="0"/>
                    </a:p>
                  </a:txBody>
                  <a:tcPr marL="81044" marR="81044" marT="40522" marB="40522"/>
                </a:tc>
                <a:tc>
                  <a:txBody>
                    <a:bodyPr/>
                    <a:lstStyle/>
                    <a:p>
                      <a:pPr algn="r"/>
                      <a:r>
                        <a:rPr lang="en-US" sz="900" dirty="0" smtClean="0"/>
                        <a:t>14.13</a:t>
                      </a:r>
                      <a:endParaRPr lang="en-US" sz="900" dirty="0"/>
                    </a:p>
                  </a:txBody>
                  <a:tcPr marL="81044" marR="81044" marT="40522" marB="40522"/>
                </a:tc>
                <a:tc>
                  <a:txBody>
                    <a:bodyPr/>
                    <a:lstStyle/>
                    <a:p>
                      <a:pPr algn="r"/>
                      <a:r>
                        <a:rPr lang="en-US" sz="900" dirty="0" smtClean="0"/>
                        <a:t>19.44</a:t>
                      </a:r>
                      <a:endParaRPr lang="en-US" sz="900" dirty="0"/>
                    </a:p>
                  </a:txBody>
                  <a:tcPr marL="81044" marR="81044" marT="40522" marB="40522"/>
                </a:tc>
                <a:tc>
                  <a:txBody>
                    <a:bodyPr/>
                    <a:lstStyle/>
                    <a:p>
                      <a:pPr algn="r"/>
                      <a:r>
                        <a:rPr lang="en-US" sz="900" dirty="0" smtClean="0"/>
                        <a:t>29.96</a:t>
                      </a:r>
                      <a:endParaRPr lang="en-US" sz="900" dirty="0"/>
                    </a:p>
                  </a:txBody>
                  <a:tcPr marL="81044" marR="81044" marT="40522" marB="40522"/>
                </a:tc>
              </a:tr>
            </a:tbl>
          </a:graphicData>
        </a:graphic>
      </p:graphicFrame>
      <p:pic>
        <p:nvPicPr>
          <p:cNvPr id="4" name="Picture 3"/>
          <p:cNvPicPr>
            <a:picLocks noChangeAspect="1"/>
          </p:cNvPicPr>
          <p:nvPr/>
        </p:nvPicPr>
        <p:blipFill>
          <a:blip r:embed="rId2"/>
          <a:stretch>
            <a:fillRect/>
          </a:stretch>
        </p:blipFill>
        <p:spPr>
          <a:xfrm>
            <a:off x="4912745" y="1902208"/>
            <a:ext cx="6901719" cy="3968840"/>
          </a:xfrm>
          <a:prstGeom prst="rect">
            <a:avLst/>
          </a:prstGeom>
        </p:spPr>
      </p:pic>
      <p:sp>
        <p:nvSpPr>
          <p:cNvPr id="8" name="TextBox 7"/>
          <p:cNvSpPr txBox="1"/>
          <p:nvPr/>
        </p:nvSpPr>
        <p:spPr>
          <a:xfrm>
            <a:off x="5099781" y="1607147"/>
            <a:ext cx="2467022" cy="369332"/>
          </a:xfrm>
          <a:prstGeom prst="rect">
            <a:avLst/>
          </a:prstGeom>
          <a:noFill/>
        </p:spPr>
        <p:txBody>
          <a:bodyPr wrap="none" rtlCol="0">
            <a:spAutoFit/>
          </a:bodyPr>
          <a:lstStyle/>
          <a:p>
            <a:r>
              <a:rPr lang="en-US" dirty="0" smtClean="0"/>
              <a:t>Boxplot to check outlier </a:t>
            </a:r>
            <a:endParaRPr lang="en-US" dirty="0"/>
          </a:p>
        </p:txBody>
      </p:sp>
      <p:sp>
        <p:nvSpPr>
          <p:cNvPr id="9" name="TextBox 8"/>
          <p:cNvSpPr txBox="1"/>
          <p:nvPr/>
        </p:nvSpPr>
        <p:spPr>
          <a:xfrm>
            <a:off x="436420" y="3701429"/>
            <a:ext cx="4104408" cy="2462213"/>
          </a:xfrm>
          <a:prstGeom prst="rect">
            <a:avLst/>
          </a:prstGeom>
          <a:noFill/>
        </p:spPr>
        <p:txBody>
          <a:bodyPr wrap="square" rtlCol="0">
            <a:spAutoFit/>
          </a:bodyPr>
          <a:lstStyle/>
          <a:p>
            <a:pPr algn="just"/>
            <a:r>
              <a:rPr lang="en-US" sz="1400" dirty="0" smtClean="0"/>
              <a:t>The boxplot and summary table shows </a:t>
            </a:r>
          </a:p>
          <a:p>
            <a:pPr marL="342900" indent="-342900" algn="just">
              <a:buFont typeface="+mj-lt"/>
              <a:buAutoNum type="arabicPeriod"/>
            </a:pPr>
            <a:r>
              <a:rPr lang="en-US" sz="1400" dirty="0" smtClean="0"/>
              <a:t>Outliers lies within </a:t>
            </a:r>
            <a:r>
              <a:rPr lang="en-US" sz="1400" dirty="0" err="1" smtClean="0"/>
              <a:t>annual_inc</a:t>
            </a:r>
            <a:r>
              <a:rPr lang="en-US" sz="1400" dirty="0" smtClean="0"/>
              <a:t>. </a:t>
            </a:r>
          </a:p>
          <a:p>
            <a:pPr marL="800100" lvl="1" indent="-342900" algn="just">
              <a:buFont typeface="Wingdings" panose="05000000000000000000" pitchFamily="2" charset="2"/>
              <a:buChar char="§"/>
            </a:pPr>
            <a:r>
              <a:rPr lang="en-US" sz="1400" dirty="0" smtClean="0"/>
              <a:t>Haven’t performed outlier treatment on this variable considering the importance of this variable. Higher range is obvious for this</a:t>
            </a:r>
          </a:p>
          <a:p>
            <a:pPr marL="342900" indent="-342900" algn="just">
              <a:buFont typeface="+mj-lt"/>
              <a:buAutoNum type="arabicPeriod"/>
            </a:pPr>
            <a:r>
              <a:rPr lang="en-US" sz="1400" dirty="0" err="1" smtClean="0"/>
              <a:t>Funded_amt</a:t>
            </a:r>
            <a:r>
              <a:rPr lang="en-US" sz="1400" dirty="0" smtClean="0"/>
              <a:t> has maximum outliers. Performing outlier treatment on this variable cleans up the sample. Didn’t fine any more outlier across continuous variables</a:t>
            </a:r>
          </a:p>
          <a:p>
            <a:pPr marL="342900" indent="-342900" algn="just">
              <a:buFont typeface="+mj-lt"/>
              <a:buAutoNum type="arabicPeriod"/>
            </a:pPr>
            <a:endParaRPr lang="en-US" sz="1400" dirty="0"/>
          </a:p>
        </p:txBody>
      </p:sp>
    </p:spTree>
    <p:extLst>
      <p:ext uri="{BB962C8B-B14F-4D97-AF65-F5344CB8AC3E}">
        <p14:creationId xmlns:p14="http://schemas.microsoft.com/office/powerpoint/2010/main" val="3095347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248" y="244327"/>
            <a:ext cx="9313817" cy="856138"/>
          </a:xfrm>
        </p:spPr>
        <p:txBody>
          <a:bodyPr/>
          <a:lstStyle/>
          <a:p>
            <a:r>
              <a:rPr lang="en-IN" b="1" dirty="0"/>
              <a:t> </a:t>
            </a:r>
            <a:r>
              <a:rPr lang="en-IN" sz="2800" dirty="0" smtClean="0"/>
              <a:t>Analysis: Data distribution (Continuous variables)</a:t>
            </a:r>
            <a:endParaRPr lang="en-IN" sz="2800" dirty="0"/>
          </a:p>
        </p:txBody>
      </p:sp>
      <p:pic>
        <p:nvPicPr>
          <p:cNvPr id="12" name="Picture 11"/>
          <p:cNvPicPr>
            <a:picLocks/>
          </p:cNvPicPr>
          <p:nvPr/>
        </p:nvPicPr>
        <p:blipFill>
          <a:blip r:embed="rId2"/>
          <a:stretch>
            <a:fillRect/>
          </a:stretch>
        </p:blipFill>
        <p:spPr>
          <a:xfrm>
            <a:off x="238990" y="4073128"/>
            <a:ext cx="5340096" cy="2596896"/>
          </a:xfrm>
          <a:prstGeom prst="rect">
            <a:avLst/>
          </a:prstGeom>
          <a:ln>
            <a:solidFill>
              <a:schemeClr val="bg1">
                <a:lumMod val="95000"/>
              </a:schemeClr>
            </a:solidFill>
          </a:ln>
        </p:spPr>
      </p:pic>
      <p:sp>
        <p:nvSpPr>
          <p:cNvPr id="13" name="TextBox 12"/>
          <p:cNvSpPr txBox="1"/>
          <p:nvPr/>
        </p:nvSpPr>
        <p:spPr>
          <a:xfrm>
            <a:off x="1226261" y="4801230"/>
            <a:ext cx="1271502" cy="215444"/>
          </a:xfrm>
          <a:prstGeom prst="rect">
            <a:avLst/>
          </a:prstGeom>
          <a:noFill/>
        </p:spPr>
        <p:txBody>
          <a:bodyPr wrap="none" rtlCol="0">
            <a:spAutoFit/>
          </a:bodyPr>
          <a:lstStyle/>
          <a:p>
            <a:r>
              <a:rPr lang="en-US" sz="800" dirty="0" smtClean="0"/>
              <a:t>Distribution of annual_inc</a:t>
            </a:r>
            <a:endParaRPr lang="en-US" sz="800" dirty="0"/>
          </a:p>
        </p:txBody>
      </p:sp>
      <p:pic>
        <p:nvPicPr>
          <p:cNvPr id="14" name="Picture 13"/>
          <p:cNvPicPr>
            <a:picLocks/>
          </p:cNvPicPr>
          <p:nvPr/>
        </p:nvPicPr>
        <p:blipFill>
          <a:blip r:embed="rId3"/>
          <a:stretch>
            <a:fillRect/>
          </a:stretch>
        </p:blipFill>
        <p:spPr>
          <a:xfrm>
            <a:off x="6028505" y="1160122"/>
            <a:ext cx="5340096" cy="2596775"/>
          </a:xfrm>
          <a:prstGeom prst="rect">
            <a:avLst/>
          </a:prstGeom>
          <a:ln>
            <a:solidFill>
              <a:schemeClr val="bg1">
                <a:lumMod val="95000"/>
              </a:schemeClr>
            </a:solidFill>
          </a:ln>
        </p:spPr>
      </p:pic>
      <p:pic>
        <p:nvPicPr>
          <p:cNvPr id="16" name="Picture 15"/>
          <p:cNvPicPr>
            <a:picLocks noChangeAspect="1"/>
          </p:cNvPicPr>
          <p:nvPr/>
        </p:nvPicPr>
        <p:blipFill>
          <a:blip r:embed="rId4"/>
          <a:stretch>
            <a:fillRect/>
          </a:stretch>
        </p:blipFill>
        <p:spPr>
          <a:xfrm>
            <a:off x="248290" y="1160122"/>
            <a:ext cx="5335918" cy="2596775"/>
          </a:xfrm>
          <a:prstGeom prst="rect">
            <a:avLst/>
          </a:prstGeom>
          <a:ln>
            <a:solidFill>
              <a:schemeClr val="bg1">
                <a:lumMod val="95000"/>
              </a:schemeClr>
            </a:solidFill>
          </a:ln>
        </p:spPr>
      </p:pic>
      <p:pic>
        <p:nvPicPr>
          <p:cNvPr id="18" name="Picture 17"/>
          <p:cNvPicPr>
            <a:picLocks/>
          </p:cNvPicPr>
          <p:nvPr/>
        </p:nvPicPr>
        <p:blipFill>
          <a:blip r:embed="rId5"/>
          <a:stretch>
            <a:fillRect/>
          </a:stretch>
        </p:blipFill>
        <p:spPr>
          <a:xfrm>
            <a:off x="5999529" y="4073128"/>
            <a:ext cx="5340096" cy="2596896"/>
          </a:xfrm>
          <a:prstGeom prst="rect">
            <a:avLst/>
          </a:prstGeom>
          <a:ln>
            <a:solidFill>
              <a:schemeClr val="bg1">
                <a:lumMod val="95000"/>
              </a:schemeClr>
            </a:solidFill>
          </a:ln>
        </p:spPr>
      </p:pic>
      <p:sp>
        <p:nvSpPr>
          <p:cNvPr id="19" name="TextBox 18"/>
          <p:cNvSpPr txBox="1"/>
          <p:nvPr/>
        </p:nvSpPr>
        <p:spPr>
          <a:xfrm>
            <a:off x="6182634" y="3895392"/>
            <a:ext cx="1807482" cy="276999"/>
          </a:xfrm>
          <a:prstGeom prst="rect">
            <a:avLst/>
          </a:prstGeom>
          <a:noFill/>
        </p:spPr>
        <p:txBody>
          <a:bodyPr wrap="none" rtlCol="0">
            <a:spAutoFit/>
          </a:bodyPr>
          <a:lstStyle/>
          <a:p>
            <a:r>
              <a:rPr lang="en-US" sz="1200" dirty="0" smtClean="0"/>
              <a:t>Loan DTI (Skewness: -0.15</a:t>
            </a:r>
            <a:endParaRPr lang="en-US" sz="1200" dirty="0"/>
          </a:p>
        </p:txBody>
      </p:sp>
      <p:sp>
        <p:nvSpPr>
          <p:cNvPr id="21" name="TextBox 20"/>
          <p:cNvSpPr txBox="1"/>
          <p:nvPr/>
        </p:nvSpPr>
        <p:spPr>
          <a:xfrm>
            <a:off x="6208624" y="937921"/>
            <a:ext cx="2057871" cy="276999"/>
          </a:xfrm>
          <a:prstGeom prst="rect">
            <a:avLst/>
          </a:prstGeom>
          <a:noFill/>
        </p:spPr>
        <p:txBody>
          <a:bodyPr wrap="none" rtlCol="0">
            <a:spAutoFit/>
          </a:bodyPr>
          <a:lstStyle/>
          <a:p>
            <a:r>
              <a:rPr lang="en-US" sz="1200" dirty="0" err="1" smtClean="0"/>
              <a:t>Funded_amt</a:t>
            </a:r>
            <a:r>
              <a:rPr lang="en-US" sz="1200" dirty="0" smtClean="0"/>
              <a:t> (Skewness: 0.85)</a:t>
            </a:r>
            <a:endParaRPr lang="en-US" sz="1200" dirty="0"/>
          </a:p>
        </p:txBody>
      </p:sp>
      <p:sp>
        <p:nvSpPr>
          <p:cNvPr id="22" name="TextBox 21"/>
          <p:cNvSpPr txBox="1"/>
          <p:nvPr/>
        </p:nvSpPr>
        <p:spPr>
          <a:xfrm>
            <a:off x="421426" y="925057"/>
            <a:ext cx="1969706" cy="276999"/>
          </a:xfrm>
          <a:prstGeom prst="rect">
            <a:avLst/>
          </a:prstGeom>
          <a:noFill/>
        </p:spPr>
        <p:txBody>
          <a:bodyPr wrap="none" rtlCol="0">
            <a:spAutoFit/>
          </a:bodyPr>
          <a:lstStyle/>
          <a:p>
            <a:r>
              <a:rPr lang="en-US" sz="1200" dirty="0" err="1" smtClean="0"/>
              <a:t>Loan_amnt</a:t>
            </a:r>
            <a:r>
              <a:rPr lang="en-US" sz="1200" dirty="0" smtClean="0"/>
              <a:t> (Skewness: 0.83)</a:t>
            </a:r>
            <a:endParaRPr lang="en-US" sz="1200" dirty="0"/>
          </a:p>
        </p:txBody>
      </p:sp>
      <p:sp>
        <p:nvSpPr>
          <p:cNvPr id="23" name="TextBox 22"/>
          <p:cNvSpPr txBox="1"/>
          <p:nvPr/>
        </p:nvSpPr>
        <p:spPr>
          <a:xfrm>
            <a:off x="456151" y="3851749"/>
            <a:ext cx="2123723" cy="276999"/>
          </a:xfrm>
          <a:prstGeom prst="rect">
            <a:avLst/>
          </a:prstGeom>
          <a:noFill/>
        </p:spPr>
        <p:txBody>
          <a:bodyPr wrap="none" rtlCol="0">
            <a:spAutoFit/>
          </a:bodyPr>
          <a:lstStyle/>
          <a:p>
            <a:r>
              <a:rPr lang="en-US" sz="1200" dirty="0" smtClean="0"/>
              <a:t>Annual income (Skewness: 6.3)</a:t>
            </a:r>
            <a:endParaRPr lang="en-US" sz="1200" dirty="0"/>
          </a:p>
        </p:txBody>
      </p:sp>
    </p:spTree>
    <p:extLst>
      <p:ext uri="{BB962C8B-B14F-4D97-AF65-F5344CB8AC3E}">
        <p14:creationId xmlns:p14="http://schemas.microsoft.com/office/powerpoint/2010/main" val="1302983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619" y="246538"/>
            <a:ext cx="9313817" cy="856138"/>
          </a:xfrm>
        </p:spPr>
        <p:txBody>
          <a:bodyPr>
            <a:normAutofit/>
          </a:bodyPr>
          <a:lstStyle/>
          <a:p>
            <a:r>
              <a:rPr lang="en-IN" sz="2800" dirty="0" smtClean="0"/>
              <a:t>Analysis: Univariate and Multivariate</a:t>
            </a:r>
            <a:endParaRPr lang="en-IN" sz="2800" dirty="0"/>
          </a:p>
        </p:txBody>
      </p:sp>
      <p:pic>
        <p:nvPicPr>
          <p:cNvPr id="5" name="Picture 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458" y="4149048"/>
            <a:ext cx="5340096" cy="2596896"/>
          </a:xfrm>
          <a:prstGeom prst="rect">
            <a:avLst/>
          </a:prstGeom>
          <a:noFill/>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5543" y="4106118"/>
            <a:ext cx="5340096" cy="2596896"/>
          </a:xfrm>
          <a:prstGeom prst="rect">
            <a:avLst/>
          </a:prstGeom>
          <a:noFill/>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7458" y="1154575"/>
            <a:ext cx="5340096" cy="2481424"/>
          </a:xfrm>
          <a:prstGeom prst="rect">
            <a:avLst/>
          </a:prstGeom>
          <a:noFill/>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93279" y="1154574"/>
            <a:ext cx="5340096" cy="2481425"/>
          </a:xfrm>
          <a:prstGeom prst="rect">
            <a:avLst/>
          </a:prstGeom>
          <a:noFill/>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421426" y="925057"/>
            <a:ext cx="2029851" cy="276999"/>
          </a:xfrm>
          <a:prstGeom prst="rect">
            <a:avLst/>
          </a:prstGeom>
          <a:noFill/>
        </p:spPr>
        <p:txBody>
          <a:bodyPr wrap="none" rtlCol="0">
            <a:spAutoFit/>
          </a:bodyPr>
          <a:lstStyle/>
          <a:p>
            <a:r>
              <a:rPr lang="en-US" sz="1200" dirty="0" smtClean="0"/>
              <a:t>Funded Amount - Loan Status</a:t>
            </a:r>
            <a:endParaRPr lang="en-US" sz="1200" dirty="0"/>
          </a:p>
        </p:txBody>
      </p:sp>
      <p:sp>
        <p:nvSpPr>
          <p:cNvPr id="15" name="TextBox 14"/>
          <p:cNvSpPr txBox="1"/>
          <p:nvPr/>
        </p:nvSpPr>
        <p:spPr>
          <a:xfrm>
            <a:off x="6125767" y="942116"/>
            <a:ext cx="1228028" cy="276999"/>
          </a:xfrm>
          <a:prstGeom prst="rect">
            <a:avLst/>
          </a:prstGeom>
          <a:noFill/>
        </p:spPr>
        <p:txBody>
          <a:bodyPr wrap="none" rtlCol="0">
            <a:spAutoFit/>
          </a:bodyPr>
          <a:lstStyle/>
          <a:p>
            <a:r>
              <a:rPr lang="en-US" sz="1200" dirty="0" smtClean="0"/>
              <a:t>DTI - Loan Status</a:t>
            </a:r>
            <a:endParaRPr lang="en-US" sz="1200" dirty="0"/>
          </a:p>
        </p:txBody>
      </p:sp>
      <p:sp>
        <p:nvSpPr>
          <p:cNvPr id="16" name="TextBox 15"/>
          <p:cNvSpPr txBox="1"/>
          <p:nvPr/>
        </p:nvSpPr>
        <p:spPr>
          <a:xfrm>
            <a:off x="421426" y="3872049"/>
            <a:ext cx="2565702" cy="276999"/>
          </a:xfrm>
          <a:prstGeom prst="rect">
            <a:avLst/>
          </a:prstGeom>
          <a:noFill/>
        </p:spPr>
        <p:txBody>
          <a:bodyPr wrap="none" rtlCol="0">
            <a:spAutoFit/>
          </a:bodyPr>
          <a:lstStyle/>
          <a:p>
            <a:r>
              <a:rPr lang="en-US" sz="1200" dirty="0" smtClean="0"/>
              <a:t>Funded Amount – Interest Rate Group</a:t>
            </a:r>
            <a:endParaRPr lang="en-US" sz="1200" dirty="0"/>
          </a:p>
        </p:txBody>
      </p:sp>
      <p:sp>
        <p:nvSpPr>
          <p:cNvPr id="17" name="TextBox 16"/>
          <p:cNvSpPr txBox="1"/>
          <p:nvPr/>
        </p:nvSpPr>
        <p:spPr>
          <a:xfrm>
            <a:off x="6169889" y="3829119"/>
            <a:ext cx="1728615" cy="276999"/>
          </a:xfrm>
          <a:prstGeom prst="rect">
            <a:avLst/>
          </a:prstGeom>
          <a:noFill/>
        </p:spPr>
        <p:txBody>
          <a:bodyPr wrap="none" rtlCol="0">
            <a:spAutoFit/>
          </a:bodyPr>
          <a:lstStyle/>
          <a:p>
            <a:r>
              <a:rPr lang="en-US" sz="1200" dirty="0" smtClean="0"/>
              <a:t>DTI– Interest Rate Group</a:t>
            </a:r>
            <a:endParaRPr lang="en-US" sz="1200" dirty="0"/>
          </a:p>
        </p:txBody>
      </p:sp>
    </p:spTree>
    <p:extLst>
      <p:ext uri="{BB962C8B-B14F-4D97-AF65-F5344CB8AC3E}">
        <p14:creationId xmlns:p14="http://schemas.microsoft.com/office/powerpoint/2010/main" val="820005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619" y="246539"/>
            <a:ext cx="9313817" cy="856138"/>
          </a:xfrm>
        </p:spPr>
        <p:txBody>
          <a:bodyPr>
            <a:normAutofit fontScale="90000"/>
          </a:bodyPr>
          <a:lstStyle/>
          <a:p>
            <a:r>
              <a:rPr lang="en-IN" sz="2800" dirty="0" smtClean="0"/>
              <a:t>Results: </a:t>
            </a:r>
            <a:r>
              <a:rPr lang="en-US" sz="2800" dirty="0"/>
              <a:t>Members with DTI from 5 to 25  are defaulting the </a:t>
            </a:r>
            <a:r>
              <a:rPr lang="en-US" sz="2800" dirty="0" smtClean="0"/>
              <a:t>most</a:t>
            </a:r>
            <a:r>
              <a:rPr lang="en-IN" sz="2800" dirty="0" smtClean="0"/>
              <a:t> </a:t>
            </a:r>
            <a:endParaRPr lang="en-IN" sz="2800" dirty="0"/>
          </a:p>
        </p:txBody>
      </p:sp>
      <p:pic>
        <p:nvPicPr>
          <p:cNvPr id="1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174" y="1154575"/>
            <a:ext cx="11647025" cy="4884379"/>
          </a:xfrm>
          <a:prstGeom prst="rect">
            <a:avLst/>
          </a:prstGeom>
          <a:noFill/>
          <a:ln w="9525">
            <a:solidFill>
              <a:schemeClr val="bg1">
                <a:lumMod val="9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5565975" y="5739339"/>
            <a:ext cx="528637" cy="261610"/>
          </a:xfrm>
          <a:prstGeom prst="rect">
            <a:avLst/>
          </a:prstGeom>
          <a:solidFill>
            <a:schemeClr val="bg1"/>
          </a:solidFill>
        </p:spPr>
        <p:txBody>
          <a:bodyPr wrap="square" rtlCol="0">
            <a:spAutoFit/>
          </a:bodyPr>
          <a:lstStyle/>
          <a:p>
            <a:r>
              <a:rPr lang="en-US" sz="1100" dirty="0" smtClean="0"/>
              <a:t>DTI</a:t>
            </a:r>
            <a:endParaRPr lang="en-US" sz="1100" dirty="0"/>
          </a:p>
        </p:txBody>
      </p:sp>
      <p:sp>
        <p:nvSpPr>
          <p:cNvPr id="20" name="Rounded Rectangle 19"/>
          <p:cNvSpPr/>
          <p:nvPr/>
        </p:nvSpPr>
        <p:spPr>
          <a:xfrm>
            <a:off x="3414780" y="934521"/>
            <a:ext cx="4803493" cy="5173883"/>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7511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59619" y="246536"/>
            <a:ext cx="9313817" cy="856138"/>
          </a:xfrm>
        </p:spPr>
        <p:txBody>
          <a:bodyPr>
            <a:normAutofit fontScale="90000"/>
          </a:bodyPr>
          <a:lstStyle/>
          <a:p>
            <a:r>
              <a:rPr lang="en-IN" sz="2800" dirty="0" smtClean="0"/>
              <a:t>Results: Mostly, defaults are happening for funded amount between 4 and 15 K</a:t>
            </a:r>
            <a:endParaRPr lang="en-IN" sz="2800" dirty="0"/>
          </a:p>
        </p:txBody>
      </p:sp>
      <p:pic>
        <p:nvPicPr>
          <p:cNvPr id="1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437" y="1143000"/>
            <a:ext cx="11539122" cy="536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ounded Rectangle 15"/>
          <p:cNvSpPr/>
          <p:nvPr/>
        </p:nvSpPr>
        <p:spPr>
          <a:xfrm>
            <a:off x="2575653" y="1143000"/>
            <a:ext cx="3153815" cy="5246225"/>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9856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59619" y="246539"/>
            <a:ext cx="9313817" cy="856138"/>
          </a:xfrm>
        </p:spPr>
        <p:txBody>
          <a:bodyPr>
            <a:normAutofit fontScale="90000"/>
          </a:bodyPr>
          <a:lstStyle/>
          <a:p>
            <a:r>
              <a:rPr lang="en-IN" sz="2800" dirty="0"/>
              <a:t>Results: Mostly, defaults are happening for </a:t>
            </a:r>
            <a:r>
              <a:rPr lang="en-IN" sz="2800" dirty="0" smtClean="0"/>
              <a:t>loan amount </a:t>
            </a:r>
            <a:r>
              <a:rPr lang="en-IN" sz="2800" dirty="0"/>
              <a:t>between 4 and 15 K</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175" y="1142999"/>
            <a:ext cx="11647025" cy="5512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ounded Rectangle 10"/>
          <p:cNvSpPr/>
          <p:nvPr/>
        </p:nvSpPr>
        <p:spPr>
          <a:xfrm>
            <a:off x="2021515" y="1299258"/>
            <a:ext cx="3579185" cy="5194139"/>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3554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5703</TotalTime>
  <Words>434</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Office Theme</vt:lpstr>
      <vt:lpstr>STATISTICS CASE STUDY  SUBMISSION </vt:lpstr>
      <vt:lpstr> Abstract</vt:lpstr>
      <vt:lpstr> Problem solving methodology</vt:lpstr>
      <vt:lpstr> Analysis: Outlier study</vt:lpstr>
      <vt:lpstr> Analysis: Data distribution (Continuous variables)</vt:lpstr>
      <vt:lpstr>Analysis: Univariate and Multivariate</vt:lpstr>
      <vt:lpstr>Results: Members with DTI from 5 to 25  are defaulting the most </vt:lpstr>
      <vt:lpstr>Results: Mostly, defaults are happening for funded amount between 4 and 15 K</vt:lpstr>
      <vt:lpstr>Results: Mostly, defaults are happening for loan amount between 4 and 15 K</vt:lpstr>
      <vt:lpstr>Results: Defaults are observed in Medium interest rate group</vt:lpstr>
      <vt:lpstr>Conclusions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Philips</cp:lastModifiedBy>
  <cp:revision>58</cp:revision>
  <dcterms:created xsi:type="dcterms:W3CDTF">2016-06-09T08:16:28Z</dcterms:created>
  <dcterms:modified xsi:type="dcterms:W3CDTF">2016-08-26T17:02:50Z</dcterms:modified>
</cp:coreProperties>
</file>