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29" autoAdjust="0"/>
    <p:restoredTop sz="99822" autoAdjust="0"/>
  </p:normalViewPr>
  <p:slideViewPr>
    <p:cSldViewPr snapToGrid="0">
      <p:cViewPr>
        <p:scale>
          <a:sx n="75" d="100"/>
          <a:sy n="75" d="100"/>
        </p:scale>
        <p:origin x="-528" y="-48"/>
      </p:cViewPr>
      <p:guideLst>
        <p:guide orient="horz" pos="2160"/>
        <p:guide pos="7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pPr/>
              <a:t>16-07-2016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16-07-2016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16-07-2016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16-07-2016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16-07-2016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16-07-2016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16-07-2016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16-07-2016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16-07-2016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16-07-2016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16-07-2016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pPr/>
              <a:t>16-07-2016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=""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smtClean="0"/>
              <a:t>Mukesh Jha                                      : </a:t>
            </a:r>
            <a:r>
              <a:rPr lang="en-IN" sz="1800" dirty="0"/>
              <a:t>APFE1680314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smtClean="0"/>
              <a:t>Anirban Dwibedi                              : APFE1680672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US" sz="1800" dirty="0"/>
              <a:t>Shanmugapriya </a:t>
            </a:r>
            <a:r>
              <a:rPr lang="en-US" sz="1800" dirty="0" smtClean="0"/>
              <a:t>Venkatachalapathy : APFE1680609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smtClean="0"/>
              <a:t>Pratik Sanghvi                                  : </a:t>
            </a:r>
            <a:r>
              <a:rPr lang="en-IN" sz="1800" dirty="0"/>
              <a:t>APFE1680625</a:t>
            </a:r>
          </a:p>
        </p:txBody>
      </p:sp>
    </p:spTree>
    <p:extLst>
      <p:ext uri="{BB962C8B-B14F-4D97-AF65-F5344CB8AC3E}">
        <p14:creationId xmlns=""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The Spark Funds Management should focus on Venture Type investment predominantly in countries like United States, Great Britain &amp; India. The most suitable investment sectors for Spark Fund are   “</a:t>
            </a:r>
            <a:r>
              <a:rPr lang="en-IN" sz="2000" dirty="0">
                <a:solidFill>
                  <a:srgbClr val="0070C0"/>
                </a:solidFill>
              </a:rPr>
              <a:t>Others</a:t>
            </a:r>
            <a:r>
              <a:rPr lang="en-IN" sz="2000" dirty="0" smtClean="0"/>
              <a:t>” , “</a:t>
            </a:r>
            <a:r>
              <a:rPr lang="en-US" sz="2000" dirty="0" smtClean="0">
                <a:solidFill>
                  <a:srgbClr val="0070C0"/>
                </a:solidFill>
              </a:rPr>
              <a:t>Social</a:t>
            </a:r>
            <a:r>
              <a:rPr lang="en-US" sz="2000" dirty="0">
                <a:solidFill>
                  <a:srgbClr val="0070C0"/>
                </a:solidFill>
              </a:rPr>
              <a:t>, Finance, Analytics, </a:t>
            </a:r>
            <a:r>
              <a:rPr lang="en-US" sz="2000" dirty="0" smtClean="0">
                <a:solidFill>
                  <a:srgbClr val="0070C0"/>
                </a:solidFill>
              </a:rPr>
              <a:t>Advertising”</a:t>
            </a:r>
            <a:r>
              <a:rPr lang="en-IN" sz="2000" dirty="0" smtClean="0"/>
              <a:t> and “ </a:t>
            </a:r>
            <a:r>
              <a:rPr lang="en-US" sz="2000" dirty="0">
                <a:solidFill>
                  <a:srgbClr val="0070C0"/>
                </a:solidFill>
              </a:rPr>
              <a:t>Cleantech / </a:t>
            </a:r>
            <a:r>
              <a:rPr lang="en-US" sz="2000" dirty="0" smtClean="0">
                <a:solidFill>
                  <a:srgbClr val="0070C0"/>
                </a:solidFill>
              </a:rPr>
              <a:t>Semiconductors “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Conclusion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3997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Spark Funds Investments wanted to have a solid strategy for the investment funding across countries</a:t>
            </a:r>
            <a:r>
              <a:rPr lang="en-US" sz="2000" dirty="0"/>
              <a:t> </a:t>
            </a:r>
            <a:r>
              <a:rPr lang="en-US" sz="2000" dirty="0" smtClean="0"/>
              <a:t>and  sectors with the most suitable type of investment that can give them high return. A </a:t>
            </a:r>
            <a:r>
              <a:rPr lang="en-US" sz="2000" dirty="0"/>
              <a:t>study of the investment data has helped to identify investment opportunities for Spark Funds that are available across different sectors and countries along with suitable investment type. The analysis shows a trend which highlights countries and sectors where maximum investments are currently made and the type of investments (venture, private equity, seed).</a:t>
            </a:r>
            <a:endParaRPr lang="en-IN" sz="2000" dirty="0" smtClean="0"/>
          </a:p>
          <a:p>
            <a:pPr marL="0" indent="0" algn="just">
              <a:buNone/>
            </a:pPr>
            <a:endParaRPr lang="en-IN" sz="2000" dirty="0" smtClean="0"/>
          </a:p>
          <a:p>
            <a:pPr marL="0" indent="0" algn="just">
              <a:buNone/>
            </a:pPr>
            <a:endParaRPr lang="en-IN" sz="18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Abstract : Investment Study for Spark Fund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Problem </a:t>
            </a:r>
            <a:r>
              <a:rPr lang="en-IN" sz="2800" dirty="0"/>
              <a:t>solving </a:t>
            </a:r>
            <a:r>
              <a:rPr lang="en-IN" sz="2800" dirty="0" smtClean="0"/>
              <a:t>methodology : CRISP-DM Framework</a:t>
            </a:r>
            <a:endParaRPr lang="en-IN" sz="28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962887" y="1593200"/>
            <a:ext cx="10648528" cy="4697963"/>
            <a:chOff x="962887" y="1593200"/>
            <a:chExt cx="10648528" cy="4697963"/>
          </a:xfrm>
        </p:grpSpPr>
        <p:grpSp>
          <p:nvGrpSpPr>
            <p:cNvPr id="34" name="Group 33"/>
            <p:cNvGrpSpPr/>
            <p:nvPr/>
          </p:nvGrpSpPr>
          <p:grpSpPr>
            <a:xfrm>
              <a:off x="962887" y="1593200"/>
              <a:ext cx="5313221" cy="4697963"/>
              <a:chOff x="962887" y="1593200"/>
              <a:chExt cx="5313221" cy="469796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780557" y="1849584"/>
                <a:ext cx="1944833" cy="3568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What is the business objective?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What  are  the  goals 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563089" y="1593200"/>
                <a:ext cx="2497283" cy="2563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Understand Business Objective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H="1">
                <a:off x="3811730" y="1849582"/>
                <a:ext cx="1" cy="5091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2563089" y="2362347"/>
                <a:ext cx="2497283" cy="2563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Understand Data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>
                <a:off x="3811730" y="2629122"/>
                <a:ext cx="8658" cy="623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962887" y="2608227"/>
                <a:ext cx="2763982" cy="6520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Identify Outliers, duplicate values, missing data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Identify attributes having semi-structured data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Check mixed date format, unique key attributes, homonyms, synonyms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Flowchart: Decision 12"/>
              <p:cNvSpPr/>
              <p:nvPr/>
            </p:nvSpPr>
            <p:spPr>
              <a:xfrm>
                <a:off x="2899492" y="4157027"/>
                <a:ext cx="1841791" cy="997528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Is data ready for analysis?</a:t>
                </a:r>
                <a:endParaRPr lang="en-US" sz="12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563089" y="3262747"/>
                <a:ext cx="2497283" cy="2563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Prepare Data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3811730" y="3526462"/>
                <a:ext cx="8658" cy="623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3780557" y="3487846"/>
                <a:ext cx="2495551" cy="3568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Outlier treatment, missing value treatment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Merge data frames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Create subset required for analysis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Summarize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2134983" y="3418609"/>
                <a:ext cx="764510" cy="1237182"/>
                <a:chOff x="3600102" y="3210791"/>
                <a:chExt cx="764510" cy="1237182"/>
              </a:xfrm>
            </p:grpSpPr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3600102" y="3210791"/>
                  <a:ext cx="4572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Elbow Connector 19"/>
                <p:cNvCxnSpPr>
                  <a:stCxn id="13" idx="1"/>
                </p:cNvCxnSpPr>
                <p:nvPr/>
              </p:nvCxnSpPr>
              <p:spPr>
                <a:xfrm rot="10800000">
                  <a:off x="3600103" y="3210791"/>
                  <a:ext cx="764509" cy="1237182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/>
              <p:cNvSpPr txBox="1"/>
              <p:nvPr/>
            </p:nvSpPr>
            <p:spPr>
              <a:xfrm>
                <a:off x="2517238" y="4386951"/>
                <a:ext cx="4267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70C0"/>
                    </a:solidFill>
                  </a:rPr>
                  <a:t>No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H="1">
                <a:off x="3809995" y="5143577"/>
                <a:ext cx="1" cy="3657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759775" y="5103339"/>
                <a:ext cx="4520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70C0"/>
                    </a:solidFill>
                  </a:rPr>
                  <a:t>Yes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570015" y="5507331"/>
                <a:ext cx="2497283" cy="2563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Analyze Data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532781" y="5766165"/>
                <a:ext cx="2662674" cy="524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Plot charts to find out pattern, trend, inference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Connect dots to bring out story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35" name="Flowchart: Decision 34"/>
            <p:cNvSpPr/>
            <p:nvPr/>
          </p:nvSpPr>
          <p:spPr>
            <a:xfrm>
              <a:off x="6357941" y="4035801"/>
              <a:ext cx="1841791" cy="99752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Getting accurate results?</a:t>
              </a:r>
              <a:endParaRPr lang="en-US" sz="12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6200000" flipH="1">
              <a:off x="5552210" y="5199622"/>
              <a:ext cx="1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030196" y="5528630"/>
              <a:ext cx="2497283" cy="2563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Evaluate </a:t>
              </a:r>
              <a:r>
                <a:rPr lang="en-US" sz="1400" dirty="0"/>
                <a:t>O</a:t>
              </a:r>
              <a:r>
                <a:rPr lang="en-US" sz="1400" dirty="0" smtClean="0"/>
                <a:t>utput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7268445" y="5033329"/>
              <a:ext cx="1" cy="50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5043336" y="1724890"/>
              <a:ext cx="2240280" cy="2377440"/>
              <a:chOff x="5043336" y="1724890"/>
              <a:chExt cx="2240280" cy="2377440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 flipH="1" flipV="1">
                <a:off x="5043336" y="1729019"/>
                <a:ext cx="22402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7268445" y="1724890"/>
                <a:ext cx="0" cy="23774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6904804" y="3712834"/>
              <a:ext cx="4267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No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16200000" flipH="1">
              <a:off x="8656931" y="4074641"/>
              <a:ext cx="1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9114132" y="4267532"/>
              <a:ext cx="2497283" cy="4800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Deploy (Submit the case study slide deck)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75432" y="4234372"/>
              <a:ext cx="4520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Yes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Funding Type Analysis : Most suitable investment type</a:t>
            </a:r>
            <a:endParaRPr lang="en-IN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73505895"/>
              </p:ext>
            </p:extLst>
          </p:nvPr>
        </p:nvGraphicFramePr>
        <p:xfrm>
          <a:off x="1161011" y="2017064"/>
          <a:ext cx="5358245" cy="30973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714350"/>
                <a:gridCol w="1643895"/>
              </a:tblGrid>
              <a:tr h="389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Questions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5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funding amount of venture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11,748,949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5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funding amount of angel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958,695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5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funding amount of seed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719,818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5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funding amount of private equity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73,308,593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904250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Considering that Spark Funds wants to invest between 5 to 15 million USD per  investment round, which investment type is the most suitable for them?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Venture 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039591" y="1921468"/>
            <a:ext cx="0" cy="30142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3609" y="2527069"/>
            <a:ext cx="5451367" cy="426027"/>
          </a:xfrm>
          <a:prstGeom prst="rect">
            <a:avLst/>
          </a:prstGeom>
          <a:solidFill>
            <a:schemeClr val="lt1">
              <a:alpha val="0"/>
            </a:schemeClr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Isosceles Triangle 9"/>
          <p:cNvSpPr/>
          <p:nvPr/>
        </p:nvSpPr>
        <p:spPr>
          <a:xfrm rot="5400000">
            <a:off x="6334297" y="3613954"/>
            <a:ext cx="2435632" cy="290947"/>
          </a:xfrm>
          <a:prstGeom prst="triangle">
            <a:avLst>
              <a:gd name="adj" fmla="val 5187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8298180" y="1792615"/>
            <a:ext cx="0" cy="368650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70670" y="2932833"/>
            <a:ext cx="3370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the investment constraint  between 5 and 15 USD, Venture type investment is the most suitable for Spark Funds 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Country Analysis : Top investment friendly countries </a:t>
            </a:r>
            <a:endParaRPr lang="en-IN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10200561"/>
              </p:ext>
            </p:extLst>
          </p:nvPr>
        </p:nvGraphicFramePr>
        <p:xfrm>
          <a:off x="1174386" y="2736727"/>
          <a:ext cx="5380649" cy="209968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693843"/>
                <a:gridCol w="1686806"/>
              </a:tblGrid>
              <a:tr h="419936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9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 English speaking country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USA</a:t>
                      </a:r>
                    </a:p>
                  </a:txBody>
                  <a:tcPr marL="9525" marR="9525" marT="9525" marB="0" anchor="ctr"/>
                </a:tc>
              </a:tr>
              <a:tr h="41993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Second English speaking 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GBR</a:t>
                      </a:r>
                    </a:p>
                  </a:txBody>
                  <a:tcPr marL="9525" marR="9525" marT="9525" marB="0" anchor="ctr"/>
                </a:tc>
              </a:tr>
              <a:tr h="41993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Third English speaking 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</a:t>
                      </a:r>
                    </a:p>
                  </a:txBody>
                  <a:tcPr marL="9525" marR="9525" marT="9525" marB="0" anchor="ctr"/>
                </a:tc>
              </a:tr>
              <a:tr h="41993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rot="5400000">
            <a:off x="6334297" y="3613954"/>
            <a:ext cx="2435632" cy="290947"/>
          </a:xfrm>
          <a:prstGeom prst="triangle">
            <a:avLst>
              <a:gd name="adj" fmla="val 5187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8298180" y="1792615"/>
            <a:ext cx="0" cy="368650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70669" y="2932833"/>
            <a:ext cx="3537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3 investment friendly countries where Spark Funds should focus are United States, Great Britain and India.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1792615"/>
            <a:ext cx="4616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Top 3 English speaking countries which have received highest funding across all sectors for the chosen investment type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2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Sector Analysis : Top sectors for investment</a:t>
            </a:r>
            <a:endParaRPr lang="en-IN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13192563"/>
              </p:ext>
            </p:extLst>
          </p:nvPr>
        </p:nvGraphicFramePr>
        <p:xfrm>
          <a:off x="583895" y="1792614"/>
          <a:ext cx="6596223" cy="418954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627192"/>
                <a:gridCol w="1335084"/>
                <a:gridCol w="1351033"/>
                <a:gridCol w="1282914"/>
              </a:tblGrid>
              <a:tr h="26509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USA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GBR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IND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2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Total number of Investments (count)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11286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95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Total amount of investment (USD)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baseline="0" dirty="0" smtClean="0">
                          <a:effectLst/>
                        </a:rPr>
                        <a:t>      </a:t>
                      </a:r>
                      <a:r>
                        <a:rPr lang="en-US" sz="1100" u="none" strike="noStrike" dirty="0" smtClean="0">
                          <a:effectLst/>
                        </a:rPr>
                        <a:t>101,000,666,779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</a:rPr>
                        <a:t>     5,053,293,406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</a:rPr>
                        <a:t>         2,820,673,602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2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Top Sector name (no. of investment-wise)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Others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Others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Others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50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Second Sector name (no. of investment-wise)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Social, Finance, Analytics, Advertising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Social, Finance, Analytics, Advertising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Social, Finance, Analytics, Advertising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249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Third Sector name (no. of investment-wise)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Cleantech / Semiconductors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Cleantech / Semiconductors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News, Search and Messaging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2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 of investments in top sector (3)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2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Number of investments in second sector 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440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Number of investments in third sector (5)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249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For point 3 (top sector count-wise), which company received the highest investment?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Virtustream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Electric Cloud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FirstCry.com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060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For point 4 (second best sector count-wise), which company received the highest investment?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SST Inc. (Formerly ShotSpotter)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Celltick Technologies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Manthan Systems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Isosceles Triangle 4"/>
          <p:cNvSpPr/>
          <p:nvPr/>
        </p:nvSpPr>
        <p:spPr>
          <a:xfrm rot="5400000">
            <a:off x="6334297" y="3613954"/>
            <a:ext cx="2435632" cy="290947"/>
          </a:xfrm>
          <a:prstGeom prst="triangle">
            <a:avLst>
              <a:gd name="adj" fmla="val 5187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8298180" y="1792615"/>
            <a:ext cx="0" cy="368650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70670" y="2371721"/>
            <a:ext cx="3370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3 sectors where most of the investors are investing across top 3 countries are-</a:t>
            </a:r>
          </a:p>
          <a:p>
            <a:pPr algn="just"/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Social, Finance, Analytics, Advertising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Cleantech / Semiconductors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Results : Investments Contribution by Funding Type</a:t>
            </a:r>
            <a:endParaRPr lang="en-IN" sz="2800" dirty="0"/>
          </a:p>
        </p:txBody>
      </p:sp>
      <p:sp>
        <p:nvSpPr>
          <p:cNvPr id="4" name="Isosceles Triangle 3"/>
          <p:cNvSpPr/>
          <p:nvPr/>
        </p:nvSpPr>
        <p:spPr>
          <a:xfrm rot="5400000">
            <a:off x="6342610" y="3410755"/>
            <a:ext cx="2435632" cy="290947"/>
          </a:xfrm>
          <a:prstGeom prst="triangle">
            <a:avLst>
              <a:gd name="adj" fmla="val 5187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8298180" y="1792615"/>
            <a:ext cx="0" cy="368650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70670" y="3132506"/>
            <a:ext cx="3370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sectors maximum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funding 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done into Venture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30325"/>
            <a:ext cx="657225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39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2800" dirty="0" smtClean="0"/>
              <a:t>Results : United States is the most preferred country by investors   </a:t>
            </a:r>
            <a:endParaRPr lang="en-IN" sz="2800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6334297" y="3613954"/>
            <a:ext cx="2435632" cy="290947"/>
          </a:xfrm>
          <a:prstGeom prst="triangle">
            <a:avLst>
              <a:gd name="adj" fmla="val 5187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Pratik\Desktop\Plot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619250"/>
            <a:ext cx="6775450" cy="4610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8298180" y="1792615"/>
            <a:ext cx="0" cy="368650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70670" y="3297762"/>
            <a:ext cx="3370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 is the most preferred country by investors followed by Great Britain &amp; India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35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Results : Others sector fall in the top invested category across</a:t>
            </a:r>
            <a:endParaRPr lang="en-IN" sz="2800" dirty="0"/>
          </a:p>
        </p:txBody>
      </p:sp>
      <p:sp>
        <p:nvSpPr>
          <p:cNvPr id="5" name="Isosceles Triangle 4"/>
          <p:cNvSpPr/>
          <p:nvPr/>
        </p:nvSpPr>
        <p:spPr>
          <a:xfrm rot="5400000">
            <a:off x="7102543" y="3401953"/>
            <a:ext cx="2435632" cy="290947"/>
          </a:xfrm>
          <a:prstGeom prst="triangle">
            <a:avLst>
              <a:gd name="adj" fmla="val 5187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506460" y="1792615"/>
            <a:ext cx="0" cy="368650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06460" y="2371721"/>
            <a:ext cx="3370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3 sectors where most of the investors are investing across top 3 countries are-</a:t>
            </a:r>
          </a:p>
          <a:p>
            <a:pPr algn="just"/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Social, Finance, Analytics, Advertising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Cleantech / Semiconductors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98589"/>
            <a:ext cx="8107362" cy="501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578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2240</TotalTime>
  <Words>709</Words>
  <Application>Microsoft Office PowerPoint</Application>
  <PresentationFormat>Custom</PresentationFormat>
  <Paragraphs>117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INVESTMENT CASE STUDY   SUBMISSION </vt:lpstr>
      <vt:lpstr> Abstract : Investment Study for Spark Fund</vt:lpstr>
      <vt:lpstr> Problem solving methodology : CRISP-DM Framework</vt:lpstr>
      <vt:lpstr> Funding Type Analysis : Most suitable investment type</vt:lpstr>
      <vt:lpstr> Country Analysis : Top investment friendly countries </vt:lpstr>
      <vt:lpstr> Sector Analysis : Top sectors for investment</vt:lpstr>
      <vt:lpstr> Results : Investments Contribution by Funding Type</vt:lpstr>
      <vt:lpstr> Results : United States is the most preferred country by investors   </vt:lpstr>
      <vt:lpstr> Results : Others sector fall in the top invested category across</vt:lpstr>
      <vt:lpstr>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Windows</cp:lastModifiedBy>
  <cp:revision>98</cp:revision>
  <dcterms:created xsi:type="dcterms:W3CDTF">2016-06-09T08:16:28Z</dcterms:created>
  <dcterms:modified xsi:type="dcterms:W3CDTF">2016-07-16T16:36:49Z</dcterms:modified>
</cp:coreProperties>
</file>