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83" r:id="rId8"/>
    <p:sldId id="262" r:id="rId9"/>
    <p:sldId id="263" r:id="rId10"/>
    <p:sldId id="264" r:id="rId11"/>
    <p:sldId id="265" r:id="rId12"/>
    <p:sldId id="266" r:id="rId13"/>
    <p:sldId id="273" r:id="rId14"/>
    <p:sldId id="274" r:id="rId15"/>
    <p:sldId id="268" r:id="rId16"/>
    <p:sldId id="269" r:id="rId17"/>
    <p:sldId id="267" r:id="rId18"/>
    <p:sldId id="272" r:id="rId19"/>
    <p:sldId id="275" r:id="rId20"/>
    <p:sldId id="276" r:id="rId21"/>
    <p:sldId id="277" r:id="rId22"/>
    <p:sldId id="278" r:id="rId23"/>
    <p:sldId id="279" r:id="rId24"/>
    <p:sldId id="280" r:id="rId25"/>
    <p:sldId id="281" r:id="rId26"/>
    <p:sldId id="270" r:id="rId27"/>
    <p:sldId id="271"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14249F-E82F-493F-88F0-12F02B44F704}">
  <a:tblStyle styleId="{1C14249F-E82F-493F-88F0-12F02B44F704}"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37"/>
  </p:normalViewPr>
  <p:slideViewPr>
    <p:cSldViewPr snapToGrid="0">
      <p:cViewPr>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41718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44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12b643ec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12b643ec_0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4412b643ec_0_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97675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412b643ec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4412b643ec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4412b643ec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extLst>
      <p:ext uri="{BB962C8B-B14F-4D97-AF65-F5344CB8AC3E}">
        <p14:creationId xmlns:p14="http://schemas.microsoft.com/office/powerpoint/2010/main" val="69833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412b643ec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412b643ec_2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4412b643ec_2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Tree>
    <p:extLst>
      <p:ext uri="{BB962C8B-B14F-4D97-AF65-F5344CB8AC3E}">
        <p14:creationId xmlns:p14="http://schemas.microsoft.com/office/powerpoint/2010/main" val="213186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4412b643ec_6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4412b643ec_6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14412b643ec_6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Tree>
    <p:extLst>
      <p:ext uri="{BB962C8B-B14F-4D97-AF65-F5344CB8AC3E}">
        <p14:creationId xmlns:p14="http://schemas.microsoft.com/office/powerpoint/2010/main" val="381479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12b643ec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12b643ec_2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4412b643ec_2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extLst>
      <p:ext uri="{BB962C8B-B14F-4D97-AF65-F5344CB8AC3E}">
        <p14:creationId xmlns:p14="http://schemas.microsoft.com/office/powerpoint/2010/main" val="225477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26</a:t>
            </a:fld>
            <a:endParaRPr/>
          </a:p>
        </p:txBody>
      </p:sp>
    </p:spTree>
    <p:extLst>
      <p:ext uri="{BB962C8B-B14F-4D97-AF65-F5344CB8AC3E}">
        <p14:creationId xmlns:p14="http://schemas.microsoft.com/office/powerpoint/2010/main" val="2379499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707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a:t>
            </a:fld>
            <a:endParaRPr/>
          </a:p>
        </p:txBody>
      </p:sp>
    </p:spTree>
    <p:extLst>
      <p:ext uri="{BB962C8B-B14F-4D97-AF65-F5344CB8AC3E}">
        <p14:creationId xmlns:p14="http://schemas.microsoft.com/office/powerpoint/2010/main" val="6624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Tree>
    <p:extLst>
      <p:ext uri="{BB962C8B-B14F-4D97-AF65-F5344CB8AC3E}">
        <p14:creationId xmlns:p14="http://schemas.microsoft.com/office/powerpoint/2010/main" val="37829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extLst>
      <p:ext uri="{BB962C8B-B14F-4D97-AF65-F5344CB8AC3E}">
        <p14:creationId xmlns:p14="http://schemas.microsoft.com/office/powerpoint/2010/main" val="215513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412b643e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412b643ec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4412b643ec_0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extLst>
      <p:ext uri="{BB962C8B-B14F-4D97-AF65-F5344CB8AC3E}">
        <p14:creationId xmlns:p14="http://schemas.microsoft.com/office/powerpoint/2010/main" val="207900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412b643ec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412b643ec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4412b643ec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321990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412b643e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412b643ec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4412b643ec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extLst>
      <p:ext uri="{BB962C8B-B14F-4D97-AF65-F5344CB8AC3E}">
        <p14:creationId xmlns:p14="http://schemas.microsoft.com/office/powerpoint/2010/main" val="197419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412b643ec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412b643ec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4412b643ec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extLst>
      <p:ext uri="{BB962C8B-B14F-4D97-AF65-F5344CB8AC3E}">
        <p14:creationId xmlns:p14="http://schemas.microsoft.com/office/powerpoint/2010/main" val="883091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412b643ec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4412b643ec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4412b643ec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140484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7" name="Google Shape;27;p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 name="Google Shape;28;p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9" name="Google Shape;29;p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0" name="Google Shape;3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2" name="Google Shape;4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8" name="Google Shape;48;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9" name="Google Shape;4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a:spLocks noGrp="1"/>
          </p:cNvSpPr>
          <p:nvPr>
            <p:ph type="pic" idx="2"/>
          </p:nvPr>
        </p:nvSpPr>
        <p:spPr>
          <a:xfrm>
            <a:off x="1792288" y="612775"/>
            <a:ext cx="5486400" cy="4114800"/>
          </a:xfrm>
          <a:prstGeom prst="rect">
            <a:avLst/>
          </a:prstGeom>
          <a:noFill/>
          <a:ln>
            <a:noFill/>
          </a:ln>
        </p:spPr>
      </p:sp>
      <p:sp>
        <p:nvSpPr>
          <p:cNvPr id="71" name="Google Shape;7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1" descr="D:\1.PGPBA\01. Marketing\GL High Res Logos\Greatlearning Logo_160915.png"/>
          <p:cNvPicPr preferRelativeResize="0"/>
          <p:nvPr/>
        </p:nvPicPr>
        <p:blipFill rotWithShape="1">
          <a:blip r:embed="rId13">
            <a:alphaModFix/>
          </a:blip>
          <a:srcRect/>
          <a:stretch/>
        </p:blipFill>
        <p:spPr>
          <a:xfrm>
            <a:off x="6553200" y="-25898"/>
            <a:ext cx="2362200" cy="327947"/>
          </a:xfrm>
          <a:prstGeom prst="rect">
            <a:avLst/>
          </a:prstGeom>
          <a:noFill/>
          <a:ln>
            <a:noFill/>
          </a:ln>
        </p:spPr>
      </p:pic>
      <p:sp>
        <p:nvSpPr>
          <p:cNvPr id="16" name="Google Shape;16;p1"/>
          <p:cNvSpPr/>
          <p:nvPr/>
        </p:nvSpPr>
        <p:spPr>
          <a:xfrm>
            <a:off x="45026" y="842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
          <p:cNvSpPr/>
          <p:nvPr/>
        </p:nvSpPr>
        <p:spPr>
          <a:xfrm>
            <a:off x="45026" y="2373076"/>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3"/>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3"/>
          <p:cNvSpPr txBox="1"/>
          <p:nvPr/>
        </p:nvSpPr>
        <p:spPr>
          <a:xfrm>
            <a:off x="551187" y="546979"/>
            <a:ext cx="8326200" cy="708000"/>
          </a:xfrm>
          <a:prstGeom prst="rect">
            <a:avLst/>
          </a:prstGeom>
          <a:noFill/>
          <a:ln w="9525" cap="flat" cmpd="sng">
            <a:solidFill>
              <a:schemeClr val="lt1"/>
            </a:solidFill>
            <a:prstDash val="dot"/>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0" i="0" u="sng" strike="noStrike" cap="none">
                <a:solidFill>
                  <a:schemeClr val="dk2"/>
                </a:solidFill>
                <a:latin typeface="Calibri"/>
                <a:ea typeface="Calibri"/>
                <a:cs typeface="Calibri"/>
                <a:sym typeface="Calibri"/>
              </a:rPr>
              <a:t>PREDICTION OF LOAN DEFAULTERS</a:t>
            </a:r>
            <a:endParaRPr sz="4000" b="0" i="0" u="sng" strike="noStrike" cap="none">
              <a:solidFill>
                <a:schemeClr val="dk2"/>
              </a:solidFill>
              <a:latin typeface="Calibri"/>
              <a:ea typeface="Calibri"/>
              <a:cs typeface="Calibri"/>
              <a:sym typeface="Calibri"/>
            </a:endParaRPr>
          </a:p>
        </p:txBody>
      </p:sp>
      <p:sp>
        <p:nvSpPr>
          <p:cNvPr id="94" name="Google Shape;94;p13"/>
          <p:cNvSpPr txBox="1"/>
          <p:nvPr/>
        </p:nvSpPr>
        <p:spPr>
          <a:xfrm>
            <a:off x="698937" y="1590289"/>
            <a:ext cx="8030700" cy="584735"/>
          </a:xfrm>
          <a:prstGeom prst="rect">
            <a:avLst/>
          </a:prstGeom>
          <a:noFill/>
          <a:ln w="9525" cap="flat" cmpd="sng">
            <a:solidFill>
              <a:schemeClr val="lt1"/>
            </a:solidFill>
            <a:prstDash val="dot"/>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0" i="0" u="sng" strike="noStrike" cap="none">
                <a:solidFill>
                  <a:schemeClr val="accent1"/>
                </a:solidFill>
                <a:latin typeface="Calibri"/>
                <a:ea typeface="Calibri"/>
                <a:cs typeface="Calibri"/>
                <a:sym typeface="Calibri"/>
              </a:rPr>
              <a:t>Team Details</a:t>
            </a:r>
            <a:endParaRPr sz="3200" b="0" i="0" u="sng" strike="noStrike" cap="none">
              <a:solidFill>
                <a:schemeClr val="accent1"/>
              </a:solidFill>
              <a:latin typeface="Calibri"/>
              <a:ea typeface="Calibri"/>
              <a:cs typeface="Calibri"/>
              <a:sym typeface="Calibri"/>
            </a:endParaRPr>
          </a:p>
        </p:txBody>
      </p:sp>
      <p:graphicFrame>
        <p:nvGraphicFramePr>
          <p:cNvPr id="95" name="Google Shape;95;p13"/>
          <p:cNvGraphicFramePr/>
          <p:nvPr/>
        </p:nvGraphicFramePr>
        <p:xfrm>
          <a:off x="1057549" y="2566648"/>
          <a:ext cx="7313475" cy="3527950"/>
        </p:xfrm>
        <a:graphic>
          <a:graphicData uri="http://schemas.openxmlformats.org/drawingml/2006/table">
            <a:tbl>
              <a:tblPr>
                <a:noFill/>
                <a:tableStyleId>{1C14249F-E82F-493F-88F0-12F02B44F704}</a:tableStyleId>
              </a:tblPr>
              <a:tblGrid>
                <a:gridCol w="3725500">
                  <a:extLst>
                    <a:ext uri="{9D8B030D-6E8A-4147-A177-3AD203B41FA5}">
                      <a16:colId xmlns:a16="http://schemas.microsoft.com/office/drawing/2014/main" val="20000"/>
                    </a:ext>
                  </a:extLst>
                </a:gridCol>
                <a:gridCol w="3587975">
                  <a:extLst>
                    <a:ext uri="{9D8B030D-6E8A-4147-A177-3AD203B41FA5}">
                      <a16:colId xmlns:a16="http://schemas.microsoft.com/office/drawing/2014/main" val="20001"/>
                    </a:ext>
                  </a:extLst>
                </a:gridCol>
              </a:tblGrid>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Batch details</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PGPDSE-FT Offline Apr 22</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992150">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solidFill>
                            <a:srgbClr val="353744"/>
                          </a:solidFill>
                          <a:latin typeface="Times New Roman"/>
                          <a:ea typeface="Times New Roman"/>
                          <a:cs typeface="Times New Roman"/>
                          <a:sym typeface="Times New Roman"/>
                        </a:rPr>
                        <a:t>Team members</a:t>
                      </a:r>
                      <a:endParaRPr sz="1500" u="none" strike="noStrike" cap="none" dirty="0">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222222"/>
                          </a:solidFill>
                          <a:latin typeface="Times New Roman"/>
                          <a:ea typeface="Times New Roman"/>
                          <a:cs typeface="Times New Roman"/>
                          <a:sym typeface="Times New Roman"/>
                        </a:rPr>
                        <a:t>Swarnashree</a:t>
                      </a:r>
                      <a:endParaRPr sz="150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222222"/>
                          </a:solidFill>
                          <a:latin typeface="Times New Roman"/>
                          <a:ea typeface="Times New Roman"/>
                          <a:cs typeface="Times New Roman"/>
                          <a:sym typeface="Times New Roman"/>
                        </a:rPr>
                        <a:t>Pratiksha Patil</a:t>
                      </a:r>
                      <a:endParaRPr/>
                    </a:p>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222222"/>
                          </a:solidFill>
                          <a:latin typeface="Times New Roman"/>
                          <a:ea typeface="Times New Roman"/>
                          <a:cs typeface="Times New Roman"/>
                          <a:sym typeface="Times New Roman"/>
                        </a:rPr>
                        <a:t>Taniya C Mathews</a:t>
                      </a:r>
                      <a:endParaRPr/>
                    </a:p>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222222"/>
                          </a:solidFill>
                          <a:latin typeface="Times New Roman"/>
                          <a:ea typeface="Times New Roman"/>
                          <a:cs typeface="Times New Roman"/>
                          <a:sym typeface="Times New Roman"/>
                        </a:rPr>
                        <a:t>R Praveen</a:t>
                      </a:r>
                      <a:endParaRPr/>
                    </a:p>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222222"/>
                          </a:solidFill>
                          <a:latin typeface="Times New Roman"/>
                          <a:ea typeface="Times New Roman"/>
                          <a:cs typeface="Times New Roman"/>
                          <a:sym typeface="Times New Roman"/>
                        </a:rPr>
                        <a:t>Nawaz S</a:t>
                      </a:r>
                      <a:endParaRPr sz="14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Domain of Project</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Finance and Risk Analytics</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Proposed project title</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100"/>
                        <a:buFont typeface="Arial"/>
                        <a:buNone/>
                      </a:pPr>
                      <a:r>
                        <a:rPr lang="en-IN" sz="1500" u="none" strike="noStrike" cap="none">
                          <a:solidFill>
                            <a:srgbClr val="353744"/>
                          </a:solidFill>
                          <a:latin typeface="Times New Roman"/>
                          <a:ea typeface="Times New Roman"/>
                          <a:cs typeface="Times New Roman"/>
                          <a:sym typeface="Times New Roman"/>
                        </a:rPr>
                        <a:t>Detection of Loan Defaulters</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Group Number</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6</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Team Leader</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Swarnashree</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376325">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solidFill>
                            <a:srgbClr val="353744"/>
                          </a:solidFill>
                          <a:latin typeface="Times New Roman"/>
                          <a:ea typeface="Times New Roman"/>
                          <a:cs typeface="Times New Roman"/>
                          <a:sym typeface="Times New Roman"/>
                        </a:rPr>
                        <a:t>Mentor Name</a:t>
                      </a:r>
                      <a:endParaRPr sz="1500" u="none" strike="noStrike" cap="none">
                        <a:solidFill>
                          <a:srgbClr val="353744"/>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solidFill>
                            <a:srgbClr val="353744"/>
                          </a:solidFill>
                          <a:latin typeface="Times New Roman"/>
                          <a:ea typeface="Times New Roman"/>
                          <a:cs typeface="Times New Roman"/>
                          <a:sym typeface="Times New Roman"/>
                        </a:rPr>
                        <a:t>Ms Vidhya K</a:t>
                      </a:r>
                      <a:endParaRPr sz="1500" u="none" strike="noStrike" cap="none" dirty="0">
                        <a:solidFill>
                          <a:srgbClr val="353744"/>
                        </a:solidFill>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l="-1" r="49778"/>
          <a:stretch/>
        </p:blipFill>
        <p:spPr>
          <a:xfrm>
            <a:off x="538651" y="3644375"/>
            <a:ext cx="4203032" cy="2661850"/>
          </a:xfrm>
          <a:prstGeom prst="rect">
            <a:avLst/>
          </a:prstGeom>
          <a:noFill/>
          <a:ln>
            <a:noFill/>
          </a:ln>
        </p:spPr>
      </p:pic>
      <p:pic>
        <p:nvPicPr>
          <p:cNvPr id="163" name="Google Shape;163;p21"/>
          <p:cNvPicPr preferRelativeResize="0"/>
          <p:nvPr/>
        </p:nvPicPr>
        <p:blipFill>
          <a:blip r:embed="rId4">
            <a:alphaModFix/>
          </a:blip>
          <a:stretch>
            <a:fillRect/>
          </a:stretch>
        </p:blipFill>
        <p:spPr>
          <a:xfrm>
            <a:off x="571975" y="975675"/>
            <a:ext cx="8302225" cy="254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subTitle" idx="1"/>
          </p:nvPr>
        </p:nvSpPr>
        <p:spPr>
          <a:xfrm>
            <a:off x="451950" y="522900"/>
            <a:ext cx="8350500" cy="23937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10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Defaulters have more debt to pay back.</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People who have defaulted have more public records.</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The interest rate of defaulters is also more than that of defaulters.</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On an average the </a:t>
            </a:r>
            <a:r>
              <a:rPr lang="en-IN" sz="1800" dirty="0" err="1">
                <a:solidFill>
                  <a:schemeClr val="dk1"/>
                </a:solidFill>
                <a:highlight>
                  <a:srgbClr val="FFFFFF"/>
                </a:highlight>
                <a:latin typeface="Times New Roman"/>
                <a:ea typeface="Times New Roman"/>
                <a:cs typeface="Times New Roman"/>
                <a:sym typeface="Times New Roman"/>
              </a:rPr>
              <a:t>dti</a:t>
            </a:r>
            <a:r>
              <a:rPr lang="en-IN" sz="1800" dirty="0">
                <a:solidFill>
                  <a:schemeClr val="dk1"/>
                </a:solidFill>
                <a:highlight>
                  <a:srgbClr val="FFFFFF"/>
                </a:highlight>
                <a:latin typeface="Times New Roman"/>
                <a:ea typeface="Times New Roman"/>
                <a:cs typeface="Times New Roman"/>
                <a:sym typeface="Times New Roman"/>
              </a:rPr>
              <a:t> of defaulters is lesser than that of non-defaulters.</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100 % Non-defaulters have </a:t>
            </a:r>
            <a:r>
              <a:rPr lang="en-IN" sz="1800" dirty="0" err="1">
                <a:solidFill>
                  <a:schemeClr val="dk1"/>
                </a:solidFill>
                <a:highlight>
                  <a:srgbClr val="FFFFFF"/>
                </a:highlight>
                <a:latin typeface="Times New Roman"/>
                <a:ea typeface="Times New Roman"/>
                <a:cs typeface="Times New Roman"/>
                <a:sym typeface="Times New Roman"/>
              </a:rPr>
              <a:t>payed</a:t>
            </a:r>
            <a:r>
              <a:rPr lang="en-IN" sz="1800" dirty="0">
                <a:solidFill>
                  <a:schemeClr val="dk1"/>
                </a:solidFill>
                <a:highlight>
                  <a:srgbClr val="FFFFFF"/>
                </a:highlight>
                <a:latin typeface="Times New Roman"/>
                <a:ea typeface="Times New Roman"/>
                <a:cs typeface="Times New Roman"/>
                <a:sym typeface="Times New Roman"/>
              </a:rPr>
              <a:t> back after being charged-off and none of defaulters have </a:t>
            </a:r>
            <a:r>
              <a:rPr lang="en-IN" sz="1800" dirty="0" err="1">
                <a:solidFill>
                  <a:schemeClr val="dk1"/>
                </a:solidFill>
                <a:highlight>
                  <a:srgbClr val="FFFFFF"/>
                </a:highlight>
                <a:latin typeface="Times New Roman"/>
                <a:ea typeface="Times New Roman"/>
                <a:cs typeface="Times New Roman"/>
                <a:sym typeface="Times New Roman"/>
              </a:rPr>
              <a:t>payed</a:t>
            </a:r>
            <a:r>
              <a:rPr lang="en-IN" sz="1800" dirty="0">
                <a:solidFill>
                  <a:schemeClr val="dk1"/>
                </a:solidFill>
                <a:highlight>
                  <a:srgbClr val="FFFFFF"/>
                </a:highlight>
                <a:latin typeface="Times New Roman"/>
                <a:ea typeface="Times New Roman"/>
                <a:cs typeface="Times New Roman"/>
                <a:sym typeface="Times New Roman"/>
              </a:rPr>
              <a:t> back after being charged-off.</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IN" sz="1800" dirty="0">
                <a:solidFill>
                  <a:schemeClr val="dk1"/>
                </a:solidFill>
                <a:highlight>
                  <a:srgbClr val="FFFFFF"/>
                </a:highlight>
                <a:latin typeface="Times New Roman"/>
                <a:ea typeface="Times New Roman"/>
                <a:cs typeface="Times New Roman"/>
                <a:sym typeface="Times New Roman"/>
              </a:rPr>
              <a:t>The total collection amount of defaulters is less than that of non-defaulters.</a:t>
            </a:r>
            <a:endParaRPr sz="18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700"/>
              </a:spcBef>
              <a:spcAft>
                <a:spcPts val="0"/>
              </a:spcAft>
              <a:buNone/>
            </a:pPr>
            <a:endParaRPr dirty="0"/>
          </a:p>
        </p:txBody>
      </p:sp>
      <p:pic>
        <p:nvPicPr>
          <p:cNvPr id="170" name="Google Shape;170;p22"/>
          <p:cNvPicPr preferRelativeResize="0"/>
          <p:nvPr/>
        </p:nvPicPr>
        <p:blipFill rotWithShape="1">
          <a:blip r:embed="rId3">
            <a:alphaModFix/>
          </a:blip>
          <a:srcRect t="-5196" b="53018"/>
          <a:stretch/>
        </p:blipFill>
        <p:spPr>
          <a:xfrm>
            <a:off x="451950" y="3200900"/>
            <a:ext cx="4322375" cy="2967350"/>
          </a:xfrm>
          <a:prstGeom prst="rect">
            <a:avLst/>
          </a:prstGeom>
          <a:noFill/>
          <a:ln>
            <a:noFill/>
          </a:ln>
        </p:spPr>
      </p:pic>
      <p:pic>
        <p:nvPicPr>
          <p:cNvPr id="171" name="Google Shape;171;p22"/>
          <p:cNvPicPr preferRelativeResize="0"/>
          <p:nvPr/>
        </p:nvPicPr>
        <p:blipFill rotWithShape="1">
          <a:blip r:embed="rId3">
            <a:alphaModFix/>
          </a:blip>
          <a:srcRect t="47820" b="5200"/>
          <a:stretch/>
        </p:blipFill>
        <p:spPr>
          <a:xfrm>
            <a:off x="4690225" y="3496525"/>
            <a:ext cx="4322375" cy="2671725"/>
          </a:xfrm>
          <a:prstGeom prst="rect">
            <a:avLst/>
          </a:prstGeom>
          <a:noFill/>
          <a:ln>
            <a:noFill/>
          </a:ln>
        </p:spPr>
      </p:pic>
      <p:sp>
        <p:nvSpPr>
          <p:cNvPr id="172" name="Google Shape;172;p22"/>
          <p:cNvSpPr txBox="1"/>
          <p:nvPr/>
        </p:nvSpPr>
        <p:spPr>
          <a:xfrm>
            <a:off x="451950" y="2751900"/>
            <a:ext cx="1865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a:solidFill>
                  <a:schemeClr val="accent1"/>
                </a:solidFill>
                <a:latin typeface="Calibri"/>
                <a:ea typeface="Calibri"/>
                <a:cs typeface="Calibri"/>
                <a:sym typeface="Calibri"/>
              </a:rPr>
              <a:t>Skewness</a:t>
            </a:r>
            <a:endParaRPr sz="32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433550" y="144525"/>
            <a:ext cx="4440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u="sng">
                <a:solidFill>
                  <a:schemeClr val="accent1"/>
                </a:solidFill>
                <a:latin typeface="Calibri"/>
                <a:ea typeface="Calibri"/>
                <a:cs typeface="Calibri"/>
                <a:sym typeface="Calibri"/>
              </a:rPr>
              <a:t>Outlier Analysis</a:t>
            </a:r>
            <a:endParaRPr sz="3200" u="sng">
              <a:solidFill>
                <a:schemeClr val="accent1"/>
              </a:solidFill>
              <a:latin typeface="Calibri"/>
              <a:ea typeface="Calibri"/>
              <a:cs typeface="Calibri"/>
              <a:sym typeface="Calibri"/>
            </a:endParaRPr>
          </a:p>
        </p:txBody>
      </p:sp>
      <p:sp>
        <p:nvSpPr>
          <p:cNvPr id="179" name="Google Shape;179;p23"/>
          <p:cNvSpPr txBox="1"/>
          <p:nvPr/>
        </p:nvSpPr>
        <p:spPr>
          <a:xfrm>
            <a:off x="551800" y="821625"/>
            <a:ext cx="8289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Several features consists of huge outliers which have created right skewness but we can’t remove outliers as it will lead to loss of important information which will further lead to incorrect classification.</a:t>
            </a:r>
            <a:endParaRPr sz="1800">
              <a:solidFill>
                <a:schemeClr val="dk1"/>
              </a:solidFill>
              <a:latin typeface="Times New Roman"/>
              <a:ea typeface="Times New Roman"/>
              <a:cs typeface="Times New Roman"/>
              <a:sym typeface="Times New Roman"/>
            </a:endParaRPr>
          </a:p>
        </p:txBody>
      </p:sp>
      <p:sp>
        <p:nvSpPr>
          <p:cNvPr id="180" name="Google Shape;180;p23"/>
          <p:cNvSpPr txBox="1"/>
          <p:nvPr/>
        </p:nvSpPr>
        <p:spPr>
          <a:xfrm>
            <a:off x="551800" y="4459975"/>
            <a:ext cx="840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dirty="0">
                <a:solidFill>
                  <a:schemeClr val="dk1"/>
                </a:solidFill>
                <a:latin typeface="Times New Roman"/>
                <a:ea typeface="Times New Roman"/>
                <a:cs typeface="Times New Roman"/>
                <a:sym typeface="Times New Roman"/>
              </a:rPr>
              <a:t>We employed standard  scalar and performed Z-Score scaling.</a:t>
            </a:r>
            <a:endParaRPr sz="1800" dirty="0">
              <a:solidFill>
                <a:schemeClr val="dk1"/>
              </a:solidFill>
              <a:latin typeface="Times New Roman"/>
              <a:ea typeface="Times New Roman"/>
              <a:cs typeface="Times New Roman"/>
              <a:sym typeface="Times New Roman"/>
            </a:endParaRPr>
          </a:p>
        </p:txBody>
      </p:sp>
      <p:sp>
        <p:nvSpPr>
          <p:cNvPr id="181" name="Google Shape;181;p23"/>
          <p:cNvSpPr txBox="1"/>
          <p:nvPr/>
        </p:nvSpPr>
        <p:spPr>
          <a:xfrm>
            <a:off x="551800" y="2548175"/>
            <a:ext cx="82899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We did not apply transformation on our data because, </a:t>
            </a:r>
            <a:endParaRPr sz="1800" dirty="0">
              <a:solidFill>
                <a:schemeClr val="dk1"/>
              </a:solidFill>
              <a:latin typeface="Times New Roman"/>
              <a:ea typeface="Times New Roman"/>
              <a:cs typeface="Times New Roman"/>
              <a:sym typeface="Times New Roman"/>
            </a:endParaRPr>
          </a:p>
        </p:txBody>
      </p:sp>
      <p:sp>
        <p:nvSpPr>
          <p:cNvPr id="182" name="Google Shape;182;p23"/>
          <p:cNvSpPr txBox="1"/>
          <p:nvPr/>
        </p:nvSpPr>
        <p:spPr>
          <a:xfrm>
            <a:off x="433550" y="1837413"/>
            <a:ext cx="32058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3200" u="sng" dirty="0">
                <a:solidFill>
                  <a:schemeClr val="accent1"/>
                </a:solidFill>
                <a:latin typeface="Calibri"/>
                <a:ea typeface="Calibri"/>
                <a:cs typeface="Calibri"/>
                <a:sym typeface="Calibri"/>
              </a:rPr>
              <a:t>Transformation</a:t>
            </a:r>
            <a:endParaRPr sz="3200" u="sng" dirty="0">
              <a:solidFill>
                <a:schemeClr val="accent1"/>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183" name="Google Shape;183;p23"/>
          <p:cNvSpPr txBox="1"/>
          <p:nvPr/>
        </p:nvSpPr>
        <p:spPr>
          <a:xfrm>
            <a:off x="551800" y="3841175"/>
            <a:ext cx="28248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3200" u="sng">
                <a:solidFill>
                  <a:schemeClr val="accent1"/>
                </a:solidFill>
                <a:latin typeface="Calibri"/>
                <a:ea typeface="Calibri"/>
                <a:cs typeface="Calibri"/>
                <a:sym typeface="Calibri"/>
              </a:rPr>
              <a:t>Scaling</a:t>
            </a:r>
            <a:endParaRPr sz="3200" u="sng">
              <a:solidFill>
                <a:schemeClr val="accent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84" name="Google Shape;184;p23"/>
          <p:cNvSpPr txBox="1"/>
          <p:nvPr/>
        </p:nvSpPr>
        <p:spPr>
          <a:xfrm>
            <a:off x="551800" y="4912213"/>
            <a:ext cx="2417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u="sng">
                <a:solidFill>
                  <a:schemeClr val="accent1"/>
                </a:solidFill>
                <a:latin typeface="Calibri"/>
                <a:ea typeface="Calibri"/>
                <a:cs typeface="Calibri"/>
                <a:sym typeface="Calibri"/>
              </a:rPr>
              <a:t>Encoding</a:t>
            </a:r>
            <a:endParaRPr sz="3200" u="sng">
              <a:solidFill>
                <a:schemeClr val="accent1"/>
              </a:solidFill>
              <a:latin typeface="Calibri"/>
              <a:ea typeface="Calibri"/>
              <a:cs typeface="Calibri"/>
              <a:sym typeface="Calibri"/>
            </a:endParaRPr>
          </a:p>
        </p:txBody>
      </p:sp>
      <p:sp>
        <p:nvSpPr>
          <p:cNvPr id="185" name="Google Shape;185;p23"/>
          <p:cNvSpPr txBox="1"/>
          <p:nvPr/>
        </p:nvSpPr>
        <p:spPr>
          <a:xfrm>
            <a:off x="551850" y="5589325"/>
            <a:ext cx="8040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dirty="0">
                <a:latin typeface="Times New Roman"/>
                <a:ea typeface="Times New Roman"/>
                <a:cs typeface="Times New Roman"/>
                <a:sym typeface="Times New Roman"/>
              </a:rPr>
              <a:t>We used one hot encoding to all encode all categorical features as there was no order.</a:t>
            </a:r>
            <a:endParaRPr sz="18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9144-78D3-314C-9D4F-9D8D94A9B8C0}"/>
              </a:ext>
            </a:extLst>
          </p:cNvPr>
          <p:cNvSpPr>
            <a:spLocks noGrp="1"/>
          </p:cNvSpPr>
          <p:nvPr>
            <p:ph type="title"/>
          </p:nvPr>
        </p:nvSpPr>
        <p:spPr>
          <a:xfrm>
            <a:off x="457200" y="261938"/>
            <a:ext cx="8229600" cy="493966"/>
          </a:xfrm>
        </p:spPr>
        <p:txBody>
          <a:bodyPr>
            <a:normAutofit fontScale="90000"/>
          </a:bodyPr>
          <a:lstStyle/>
          <a:p>
            <a:pPr algn="l"/>
            <a:r>
              <a:rPr lang="en-US" sz="3200" dirty="0">
                <a:solidFill>
                  <a:schemeClr val="accent1">
                    <a:lumMod val="75000"/>
                  </a:schemeClr>
                </a:solidFill>
              </a:rPr>
              <a:t>STATISTICAL</a:t>
            </a:r>
            <a:r>
              <a:rPr lang="en-US" dirty="0">
                <a:solidFill>
                  <a:schemeClr val="accent1">
                    <a:lumMod val="75000"/>
                  </a:schemeClr>
                </a:solidFill>
              </a:rPr>
              <a:t> </a:t>
            </a:r>
            <a:r>
              <a:rPr lang="en-US" sz="3200" dirty="0">
                <a:solidFill>
                  <a:schemeClr val="accent1">
                    <a:lumMod val="75000"/>
                  </a:schemeClr>
                </a:solidFill>
              </a:rPr>
              <a:t>SIGNIFICANCE</a:t>
            </a:r>
          </a:p>
        </p:txBody>
      </p:sp>
      <p:pic>
        <p:nvPicPr>
          <p:cNvPr id="7" name="Picture 6">
            <a:extLst>
              <a:ext uri="{FF2B5EF4-FFF2-40B4-BE49-F238E27FC236}">
                <a16:creationId xmlns:a16="http://schemas.microsoft.com/office/drawing/2014/main" id="{DC89E3A2-DBB7-367F-46BF-13BF33F03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215" y="844642"/>
            <a:ext cx="5179570" cy="5329794"/>
          </a:xfrm>
          <a:prstGeom prst="rect">
            <a:avLst/>
          </a:prstGeom>
        </p:spPr>
      </p:pic>
    </p:spTree>
    <p:extLst>
      <p:ext uri="{BB962C8B-B14F-4D97-AF65-F5344CB8AC3E}">
        <p14:creationId xmlns:p14="http://schemas.microsoft.com/office/powerpoint/2010/main" val="138900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F702-4579-2A53-75DE-78874401B154}"/>
              </a:ext>
            </a:extLst>
          </p:cNvPr>
          <p:cNvSpPr>
            <a:spLocks noGrp="1"/>
          </p:cNvSpPr>
          <p:nvPr>
            <p:ph type="title"/>
          </p:nvPr>
        </p:nvSpPr>
        <p:spPr>
          <a:xfrm>
            <a:off x="457200" y="261938"/>
            <a:ext cx="8229600" cy="639762"/>
          </a:xfrm>
        </p:spPr>
        <p:txBody>
          <a:bodyPr>
            <a:normAutofit/>
          </a:bodyPr>
          <a:lstStyle/>
          <a:p>
            <a:pPr algn="l"/>
            <a:r>
              <a:rPr lang="en-US" sz="2800" dirty="0">
                <a:solidFill>
                  <a:schemeClr val="accent1">
                    <a:lumMod val="75000"/>
                  </a:schemeClr>
                </a:solidFill>
              </a:rPr>
              <a:t>BASE MODEL </a:t>
            </a:r>
          </a:p>
        </p:txBody>
      </p:sp>
      <p:sp>
        <p:nvSpPr>
          <p:cNvPr id="8" name="TextBox 7">
            <a:extLst>
              <a:ext uri="{FF2B5EF4-FFF2-40B4-BE49-F238E27FC236}">
                <a16:creationId xmlns:a16="http://schemas.microsoft.com/office/drawing/2014/main" id="{8909B426-556C-0B36-6E13-109AF8025F00}"/>
              </a:ext>
            </a:extLst>
          </p:cNvPr>
          <p:cNvSpPr txBox="1"/>
          <p:nvPr/>
        </p:nvSpPr>
        <p:spPr>
          <a:xfrm>
            <a:off x="457200" y="901700"/>
            <a:ext cx="4752052" cy="344069"/>
          </a:xfrm>
          <a:prstGeom prst="rect">
            <a:avLst/>
          </a:prstGeom>
          <a:noFill/>
        </p:spPr>
        <p:txBody>
          <a:bodyPr wrap="square">
            <a:spAutoFit/>
          </a:bodyPr>
          <a:lstStyle/>
          <a:p>
            <a:pPr>
              <a:lnSpc>
                <a:spcPct val="107000"/>
              </a:lnSpc>
              <a:spcBef>
                <a:spcPts val="1200"/>
              </a:spcBef>
            </a:pPr>
            <a:r>
              <a:rPr lang="en-IN" sz="1600" b="1" i="0" dirty="0">
                <a:solidFill>
                  <a:srgbClr val="C00000"/>
                </a:solidFill>
                <a:effectLst/>
                <a:latin typeface="Calibri Light" panose="020F0302020204030204" pitchFamily="34" charset="0"/>
                <a:ea typeface="Times New Roman" panose="02020603050405020304" pitchFamily="18" charset="0"/>
                <a:cs typeface="Calibri Light" panose="020F0302020204030204" pitchFamily="34" charset="0"/>
              </a:rPr>
              <a:t>BUILD A FULL LOGISTIC MODEL ON A TRAINING DATASET</a:t>
            </a:r>
            <a:endParaRPr lang="en-IN" sz="12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B0B1A4F-4E95-127B-D6CB-445AE0A6FD3F}"/>
              </a:ext>
            </a:extLst>
          </p:cNvPr>
          <p:cNvPicPr>
            <a:picLocks noChangeAspect="1"/>
          </p:cNvPicPr>
          <p:nvPr/>
        </p:nvPicPr>
        <p:blipFill rotWithShape="1">
          <a:blip r:embed="rId2">
            <a:extLst>
              <a:ext uri="{28A0092B-C50C-407E-A947-70E740481C1C}">
                <a14:useLocalDpi xmlns:a14="http://schemas.microsoft.com/office/drawing/2010/main" val="0"/>
              </a:ext>
            </a:extLst>
          </a:blip>
          <a:srcRect t="23446" r="21376" b="609"/>
          <a:stretch/>
        </p:blipFill>
        <p:spPr>
          <a:xfrm>
            <a:off x="457200" y="1385137"/>
            <a:ext cx="5919216" cy="5058654"/>
          </a:xfrm>
          <a:prstGeom prst="rect">
            <a:avLst/>
          </a:prstGeom>
        </p:spPr>
      </p:pic>
      <p:sp>
        <p:nvSpPr>
          <p:cNvPr id="10" name="TextBox 9">
            <a:extLst>
              <a:ext uri="{FF2B5EF4-FFF2-40B4-BE49-F238E27FC236}">
                <a16:creationId xmlns:a16="http://schemas.microsoft.com/office/drawing/2014/main" id="{AFDFBFFD-350E-F9DA-CBE0-92C67DC64A4E}"/>
              </a:ext>
            </a:extLst>
          </p:cNvPr>
          <p:cNvSpPr txBox="1"/>
          <p:nvPr/>
        </p:nvSpPr>
        <p:spPr>
          <a:xfrm>
            <a:off x="5209252" y="1432955"/>
            <a:ext cx="3755136" cy="1169551"/>
          </a:xfrm>
          <a:prstGeom prst="rect">
            <a:avLst/>
          </a:prstGeom>
          <a:noFill/>
        </p:spPr>
        <p:txBody>
          <a:bodyPr wrap="square" rtlCol="0">
            <a:spAutoFit/>
          </a:bodyPr>
          <a:lstStyle/>
          <a:p>
            <a:r>
              <a:rPr lang="en-IN" dirty="0">
                <a:effectLst/>
                <a:latin typeface="Times New Roman" panose="02020603050405020304" pitchFamily="18" charset="0"/>
                <a:cs typeface="Times New Roman" panose="02020603050405020304" pitchFamily="18" charset="0"/>
              </a:rPr>
              <a:t>LLR p-value of the model is 0.000, which is less than 0.05 therefore Null hypothesis is rejected and thus, there is at least one feature which is significant. </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EEEDE4-B89D-7642-A96C-C280BCC04BC9}"/>
              </a:ext>
            </a:extLst>
          </p:cNvPr>
          <p:cNvSpPr txBox="1"/>
          <p:nvPr/>
        </p:nvSpPr>
        <p:spPr>
          <a:xfrm>
            <a:off x="6300217" y="2289184"/>
            <a:ext cx="2919984" cy="1169551"/>
          </a:xfrm>
          <a:prstGeom prst="rect">
            <a:avLst/>
          </a:prstGeom>
          <a:noFill/>
        </p:spPr>
        <p:txBody>
          <a:bodyPr wrap="square">
            <a:spAutoFit/>
          </a:bodyPr>
          <a:lstStyle/>
          <a:p>
            <a:pPr>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Pseudo R-square of the model is: 0.1614, it’s far from 1 therefore we conclude that there are many improvements to be done on the model. </a:t>
            </a:r>
          </a:p>
        </p:txBody>
      </p:sp>
      <p:sp>
        <p:nvSpPr>
          <p:cNvPr id="13" name="TextBox 12">
            <a:extLst>
              <a:ext uri="{FF2B5EF4-FFF2-40B4-BE49-F238E27FC236}">
                <a16:creationId xmlns:a16="http://schemas.microsoft.com/office/drawing/2014/main" id="{F41DF041-D8D8-3C08-434E-2E3711870A43}"/>
              </a:ext>
            </a:extLst>
          </p:cNvPr>
          <p:cNvSpPr txBox="1"/>
          <p:nvPr/>
        </p:nvSpPr>
        <p:spPr>
          <a:xfrm>
            <a:off x="6257545" y="3552021"/>
            <a:ext cx="2886456" cy="1169551"/>
          </a:xfrm>
          <a:prstGeom prst="rect">
            <a:avLst/>
          </a:prstGeom>
          <a:noFill/>
        </p:spPr>
        <p:txBody>
          <a:bodyPr wrap="square" rtlCol="0">
            <a:spAutoFit/>
          </a:bodyPr>
          <a:lstStyle/>
          <a:p>
            <a:r>
              <a:rPr lang="en-IN" dirty="0">
                <a:effectLst/>
                <a:latin typeface="Times New Roman" panose="02020603050405020304" pitchFamily="18" charset="0"/>
                <a:cs typeface="Times New Roman" panose="02020603050405020304" pitchFamily="18" charset="0"/>
              </a:rPr>
              <a:t>Log-Likelihood of the model is: -1.7090e+05 which is greater than the Log-Likelihood of the Null Model i.e., -2.0380e+05. </a:t>
            </a:r>
          </a:p>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6E6A3B9-AB13-803A-A3BB-B77E5A2592CA}"/>
              </a:ext>
            </a:extLst>
          </p:cNvPr>
          <p:cNvSpPr txBox="1"/>
          <p:nvPr/>
        </p:nvSpPr>
        <p:spPr>
          <a:xfrm>
            <a:off x="6257544" y="4700456"/>
            <a:ext cx="2801112" cy="1169551"/>
          </a:xfrm>
          <a:prstGeom prst="rect">
            <a:avLst/>
          </a:prstGeom>
          <a:noFill/>
        </p:spPr>
        <p:txBody>
          <a:bodyPr wrap="square" rtlCol="0">
            <a:spAutoFit/>
          </a:bodyPr>
          <a:lstStyle/>
          <a:p>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purpose_home_improvement</a:t>
            </a:r>
            <a:r>
              <a:rPr lang="en-IN" dirty="0">
                <a:effectLst/>
                <a:latin typeface="Times New Roman" panose="02020603050405020304" pitchFamily="18" charset="0"/>
                <a:cs typeface="Times New Roman" panose="02020603050405020304" pitchFamily="18" charset="0"/>
              </a:rPr>
              <a:t>’, annual_</a:t>
            </a:r>
            <a:r>
              <a:rPr lang="en-IN" dirty="0" err="1">
                <a:effectLst/>
                <a:latin typeface="Times New Roman" panose="02020603050405020304" pitchFamily="18" charset="0"/>
                <a:cs typeface="Times New Roman" panose="02020603050405020304" pitchFamily="18" charset="0"/>
              </a:rPr>
              <a:t>inc</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rec_and_col_fee</a:t>
            </a:r>
            <a:r>
              <a:rPr lang="en-IN" dirty="0">
                <a:effectLst/>
                <a:latin typeface="Times New Roman" panose="02020603050405020304" pitchFamily="18" charset="0"/>
                <a:cs typeface="Times New Roman" panose="02020603050405020304" pitchFamily="18" charset="0"/>
              </a:rPr>
              <a:t>' are insignificant features.</a:t>
            </a:r>
            <a:br>
              <a:rPr lang="en-IN" dirty="0">
                <a:effectLst/>
                <a:latin typeface="Times New Roman" panose="02020603050405020304" pitchFamily="18" charset="0"/>
                <a:cs typeface="Times New Roman" panose="02020603050405020304" pitchFamily="18" charset="0"/>
              </a:rPr>
            </a:br>
            <a:endParaRPr lang="en-IN"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86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ctrTitle"/>
          </p:nvPr>
        </p:nvSpPr>
        <p:spPr>
          <a:xfrm>
            <a:off x="263975" y="1020550"/>
            <a:ext cx="7772400" cy="79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800">
                <a:solidFill>
                  <a:schemeClr val="accent1"/>
                </a:solidFill>
              </a:rPr>
              <a:t>CONFUSION MATRIX</a:t>
            </a:r>
            <a:endParaRPr sz="2800">
              <a:solidFill>
                <a:schemeClr val="accent1"/>
              </a:solidFill>
            </a:endParaRPr>
          </a:p>
        </p:txBody>
      </p:sp>
      <p:pic>
        <p:nvPicPr>
          <p:cNvPr id="199" name="Google Shape;199;p25"/>
          <p:cNvPicPr preferRelativeResize="0"/>
          <p:nvPr/>
        </p:nvPicPr>
        <p:blipFill>
          <a:blip r:embed="rId3">
            <a:alphaModFix/>
          </a:blip>
          <a:stretch>
            <a:fillRect/>
          </a:stretch>
        </p:blipFill>
        <p:spPr>
          <a:xfrm>
            <a:off x="3562325" y="383625"/>
            <a:ext cx="5436199" cy="2936525"/>
          </a:xfrm>
          <a:prstGeom prst="rect">
            <a:avLst/>
          </a:prstGeom>
          <a:noFill/>
          <a:ln>
            <a:noFill/>
          </a:ln>
        </p:spPr>
      </p:pic>
      <p:pic>
        <p:nvPicPr>
          <p:cNvPr id="200" name="Google Shape;200;p25"/>
          <p:cNvPicPr preferRelativeResize="0"/>
          <p:nvPr/>
        </p:nvPicPr>
        <p:blipFill>
          <a:blip r:embed="rId4">
            <a:alphaModFix/>
          </a:blip>
          <a:stretch>
            <a:fillRect/>
          </a:stretch>
        </p:blipFill>
        <p:spPr>
          <a:xfrm>
            <a:off x="263975" y="3320150"/>
            <a:ext cx="6240751" cy="3456201"/>
          </a:xfrm>
          <a:prstGeom prst="rect">
            <a:avLst/>
          </a:prstGeom>
          <a:noFill/>
          <a:ln>
            <a:noFill/>
          </a:ln>
        </p:spPr>
      </p:pic>
      <p:sp>
        <p:nvSpPr>
          <p:cNvPr id="201" name="Google Shape;201;p25"/>
          <p:cNvSpPr txBox="1"/>
          <p:nvPr/>
        </p:nvSpPr>
        <p:spPr>
          <a:xfrm>
            <a:off x="6781800" y="4524900"/>
            <a:ext cx="2049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chemeClr val="accent1"/>
                </a:solidFill>
                <a:latin typeface="Calibri"/>
                <a:ea typeface="Calibri"/>
                <a:cs typeface="Calibri"/>
                <a:sym typeface="Calibri"/>
              </a:rPr>
              <a:t>ROC - AUC CURVE</a:t>
            </a:r>
            <a:endParaRPr sz="2800">
              <a:solidFill>
                <a:schemeClr val="accen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ctrTitle"/>
          </p:nvPr>
        </p:nvSpPr>
        <p:spPr>
          <a:xfrm>
            <a:off x="842700" y="952500"/>
            <a:ext cx="7458600" cy="762000"/>
          </a:xfrm>
          <a:prstGeom prst="rect">
            <a:avLst/>
          </a:prstGeom>
        </p:spPr>
        <p:txBody>
          <a:bodyPr spcFirstLastPara="1" wrap="square" lIns="91425" tIns="45700" rIns="91425" bIns="45700" anchor="ctr" anchorCtr="0">
            <a:normAutofit fontScale="90000"/>
          </a:bodyPr>
          <a:lstStyle/>
          <a:p>
            <a:pPr marL="0" lvl="0" indent="0" algn="l" rtl="0">
              <a:lnSpc>
                <a:spcPct val="115000"/>
              </a:lnSpc>
              <a:spcBef>
                <a:spcPts val="0"/>
              </a:spcBef>
              <a:spcAft>
                <a:spcPts val="0"/>
              </a:spcAft>
              <a:buNone/>
            </a:pPr>
            <a:r>
              <a:rPr lang="en-IN" sz="2827" dirty="0">
                <a:solidFill>
                  <a:schemeClr val="accent1"/>
                </a:solidFill>
                <a:highlight>
                  <a:srgbClr val="FFFFFF"/>
                </a:highlight>
                <a:latin typeface="Arial"/>
                <a:ea typeface="Arial"/>
                <a:cs typeface="Arial"/>
                <a:sym typeface="Arial"/>
              </a:rPr>
              <a:t>SCORE CARD FOR LOGISTIC REGRESSION</a:t>
            </a:r>
            <a:endParaRPr sz="2827" dirty="0">
              <a:solidFill>
                <a:schemeClr val="accent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ct val="38899"/>
              <a:buFont typeface="Arial"/>
              <a:buNone/>
            </a:pPr>
            <a:endParaRPr sz="2827" dirty="0">
              <a:solidFill>
                <a:schemeClr val="accent1"/>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pic>
        <p:nvPicPr>
          <p:cNvPr id="208" name="Google Shape;208;p26"/>
          <p:cNvPicPr preferRelativeResize="0"/>
          <p:nvPr/>
        </p:nvPicPr>
        <p:blipFill>
          <a:blip r:embed="rId3">
            <a:alphaModFix/>
          </a:blip>
          <a:stretch>
            <a:fillRect/>
          </a:stretch>
        </p:blipFill>
        <p:spPr>
          <a:xfrm>
            <a:off x="842700" y="1488428"/>
            <a:ext cx="7458525" cy="3127000"/>
          </a:xfrm>
          <a:prstGeom prst="rect">
            <a:avLst/>
          </a:prstGeom>
          <a:noFill/>
          <a:ln>
            <a:noFill/>
          </a:ln>
        </p:spPr>
      </p:pic>
      <p:sp>
        <p:nvSpPr>
          <p:cNvPr id="3" name="TextBox 2">
            <a:extLst>
              <a:ext uri="{FF2B5EF4-FFF2-40B4-BE49-F238E27FC236}">
                <a16:creationId xmlns:a16="http://schemas.microsoft.com/office/drawing/2014/main" id="{0200C926-0352-E610-81E0-88025E898875}"/>
              </a:ext>
            </a:extLst>
          </p:cNvPr>
          <p:cNvSpPr txBox="1"/>
          <p:nvPr/>
        </p:nvSpPr>
        <p:spPr>
          <a:xfrm>
            <a:off x="938783" y="5166836"/>
            <a:ext cx="7362441" cy="738664"/>
          </a:xfrm>
          <a:prstGeom prst="rect">
            <a:avLst/>
          </a:prstGeom>
          <a:noFill/>
        </p:spPr>
        <p:txBody>
          <a:bodyPr wrap="square" rtlCol="0">
            <a:spAutoFit/>
          </a:bodyPr>
          <a:lstStyle/>
          <a:p>
            <a:r>
              <a:rPr lang="en-IN" dirty="0">
                <a:effectLst/>
                <a:latin typeface="Times New Roman" panose="02020603050405020304" pitchFamily="18" charset="0"/>
                <a:cs typeface="Times New Roman" panose="02020603050405020304" pitchFamily="18" charset="0"/>
              </a:rPr>
              <a:t>The Logistic Regression model we’ve built will help the bank to predict the defaulters on the basis of their details with an accuracy of 78%.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ctrTitle"/>
          </p:nvPr>
        </p:nvSpPr>
        <p:spPr>
          <a:xfrm>
            <a:off x="342900" y="86575"/>
            <a:ext cx="8458200" cy="1167900"/>
          </a:xfrm>
          <a:prstGeom prst="rect">
            <a:avLst/>
          </a:prstGeom>
        </p:spPr>
        <p:txBody>
          <a:bodyPr spcFirstLastPara="1" wrap="square" lIns="91425" tIns="45700" rIns="91425" bIns="45700" anchor="ctr" anchorCtr="0">
            <a:normAutofit/>
          </a:bodyPr>
          <a:lstStyle/>
          <a:p>
            <a:pPr marL="0" lvl="0" indent="0" algn="l" rtl="0">
              <a:lnSpc>
                <a:spcPct val="115000"/>
              </a:lnSpc>
              <a:spcBef>
                <a:spcPts val="2400"/>
              </a:spcBef>
              <a:spcAft>
                <a:spcPts val="0"/>
              </a:spcAft>
              <a:buClr>
                <a:schemeClr val="dk1"/>
              </a:buClr>
              <a:buSzPct val="35231"/>
              <a:buFont typeface="Arial"/>
              <a:buNone/>
            </a:pPr>
            <a:r>
              <a:rPr lang="en-IN" sz="3122" dirty="0">
                <a:solidFill>
                  <a:schemeClr val="accent1"/>
                </a:solidFill>
                <a:highlight>
                  <a:schemeClr val="lt1"/>
                </a:highlight>
              </a:rPr>
              <a:t>CLASS IMBALANCE TREATMENT</a:t>
            </a:r>
          </a:p>
          <a:p>
            <a:pPr marL="0" lvl="0" indent="0" algn="ctr" rtl="0">
              <a:spcBef>
                <a:spcPts val="600"/>
              </a:spcBef>
              <a:spcAft>
                <a:spcPts val="0"/>
              </a:spcAft>
              <a:buNone/>
            </a:pPr>
            <a:endParaRPr dirty="0">
              <a:highlight>
                <a:schemeClr val="accent1"/>
              </a:highlight>
            </a:endParaRPr>
          </a:p>
        </p:txBody>
      </p:sp>
      <p:sp>
        <p:nvSpPr>
          <p:cNvPr id="5" name="TextBox 4">
            <a:extLst>
              <a:ext uri="{FF2B5EF4-FFF2-40B4-BE49-F238E27FC236}">
                <a16:creationId xmlns:a16="http://schemas.microsoft.com/office/drawing/2014/main" id="{251DE1A7-28CB-0C50-AB1E-948C10C13309}"/>
              </a:ext>
            </a:extLst>
          </p:cNvPr>
          <p:cNvSpPr txBox="1"/>
          <p:nvPr/>
        </p:nvSpPr>
        <p:spPr>
          <a:xfrm>
            <a:off x="342900" y="853440"/>
            <a:ext cx="5769528"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We used SMOTE to overcome the class imbalance problem.</a:t>
            </a:r>
          </a:p>
        </p:txBody>
      </p:sp>
      <p:sp>
        <p:nvSpPr>
          <p:cNvPr id="6" name="TextBox 5">
            <a:extLst>
              <a:ext uri="{FF2B5EF4-FFF2-40B4-BE49-F238E27FC236}">
                <a16:creationId xmlns:a16="http://schemas.microsoft.com/office/drawing/2014/main" id="{3BC40DD4-B78F-B9AF-63CC-8ABDDEA0EE10}"/>
              </a:ext>
            </a:extLst>
          </p:cNvPr>
          <p:cNvSpPr txBox="1"/>
          <p:nvPr/>
        </p:nvSpPr>
        <p:spPr>
          <a:xfrm>
            <a:off x="342900" y="1606812"/>
            <a:ext cx="5974713" cy="369332"/>
          </a:xfrm>
          <a:prstGeom prst="rect">
            <a:avLst/>
          </a:prstGeom>
          <a:noFill/>
        </p:spPr>
        <p:txBody>
          <a:bodyPr wrap="none" rtlCol="0">
            <a:spAutoFit/>
          </a:bodyPr>
          <a:lstStyle/>
          <a:p>
            <a:r>
              <a:rPr lang="en-US" sz="1800" dirty="0">
                <a:solidFill>
                  <a:schemeClr val="accent1">
                    <a:lumMod val="75000"/>
                  </a:schemeClr>
                </a:solidFill>
                <a:latin typeface="Times New Roman" panose="02020603050405020304" pitchFamily="18" charset="0"/>
                <a:cs typeface="Times New Roman" panose="02020603050405020304" pitchFamily="18" charset="0"/>
              </a:rPr>
              <a:t>SCORE CARD OF VARIOUS MODELS BEFORE SMOTE :</a:t>
            </a:r>
          </a:p>
        </p:txBody>
      </p:sp>
      <p:pic>
        <p:nvPicPr>
          <p:cNvPr id="7" name="Picture 6">
            <a:extLst>
              <a:ext uri="{FF2B5EF4-FFF2-40B4-BE49-F238E27FC236}">
                <a16:creationId xmlns:a16="http://schemas.microsoft.com/office/drawing/2014/main" id="{510DF1B7-AFF7-E4C6-D4BD-F29840380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609" y="2541586"/>
            <a:ext cx="7298781" cy="31520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052925-A38B-5432-C7BB-D8C7E8808F88}"/>
              </a:ext>
            </a:extLst>
          </p:cNvPr>
          <p:cNvSpPr txBox="1"/>
          <p:nvPr/>
        </p:nvSpPr>
        <p:spPr>
          <a:xfrm>
            <a:off x="420624" y="398410"/>
            <a:ext cx="5516880" cy="407035"/>
          </a:xfrm>
          <a:prstGeom prst="rect">
            <a:avLst/>
          </a:prstGeom>
          <a:noFill/>
        </p:spPr>
        <p:txBody>
          <a:bodyPr wrap="square">
            <a:spAutoFit/>
          </a:bodyPr>
          <a:lstStyle/>
          <a:p>
            <a:pPr>
              <a:lnSpc>
                <a:spcPct val="107000"/>
              </a:lnSpc>
              <a:spcAft>
                <a:spcPts val="800"/>
              </a:spcAft>
            </a:pPr>
            <a:r>
              <a:rPr lang="en-IN" sz="2000" b="1" dirty="0">
                <a:solidFill>
                  <a:schemeClr val="accent1">
                    <a:lumMod val="75000"/>
                  </a:schemeClr>
                </a:solidFill>
                <a:effectLst/>
                <a:latin typeface="Calibri Light" panose="020F0302020204030204" pitchFamily="34" charset="0"/>
                <a:ea typeface="Calibri" panose="020F0502020204030204" pitchFamily="34" charset="0"/>
                <a:cs typeface="Times New Roman" panose="02020603050405020304" pitchFamily="18" charset="0"/>
              </a:rPr>
              <a:t>SCORE CARD OF VARIOUS MODELS AFTER SMOTE :</a:t>
            </a:r>
            <a:endParaRPr lang="en-IN"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B2E436C-D81E-E7BC-92B1-394D59097CBF}"/>
              </a:ext>
            </a:extLst>
          </p:cNvPr>
          <p:cNvSpPr txBox="1"/>
          <p:nvPr/>
        </p:nvSpPr>
        <p:spPr>
          <a:xfrm>
            <a:off x="420624" y="805445"/>
            <a:ext cx="2638864" cy="307777"/>
          </a:xfrm>
          <a:prstGeom prst="rect">
            <a:avLst/>
          </a:prstGeom>
          <a:noFill/>
        </p:spPr>
        <p:txBody>
          <a:bodyPr wrap="none" rtlCol="0">
            <a:spAutoFit/>
          </a:bodyPr>
          <a:lstStyle/>
          <a:p>
            <a:r>
              <a:rPr lang="en-US" dirty="0">
                <a:solidFill>
                  <a:schemeClr val="bg2">
                    <a:lumMod val="60000"/>
                    <a:lumOff val="40000"/>
                  </a:schemeClr>
                </a:solidFill>
              </a:rPr>
              <a:t>SAMPLING STRATEGY 100%</a:t>
            </a:r>
          </a:p>
        </p:txBody>
      </p:sp>
      <p:pic>
        <p:nvPicPr>
          <p:cNvPr id="10" name="Picture 9">
            <a:extLst>
              <a:ext uri="{FF2B5EF4-FFF2-40B4-BE49-F238E27FC236}">
                <a16:creationId xmlns:a16="http://schemas.microsoft.com/office/drawing/2014/main" id="{E9AFF108-E88E-7764-8967-F0998E118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789" y="1113222"/>
            <a:ext cx="6047867" cy="2611853"/>
          </a:xfrm>
          <a:prstGeom prst="rect">
            <a:avLst/>
          </a:prstGeom>
        </p:spPr>
      </p:pic>
      <p:sp>
        <p:nvSpPr>
          <p:cNvPr id="11" name="TextBox 10">
            <a:extLst>
              <a:ext uri="{FF2B5EF4-FFF2-40B4-BE49-F238E27FC236}">
                <a16:creationId xmlns:a16="http://schemas.microsoft.com/office/drawing/2014/main" id="{FBDEC502-7D30-8407-0F4F-49CAA8FD17EC}"/>
              </a:ext>
            </a:extLst>
          </p:cNvPr>
          <p:cNvSpPr txBox="1"/>
          <p:nvPr/>
        </p:nvSpPr>
        <p:spPr>
          <a:xfrm>
            <a:off x="520010" y="3588452"/>
            <a:ext cx="2539478" cy="307777"/>
          </a:xfrm>
          <a:prstGeom prst="rect">
            <a:avLst/>
          </a:prstGeom>
          <a:noFill/>
        </p:spPr>
        <p:txBody>
          <a:bodyPr wrap="none" rtlCol="0">
            <a:spAutoFit/>
          </a:bodyPr>
          <a:lstStyle/>
          <a:p>
            <a:r>
              <a:rPr lang="en-US" dirty="0">
                <a:solidFill>
                  <a:schemeClr val="bg2">
                    <a:lumMod val="60000"/>
                    <a:lumOff val="40000"/>
                  </a:schemeClr>
                </a:solidFill>
              </a:rPr>
              <a:t>SAMPLING STRATEGY 60%</a:t>
            </a:r>
          </a:p>
        </p:txBody>
      </p:sp>
      <p:pic>
        <p:nvPicPr>
          <p:cNvPr id="12" name="Picture 11">
            <a:extLst>
              <a:ext uri="{FF2B5EF4-FFF2-40B4-BE49-F238E27FC236}">
                <a16:creationId xmlns:a16="http://schemas.microsoft.com/office/drawing/2014/main" id="{12559801-CAFF-6B4F-1002-013BD6AB1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88" y="3896228"/>
            <a:ext cx="6047867" cy="2611853"/>
          </a:xfrm>
          <a:prstGeom prst="rect">
            <a:avLst/>
          </a:prstGeom>
        </p:spPr>
      </p:pic>
    </p:spTree>
    <p:extLst>
      <p:ext uri="{BB962C8B-B14F-4D97-AF65-F5344CB8AC3E}">
        <p14:creationId xmlns:p14="http://schemas.microsoft.com/office/powerpoint/2010/main" val="281913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DF2818-0F6B-DFE0-FE0E-C601F1037EB1}"/>
              </a:ext>
            </a:extLst>
          </p:cNvPr>
          <p:cNvSpPr txBox="1"/>
          <p:nvPr/>
        </p:nvSpPr>
        <p:spPr>
          <a:xfrm>
            <a:off x="585216" y="499872"/>
            <a:ext cx="2638864" cy="307777"/>
          </a:xfrm>
          <a:prstGeom prst="rect">
            <a:avLst/>
          </a:prstGeom>
          <a:noFill/>
        </p:spPr>
        <p:txBody>
          <a:bodyPr wrap="none" rtlCol="0">
            <a:spAutoFit/>
          </a:bodyPr>
          <a:lstStyle/>
          <a:p>
            <a:r>
              <a:rPr lang="en-US" dirty="0">
                <a:solidFill>
                  <a:schemeClr val="bg2">
                    <a:lumMod val="60000"/>
                    <a:lumOff val="40000"/>
                  </a:schemeClr>
                </a:solidFill>
              </a:rPr>
              <a:t>SAMPLING STRATEGY 70% :</a:t>
            </a:r>
          </a:p>
        </p:txBody>
      </p:sp>
      <p:pic>
        <p:nvPicPr>
          <p:cNvPr id="8" name="Picture 7">
            <a:extLst>
              <a:ext uri="{FF2B5EF4-FFF2-40B4-BE49-F238E27FC236}">
                <a16:creationId xmlns:a16="http://schemas.microsoft.com/office/drawing/2014/main" id="{108EF102-55CB-96D3-F1BF-DCC58F051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06" y="807649"/>
            <a:ext cx="7699388" cy="2350079"/>
          </a:xfrm>
          <a:prstGeom prst="rect">
            <a:avLst/>
          </a:prstGeom>
        </p:spPr>
      </p:pic>
      <p:sp>
        <p:nvSpPr>
          <p:cNvPr id="9" name="TextBox 8">
            <a:extLst>
              <a:ext uri="{FF2B5EF4-FFF2-40B4-BE49-F238E27FC236}">
                <a16:creationId xmlns:a16="http://schemas.microsoft.com/office/drawing/2014/main" id="{CFF5286B-0A66-C65A-8D5D-7BD2725D8FC9}"/>
              </a:ext>
            </a:extLst>
          </p:cNvPr>
          <p:cNvSpPr txBox="1"/>
          <p:nvPr/>
        </p:nvSpPr>
        <p:spPr>
          <a:xfrm>
            <a:off x="585216" y="3429000"/>
            <a:ext cx="6764993" cy="307777"/>
          </a:xfrm>
          <a:prstGeom prst="rect">
            <a:avLst/>
          </a:prstGeom>
          <a:noFill/>
        </p:spPr>
        <p:txBody>
          <a:bodyPr wrap="none" rtlCol="0">
            <a:spAutoFit/>
          </a:bodyPr>
          <a:lstStyle/>
          <a:p>
            <a:r>
              <a:rPr lang="en-US" dirty="0">
                <a:solidFill>
                  <a:schemeClr val="bg2">
                    <a:lumMod val="60000"/>
                    <a:lumOff val="40000"/>
                  </a:schemeClr>
                </a:solidFill>
              </a:rPr>
              <a:t>CLASSIFICATION  REPORT  OF XGBoost MODEL AFTER USING 70% SMOTE :</a:t>
            </a:r>
          </a:p>
        </p:txBody>
      </p:sp>
      <p:pic>
        <p:nvPicPr>
          <p:cNvPr id="10" name="Picture 9">
            <a:extLst>
              <a:ext uri="{FF2B5EF4-FFF2-40B4-BE49-F238E27FC236}">
                <a16:creationId xmlns:a16="http://schemas.microsoft.com/office/drawing/2014/main" id="{0C66C49C-A630-2FE5-BA28-AB1EC0D0B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48" y="3869329"/>
            <a:ext cx="3138043" cy="2640346"/>
          </a:xfrm>
          <a:prstGeom prst="rect">
            <a:avLst/>
          </a:prstGeom>
        </p:spPr>
      </p:pic>
      <p:sp>
        <p:nvSpPr>
          <p:cNvPr id="11" name="TextBox 10">
            <a:extLst>
              <a:ext uri="{FF2B5EF4-FFF2-40B4-BE49-F238E27FC236}">
                <a16:creationId xmlns:a16="http://schemas.microsoft.com/office/drawing/2014/main" id="{2651BBA6-B9F3-9017-0E17-5520EB99A230}"/>
              </a:ext>
            </a:extLst>
          </p:cNvPr>
          <p:cNvSpPr txBox="1"/>
          <p:nvPr/>
        </p:nvSpPr>
        <p:spPr>
          <a:xfrm>
            <a:off x="5205984" y="4328160"/>
            <a:ext cx="176041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Train Accuracy : 0.94</a:t>
            </a:r>
          </a:p>
        </p:txBody>
      </p:sp>
      <p:sp>
        <p:nvSpPr>
          <p:cNvPr id="12" name="TextBox 11">
            <a:extLst>
              <a:ext uri="{FF2B5EF4-FFF2-40B4-BE49-F238E27FC236}">
                <a16:creationId xmlns:a16="http://schemas.microsoft.com/office/drawing/2014/main" id="{1C33B4DA-4166-6A0A-AC03-262319F49FEB}"/>
              </a:ext>
            </a:extLst>
          </p:cNvPr>
          <p:cNvSpPr txBox="1"/>
          <p:nvPr/>
        </p:nvSpPr>
        <p:spPr>
          <a:xfrm>
            <a:off x="5205984" y="5705998"/>
            <a:ext cx="168187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Test Accuracy : 0.91</a:t>
            </a:r>
          </a:p>
        </p:txBody>
      </p:sp>
    </p:spTree>
    <p:extLst>
      <p:ext uri="{BB962C8B-B14F-4D97-AF65-F5344CB8AC3E}">
        <p14:creationId xmlns:p14="http://schemas.microsoft.com/office/powerpoint/2010/main" val="126341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subTitle" idx="1"/>
          </p:nvPr>
        </p:nvSpPr>
        <p:spPr>
          <a:xfrm>
            <a:off x="480000" y="1054895"/>
            <a:ext cx="8428200" cy="2257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1800" dirty="0">
                <a:solidFill>
                  <a:schemeClr val="dk1"/>
                </a:solidFill>
                <a:latin typeface="Times New Roman"/>
                <a:ea typeface="Times New Roman"/>
                <a:cs typeface="Times New Roman"/>
                <a:sym typeface="Times New Roman"/>
              </a:rPr>
              <a:t>The Bank </a:t>
            </a:r>
            <a:r>
              <a:rPr lang="en-IN" sz="1800" dirty="0" err="1">
                <a:solidFill>
                  <a:schemeClr val="dk1"/>
                </a:solidFill>
                <a:latin typeface="Times New Roman"/>
                <a:ea typeface="Times New Roman"/>
                <a:cs typeface="Times New Roman"/>
                <a:sym typeface="Times New Roman"/>
              </a:rPr>
              <a:t>Indessa</a:t>
            </a:r>
            <a:r>
              <a:rPr lang="en-IN" sz="1800" dirty="0">
                <a:solidFill>
                  <a:schemeClr val="dk1"/>
                </a:solidFill>
                <a:latin typeface="Times New Roman"/>
                <a:ea typeface="Times New Roman"/>
                <a:cs typeface="Times New Roman"/>
                <a:sym typeface="Times New Roman"/>
              </a:rPr>
              <a:t> has not done well in last 3 quarters. Their NPAs (Non Performing Assets) have reached all time high and it is starting to lose confidence of its investors. As a result, it’s stock has fallen by 20% in the previous quarter alone. After careful analysis, it was found that the majority of NPA was contributed by loan defaulters. With the data collected over all the years, we have to build a model which will help us predict the defaulters accurately to reduce the loss of credit to the bank.</a:t>
            </a:r>
            <a:endParaRPr dirty="0"/>
          </a:p>
          <a:p>
            <a:pPr marL="0" lvl="0" indent="0" algn="l" rtl="0">
              <a:lnSpc>
                <a:spcPct val="90000"/>
              </a:lnSpc>
              <a:spcBef>
                <a:spcPts val="640"/>
              </a:spcBef>
              <a:spcAft>
                <a:spcPts val="0"/>
              </a:spcAft>
              <a:buSzPts val="440"/>
              <a:buNone/>
            </a:pPr>
            <a:endParaRPr sz="1280" dirty="0"/>
          </a:p>
          <a:p>
            <a:pPr marL="0" lvl="0" indent="0" algn="l" rtl="0">
              <a:lnSpc>
                <a:spcPct val="90000"/>
              </a:lnSpc>
              <a:spcBef>
                <a:spcPts val="640"/>
              </a:spcBef>
              <a:spcAft>
                <a:spcPts val="0"/>
              </a:spcAft>
              <a:buSzPts val="440"/>
              <a:buNone/>
            </a:pPr>
            <a:endParaRPr sz="1280" dirty="0"/>
          </a:p>
        </p:txBody>
      </p:sp>
      <p:sp>
        <p:nvSpPr>
          <p:cNvPr id="102" name="Google Shape;102;p14"/>
          <p:cNvSpPr txBox="1"/>
          <p:nvPr/>
        </p:nvSpPr>
        <p:spPr>
          <a:xfrm>
            <a:off x="361775" y="126880"/>
            <a:ext cx="59607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0" i="0" u="sng" strike="noStrike" cap="none">
                <a:solidFill>
                  <a:schemeClr val="accent1"/>
                </a:solidFill>
                <a:latin typeface="Calibri"/>
                <a:ea typeface="Calibri"/>
                <a:cs typeface="Calibri"/>
                <a:sym typeface="Calibri"/>
              </a:rPr>
              <a:t>Problem</a:t>
            </a:r>
            <a:r>
              <a:rPr lang="en-IN" sz="3200" b="0" i="0" u="none" strike="noStrike" cap="none">
                <a:solidFill>
                  <a:schemeClr val="accent1"/>
                </a:solidFill>
                <a:latin typeface="Calibri"/>
                <a:ea typeface="Calibri"/>
                <a:cs typeface="Calibri"/>
                <a:sym typeface="Calibri"/>
              </a:rPr>
              <a:t> </a:t>
            </a:r>
            <a:r>
              <a:rPr lang="en-IN" sz="3200" b="0" i="0" u="sng" strike="noStrike" cap="none">
                <a:solidFill>
                  <a:schemeClr val="accent1"/>
                </a:solidFill>
                <a:latin typeface="Calibri"/>
                <a:ea typeface="Calibri"/>
                <a:cs typeface="Calibri"/>
                <a:sym typeface="Calibri"/>
              </a:rPr>
              <a:t>Definition</a:t>
            </a:r>
            <a:endParaRPr sz="3200" b="0" i="0" u="sng" strike="noStrike" cap="none">
              <a:solidFill>
                <a:schemeClr val="accent1"/>
              </a:solidFill>
              <a:latin typeface="Arial"/>
              <a:ea typeface="Arial"/>
              <a:cs typeface="Arial"/>
              <a:sym typeface="Arial"/>
            </a:endParaRPr>
          </a:p>
        </p:txBody>
      </p:sp>
      <p:sp>
        <p:nvSpPr>
          <p:cNvPr id="103" name="Google Shape;103;p14"/>
          <p:cNvSpPr txBox="1"/>
          <p:nvPr/>
        </p:nvSpPr>
        <p:spPr>
          <a:xfrm>
            <a:off x="361775" y="3028893"/>
            <a:ext cx="35067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Calibri"/>
                <a:ea typeface="Calibri"/>
                <a:cs typeface="Calibri"/>
                <a:sym typeface="Calibri"/>
              </a:rPr>
              <a:t> </a:t>
            </a:r>
            <a:r>
              <a:rPr lang="en-IN" sz="3200" b="0" i="0" u="sng" strike="noStrike" cap="none">
                <a:solidFill>
                  <a:schemeClr val="accent1"/>
                </a:solidFill>
                <a:latin typeface="Calibri"/>
                <a:ea typeface="Calibri"/>
                <a:cs typeface="Calibri"/>
                <a:sym typeface="Calibri"/>
              </a:rPr>
              <a:t>Technologies used</a:t>
            </a:r>
            <a:endParaRPr sz="32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14"/>
          <p:cNvSpPr txBox="1"/>
          <p:nvPr/>
        </p:nvSpPr>
        <p:spPr>
          <a:xfrm>
            <a:off x="518030" y="3829301"/>
            <a:ext cx="83523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000000"/>
                </a:solidFill>
                <a:latin typeface="Times New Roman"/>
                <a:ea typeface="Times New Roman"/>
                <a:cs typeface="Times New Roman"/>
                <a:sym typeface="Times New Roman"/>
              </a:rPr>
              <a:t>According to our dataset we need Classification Machine learning algorithms for detecting the defaulters such as Logistic Regression,  Random Forest, Naïve Bayes , Decision Tree, K-Nearest Neighbours.</a:t>
            </a:r>
            <a:endParaRPr/>
          </a:p>
          <a:p>
            <a:pPr marL="0" marR="0" lvl="0" indent="0" algn="l" rtl="0">
              <a:lnSpc>
                <a:spcPct val="100000"/>
              </a:lnSpc>
              <a:spcBef>
                <a:spcPts val="0"/>
              </a:spcBef>
              <a:spcAft>
                <a:spcPts val="0"/>
              </a:spcAft>
              <a:buNone/>
            </a:pPr>
            <a:r>
              <a:rPr lang="en-IN" sz="1800" b="0" i="0" u="none" strike="noStrike" cap="none">
                <a:solidFill>
                  <a:srgbClr val="000000"/>
                </a:solidFill>
                <a:latin typeface="Times New Roman"/>
                <a:ea typeface="Times New Roman"/>
                <a:cs typeface="Times New Roman"/>
                <a:sym typeface="Times New Roman"/>
              </a:rPr>
              <a:t>Also we make use of visualisation libraries like seaborn &amp; matplotlib.</a:t>
            </a:r>
            <a:endParaRPr/>
          </a:p>
          <a:p>
            <a:pPr marL="0" marR="0" lvl="0" indent="0" algn="l" rtl="0">
              <a:lnSpc>
                <a:spcPct val="100000"/>
              </a:lnSpc>
              <a:spcBef>
                <a:spcPts val="0"/>
              </a:spcBef>
              <a:spcAft>
                <a:spcPts val="0"/>
              </a:spcAft>
              <a:buNone/>
            </a:pPr>
            <a:r>
              <a:rPr lang="en-IN" sz="1800" b="0" i="0" u="none" strike="noStrike" cap="none">
                <a:solidFill>
                  <a:srgbClr val="000000"/>
                </a:solidFill>
                <a:latin typeface="Times New Roman"/>
                <a:ea typeface="Times New Roman"/>
                <a:cs typeface="Times New Roman"/>
                <a:sym typeface="Times New Roman"/>
              </a:rPr>
              <a:t>For EDA and Statistics work we make use of scientific python library, sklearn library etc.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1CC8C8-1AA1-96BC-8A6A-DC48228E9981}"/>
              </a:ext>
            </a:extLst>
          </p:cNvPr>
          <p:cNvSpPr txBox="1"/>
          <p:nvPr/>
        </p:nvSpPr>
        <p:spPr>
          <a:xfrm>
            <a:off x="763322" y="206593"/>
            <a:ext cx="5335115" cy="400110"/>
          </a:xfrm>
          <a:prstGeom prst="rect">
            <a:avLst/>
          </a:prstGeom>
          <a:noFill/>
        </p:spPr>
        <p:txBody>
          <a:bodyPr wrap="none" rtlCol="0">
            <a:spAutoFit/>
          </a:bodyPr>
          <a:lstStyle/>
          <a:p>
            <a:r>
              <a:rPr lang="en-US" sz="2000" dirty="0">
                <a:solidFill>
                  <a:schemeClr val="bg2">
                    <a:lumMod val="60000"/>
                    <a:lumOff val="40000"/>
                  </a:schemeClr>
                </a:solidFill>
              </a:rPr>
              <a:t>CONFUSION MATRIX USING 70% SMOTE </a:t>
            </a:r>
            <a:r>
              <a:rPr lang="en-US" dirty="0">
                <a:solidFill>
                  <a:schemeClr val="bg2">
                    <a:lumMod val="60000"/>
                    <a:lumOff val="40000"/>
                  </a:schemeClr>
                </a:solidFill>
              </a:rPr>
              <a:t>:</a:t>
            </a:r>
          </a:p>
        </p:txBody>
      </p:sp>
      <p:pic>
        <p:nvPicPr>
          <p:cNvPr id="8" name="Picture 7">
            <a:extLst>
              <a:ext uri="{FF2B5EF4-FFF2-40B4-BE49-F238E27FC236}">
                <a16:creationId xmlns:a16="http://schemas.microsoft.com/office/drawing/2014/main" id="{1D7741B5-8B1F-A4C7-888C-41F27E223E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029" y="689091"/>
            <a:ext cx="4739699" cy="2536391"/>
          </a:xfrm>
          <a:prstGeom prst="rect">
            <a:avLst/>
          </a:prstGeom>
        </p:spPr>
      </p:pic>
      <p:sp>
        <p:nvSpPr>
          <p:cNvPr id="10" name="TextBox 9">
            <a:extLst>
              <a:ext uri="{FF2B5EF4-FFF2-40B4-BE49-F238E27FC236}">
                <a16:creationId xmlns:a16="http://schemas.microsoft.com/office/drawing/2014/main" id="{514CA70F-896C-B51E-828A-F8FA570AAA6F}"/>
              </a:ext>
            </a:extLst>
          </p:cNvPr>
          <p:cNvSpPr txBox="1"/>
          <p:nvPr/>
        </p:nvSpPr>
        <p:spPr>
          <a:xfrm>
            <a:off x="763322" y="3307871"/>
            <a:ext cx="3773424" cy="407035"/>
          </a:xfrm>
          <a:prstGeom prst="rect">
            <a:avLst/>
          </a:prstGeom>
          <a:noFill/>
        </p:spPr>
        <p:txBody>
          <a:bodyPr wrap="square">
            <a:spAutoFit/>
          </a:bodyPr>
          <a:lstStyle/>
          <a:p>
            <a:pPr>
              <a:lnSpc>
                <a:spcPct val="107000"/>
              </a:lnSpc>
              <a:spcAft>
                <a:spcPts val="800"/>
              </a:spcAft>
            </a:pPr>
            <a:r>
              <a:rPr lang="en-IN" sz="2000" b="1" dirty="0">
                <a:solidFill>
                  <a:schemeClr val="bg2">
                    <a:lumMod val="60000"/>
                    <a:lumOff val="40000"/>
                  </a:schemeClr>
                </a:solidFill>
                <a:effectLst/>
                <a:latin typeface="Calibri Light" panose="020F0302020204030204" pitchFamily="34" charset="0"/>
                <a:ea typeface="Calibri" panose="020F0502020204030204" pitchFamily="34" charset="0"/>
                <a:cs typeface="Times New Roman" panose="02020603050405020304" pitchFamily="18" charset="0"/>
              </a:rPr>
              <a:t>ROC CURVE USING 70% SMOTE </a:t>
            </a:r>
            <a:r>
              <a:rPr lang="en-IN" sz="1600" b="1" dirty="0">
                <a:solidFill>
                  <a:schemeClr val="bg2">
                    <a:lumMod val="60000"/>
                    <a:lumOff val="40000"/>
                  </a:schemeClr>
                </a:solidFill>
                <a:effectLst/>
                <a:latin typeface="Calibri Light" panose="020F0302020204030204" pitchFamily="34" charset="0"/>
                <a:ea typeface="Calibri" panose="020F0502020204030204" pitchFamily="34" charset="0"/>
                <a:cs typeface="Times New Roman" panose="02020603050405020304" pitchFamily="18" charset="0"/>
              </a:rPr>
              <a:t>:</a:t>
            </a:r>
            <a:endParaRPr lang="en-IN" sz="1600" dirty="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AA1D8E1-D461-F592-6295-70713086CF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606" y="3714906"/>
            <a:ext cx="5470279" cy="3019414"/>
          </a:xfrm>
          <a:prstGeom prst="rect">
            <a:avLst/>
          </a:prstGeom>
        </p:spPr>
      </p:pic>
    </p:spTree>
    <p:extLst>
      <p:ext uri="{BB962C8B-B14F-4D97-AF65-F5344CB8AC3E}">
        <p14:creationId xmlns:p14="http://schemas.microsoft.com/office/powerpoint/2010/main" val="319224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CCC31-1148-D8B4-5742-AB4A358B701B}"/>
              </a:ext>
            </a:extLst>
          </p:cNvPr>
          <p:cNvSpPr txBox="1"/>
          <p:nvPr/>
        </p:nvSpPr>
        <p:spPr>
          <a:xfrm>
            <a:off x="664464" y="266103"/>
            <a:ext cx="4572000" cy="407035"/>
          </a:xfrm>
          <a:prstGeom prst="rect">
            <a:avLst/>
          </a:prstGeom>
          <a:noFill/>
        </p:spPr>
        <p:txBody>
          <a:bodyPr wrap="square">
            <a:spAutoFit/>
          </a:bodyPr>
          <a:lstStyle/>
          <a:p>
            <a:pPr>
              <a:lnSpc>
                <a:spcPct val="107000"/>
              </a:lnSpc>
              <a:spcAft>
                <a:spcPts val="800"/>
              </a:spcAft>
            </a:pPr>
            <a:r>
              <a:rPr lang="en-IN" sz="20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FEATURE SELECTION USING RFE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8580080C-072D-1E45-2567-41A4A4BF8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33" y="752267"/>
            <a:ext cx="5621740" cy="2087258"/>
          </a:xfrm>
          <a:prstGeom prst="rect">
            <a:avLst/>
          </a:prstGeom>
        </p:spPr>
      </p:pic>
      <p:sp>
        <p:nvSpPr>
          <p:cNvPr id="11" name="TextBox 10">
            <a:extLst>
              <a:ext uri="{FF2B5EF4-FFF2-40B4-BE49-F238E27FC236}">
                <a16:creationId xmlns:a16="http://schemas.microsoft.com/office/drawing/2014/main" id="{F5905C94-CC55-B6A0-B38D-668ABEB9E180}"/>
              </a:ext>
            </a:extLst>
          </p:cNvPr>
          <p:cNvSpPr txBox="1"/>
          <p:nvPr/>
        </p:nvSpPr>
        <p:spPr>
          <a:xfrm>
            <a:off x="664463" y="3100177"/>
            <a:ext cx="8130745" cy="400110"/>
          </a:xfrm>
          <a:prstGeom prst="rect">
            <a:avLst/>
          </a:prstGeom>
          <a:noFill/>
        </p:spPr>
        <p:txBody>
          <a:bodyPr wrap="square">
            <a:spAutoFit/>
          </a:bodyPr>
          <a:lstStyle/>
          <a:p>
            <a:r>
              <a:rPr lang="en-US" sz="2000" dirty="0">
                <a:solidFill>
                  <a:schemeClr val="accent1">
                    <a:lumMod val="75000"/>
                  </a:schemeClr>
                </a:solidFill>
                <a:latin typeface="Calibri" panose="020F0502020204030204" pitchFamily="34" charset="0"/>
                <a:cs typeface="Calibri" panose="020F0502020204030204" pitchFamily="34" charset="0"/>
              </a:rPr>
              <a:t>XTREME GRADIENT </a:t>
            </a:r>
            <a:r>
              <a:rPr lang="en-IN"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MODEL BUILT USING SIGNIFICANT FEATURES FROM RFE</a:t>
            </a:r>
            <a:r>
              <a:rPr lang="en-IN" sz="2000" dirty="0">
                <a:solidFill>
                  <a:schemeClr val="accent1">
                    <a:lumMod val="75000"/>
                  </a:schemeClr>
                </a:solidFill>
                <a:effectLst/>
                <a:latin typeface="Calibri" panose="020F0502020204030204" pitchFamily="34" charset="0"/>
                <a:cs typeface="Calibri" panose="020F0502020204030204" pitchFamily="34" charset="0"/>
              </a:rPr>
              <a:t> </a:t>
            </a:r>
            <a:endParaRPr lang="en-US" sz="2000" dirty="0">
              <a:solidFill>
                <a:schemeClr val="accent1">
                  <a:lumMod val="75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77E6084-D452-1414-9FD6-8E2AFE043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33" y="3966325"/>
            <a:ext cx="3349880" cy="2778745"/>
          </a:xfrm>
          <a:prstGeom prst="rect">
            <a:avLst/>
          </a:prstGeom>
        </p:spPr>
      </p:pic>
      <p:sp>
        <p:nvSpPr>
          <p:cNvPr id="13" name="TextBox 12">
            <a:extLst>
              <a:ext uri="{FF2B5EF4-FFF2-40B4-BE49-F238E27FC236}">
                <a16:creationId xmlns:a16="http://schemas.microsoft.com/office/drawing/2014/main" id="{E006E7A2-383D-5908-5D03-C8FB59EF8638}"/>
              </a:ext>
            </a:extLst>
          </p:cNvPr>
          <p:cNvSpPr txBox="1"/>
          <p:nvPr/>
        </p:nvSpPr>
        <p:spPr>
          <a:xfrm>
            <a:off x="664463" y="3579417"/>
            <a:ext cx="2459328" cy="307777"/>
          </a:xfrm>
          <a:prstGeom prst="rect">
            <a:avLst/>
          </a:prstGeom>
          <a:noFill/>
        </p:spPr>
        <p:txBody>
          <a:bodyPr wrap="none" rtlCol="0">
            <a:spAutoFit/>
          </a:bodyPr>
          <a:lstStyle/>
          <a:p>
            <a:r>
              <a:rPr lang="en-US" dirty="0">
                <a:solidFill>
                  <a:srgbClr val="C00000"/>
                </a:solidFill>
              </a:rPr>
              <a:t>CLASSIFICATION REPORT</a:t>
            </a:r>
          </a:p>
        </p:txBody>
      </p:sp>
      <p:pic>
        <p:nvPicPr>
          <p:cNvPr id="14" name="Picture 13">
            <a:extLst>
              <a:ext uri="{FF2B5EF4-FFF2-40B4-BE49-F238E27FC236}">
                <a16:creationId xmlns:a16="http://schemas.microsoft.com/office/drawing/2014/main" id="{96B78FBE-8996-F9F2-C2E1-77FB5C0F42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9045" y="4119715"/>
            <a:ext cx="4620444" cy="2472182"/>
          </a:xfrm>
          <a:prstGeom prst="rect">
            <a:avLst/>
          </a:prstGeom>
        </p:spPr>
      </p:pic>
      <p:sp>
        <p:nvSpPr>
          <p:cNvPr id="16" name="TextBox 15">
            <a:extLst>
              <a:ext uri="{FF2B5EF4-FFF2-40B4-BE49-F238E27FC236}">
                <a16:creationId xmlns:a16="http://schemas.microsoft.com/office/drawing/2014/main" id="{E38A9D7A-27D2-A5D8-BFBB-ABF1EF46F948}"/>
              </a:ext>
            </a:extLst>
          </p:cNvPr>
          <p:cNvSpPr txBox="1"/>
          <p:nvPr/>
        </p:nvSpPr>
        <p:spPr>
          <a:xfrm>
            <a:off x="5764443" y="3579416"/>
            <a:ext cx="1989647" cy="307777"/>
          </a:xfrm>
          <a:prstGeom prst="rect">
            <a:avLst/>
          </a:prstGeom>
          <a:noFill/>
        </p:spPr>
        <p:txBody>
          <a:bodyPr wrap="none" rtlCol="0">
            <a:spAutoFit/>
          </a:bodyPr>
          <a:lstStyle/>
          <a:p>
            <a:r>
              <a:rPr lang="en-US" dirty="0">
                <a:solidFill>
                  <a:srgbClr val="C00000"/>
                </a:solidFill>
              </a:rPr>
              <a:t>CONFUSION MATRIX</a:t>
            </a:r>
          </a:p>
        </p:txBody>
      </p:sp>
    </p:spTree>
    <p:extLst>
      <p:ext uri="{BB962C8B-B14F-4D97-AF65-F5344CB8AC3E}">
        <p14:creationId xmlns:p14="http://schemas.microsoft.com/office/powerpoint/2010/main" val="186308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00F8F75-EB17-3231-89DB-2913F5C37857}"/>
              </a:ext>
            </a:extLst>
          </p:cNvPr>
          <p:cNvSpPr txBox="1"/>
          <p:nvPr/>
        </p:nvSpPr>
        <p:spPr>
          <a:xfrm>
            <a:off x="426720" y="284679"/>
            <a:ext cx="6534161" cy="400110"/>
          </a:xfrm>
          <a:prstGeom prst="rect">
            <a:avLst/>
          </a:prstGeom>
          <a:noFill/>
        </p:spPr>
        <p:txBody>
          <a:bodyPr wrap="none" rtlCol="0">
            <a:spAutoFit/>
          </a:bodyPr>
          <a:lstStyle/>
          <a:p>
            <a:r>
              <a:rPr lang="en-US" sz="2000" dirty="0">
                <a:solidFill>
                  <a:schemeClr val="accent1">
                    <a:lumMod val="75000"/>
                  </a:schemeClr>
                </a:solidFill>
              </a:rPr>
              <a:t>HYPER PARAMETER TUNING USING GRID SEARCH</a:t>
            </a:r>
          </a:p>
        </p:txBody>
      </p:sp>
      <p:pic>
        <p:nvPicPr>
          <p:cNvPr id="15" name="Picture 14">
            <a:extLst>
              <a:ext uri="{FF2B5EF4-FFF2-40B4-BE49-F238E27FC236}">
                <a16:creationId xmlns:a16="http://schemas.microsoft.com/office/drawing/2014/main" id="{76E4F0EF-0147-66E0-E797-04D8E144D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948687"/>
            <a:ext cx="7115952" cy="1791208"/>
          </a:xfrm>
          <a:prstGeom prst="rect">
            <a:avLst/>
          </a:prstGeom>
        </p:spPr>
      </p:pic>
      <p:sp>
        <p:nvSpPr>
          <p:cNvPr id="16" name="TextBox 15">
            <a:extLst>
              <a:ext uri="{FF2B5EF4-FFF2-40B4-BE49-F238E27FC236}">
                <a16:creationId xmlns:a16="http://schemas.microsoft.com/office/drawing/2014/main" id="{0DAE710B-7F0D-890F-57E4-8530DBC97C47}"/>
              </a:ext>
            </a:extLst>
          </p:cNvPr>
          <p:cNvSpPr txBox="1"/>
          <p:nvPr/>
        </p:nvSpPr>
        <p:spPr>
          <a:xfrm>
            <a:off x="393057" y="2901764"/>
            <a:ext cx="6567824" cy="646331"/>
          </a:xfrm>
          <a:prstGeom prst="rect">
            <a:avLst/>
          </a:prstGeom>
          <a:noFill/>
        </p:spPr>
        <p:txBody>
          <a:bodyPr wrap="none" rtlCol="0">
            <a:spAutoFit/>
          </a:bodyPr>
          <a:lstStyle/>
          <a:p>
            <a:r>
              <a:rPr lang="en-IN" sz="20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XGB MODEL BUILT USING THE BEST PARAMETERS FROM GD</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1600" dirty="0"/>
          </a:p>
        </p:txBody>
      </p:sp>
      <p:pic>
        <p:nvPicPr>
          <p:cNvPr id="17" name="Picture 16">
            <a:extLst>
              <a:ext uri="{FF2B5EF4-FFF2-40B4-BE49-F238E27FC236}">
                <a16:creationId xmlns:a16="http://schemas.microsoft.com/office/drawing/2014/main" id="{B6D24D8F-2490-F2F3-1678-8B2759EC8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42" y="3746219"/>
            <a:ext cx="3583112" cy="2965665"/>
          </a:xfrm>
          <a:prstGeom prst="rect">
            <a:avLst/>
          </a:prstGeom>
        </p:spPr>
      </p:pic>
      <p:pic>
        <p:nvPicPr>
          <p:cNvPr id="18" name="Picture 17">
            <a:extLst>
              <a:ext uri="{FF2B5EF4-FFF2-40B4-BE49-F238E27FC236}">
                <a16:creationId xmlns:a16="http://schemas.microsoft.com/office/drawing/2014/main" id="{90ED0A76-9671-9CAB-EB15-A25B2A5A06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869" y="3914022"/>
            <a:ext cx="4681888" cy="2515058"/>
          </a:xfrm>
          <a:prstGeom prst="rect">
            <a:avLst/>
          </a:prstGeom>
        </p:spPr>
      </p:pic>
      <p:sp>
        <p:nvSpPr>
          <p:cNvPr id="5" name="TextBox 4">
            <a:extLst>
              <a:ext uri="{FF2B5EF4-FFF2-40B4-BE49-F238E27FC236}">
                <a16:creationId xmlns:a16="http://schemas.microsoft.com/office/drawing/2014/main" id="{2F88D924-D2C8-E436-2451-417E80A6D81F}"/>
              </a:ext>
            </a:extLst>
          </p:cNvPr>
          <p:cNvSpPr txBox="1"/>
          <p:nvPr/>
        </p:nvSpPr>
        <p:spPr>
          <a:xfrm>
            <a:off x="426720" y="3407666"/>
            <a:ext cx="2655845" cy="307777"/>
          </a:xfrm>
          <a:prstGeom prst="rect">
            <a:avLst/>
          </a:prstGeom>
          <a:noFill/>
        </p:spPr>
        <p:txBody>
          <a:bodyPr wrap="square">
            <a:spAutoFit/>
          </a:bodyPr>
          <a:lstStyle/>
          <a:p>
            <a:r>
              <a:rPr lang="en-US" dirty="0">
                <a:solidFill>
                  <a:srgbClr val="C00000"/>
                </a:solidFill>
              </a:rPr>
              <a:t>CLASSIFICATION REPORT</a:t>
            </a:r>
          </a:p>
        </p:txBody>
      </p:sp>
      <p:sp>
        <p:nvSpPr>
          <p:cNvPr id="7" name="TextBox 6">
            <a:extLst>
              <a:ext uri="{FF2B5EF4-FFF2-40B4-BE49-F238E27FC236}">
                <a16:creationId xmlns:a16="http://schemas.microsoft.com/office/drawing/2014/main" id="{2A107232-048D-F4B2-8239-06F8433F8C0C}"/>
              </a:ext>
            </a:extLst>
          </p:cNvPr>
          <p:cNvSpPr txBox="1"/>
          <p:nvPr/>
        </p:nvSpPr>
        <p:spPr>
          <a:xfrm>
            <a:off x="5619486" y="3423509"/>
            <a:ext cx="2187035" cy="307777"/>
          </a:xfrm>
          <a:prstGeom prst="rect">
            <a:avLst/>
          </a:prstGeom>
          <a:noFill/>
        </p:spPr>
        <p:txBody>
          <a:bodyPr wrap="square">
            <a:spAutoFit/>
          </a:bodyPr>
          <a:lstStyle/>
          <a:p>
            <a:r>
              <a:rPr lang="en-US" dirty="0">
                <a:solidFill>
                  <a:srgbClr val="C00000"/>
                </a:solidFill>
              </a:rPr>
              <a:t>CONFUSION MATRIX</a:t>
            </a:r>
          </a:p>
        </p:txBody>
      </p:sp>
    </p:spTree>
    <p:extLst>
      <p:ext uri="{BB962C8B-B14F-4D97-AF65-F5344CB8AC3E}">
        <p14:creationId xmlns:p14="http://schemas.microsoft.com/office/powerpoint/2010/main" val="724033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14D8BB-3365-341B-F7C5-10172FE221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767" y="113122"/>
            <a:ext cx="5154987" cy="2834650"/>
          </a:xfrm>
          <a:prstGeom prst="rect">
            <a:avLst/>
          </a:prstGeom>
        </p:spPr>
      </p:pic>
      <p:sp>
        <p:nvSpPr>
          <p:cNvPr id="9" name="TextBox 8">
            <a:extLst>
              <a:ext uri="{FF2B5EF4-FFF2-40B4-BE49-F238E27FC236}">
                <a16:creationId xmlns:a16="http://schemas.microsoft.com/office/drawing/2014/main" id="{1A7890CD-EAA2-DE91-5EF7-680B60F359BD}"/>
              </a:ext>
            </a:extLst>
          </p:cNvPr>
          <p:cNvSpPr txBox="1"/>
          <p:nvPr/>
        </p:nvSpPr>
        <p:spPr>
          <a:xfrm>
            <a:off x="5635754" y="699450"/>
            <a:ext cx="3395124" cy="584775"/>
          </a:xfrm>
          <a:prstGeom prst="rect">
            <a:avLst/>
          </a:prstGeom>
          <a:noFill/>
        </p:spPr>
        <p:txBody>
          <a:bodyPr wrap="square">
            <a:spAutoFit/>
          </a:bodyPr>
          <a:lstStyle/>
          <a:p>
            <a:r>
              <a:rPr lang="en-IN" sz="16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ROC CURVE XGB MODEL BUILT USING </a:t>
            </a:r>
          </a:p>
          <a:p>
            <a:r>
              <a:rPr lang="en-IN" sz="16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THE BEST PARAMETERS FROM GD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7156085-1673-DAF5-FF49-F313708E0A2C}"/>
              </a:ext>
            </a:extLst>
          </p:cNvPr>
          <p:cNvSpPr txBox="1"/>
          <p:nvPr/>
        </p:nvSpPr>
        <p:spPr>
          <a:xfrm>
            <a:off x="480768" y="4218170"/>
            <a:ext cx="2743199" cy="774507"/>
          </a:xfrm>
          <a:prstGeom prst="rect">
            <a:avLst/>
          </a:prstGeom>
          <a:noFill/>
        </p:spPr>
        <p:txBody>
          <a:bodyPr wrap="square">
            <a:spAutoFit/>
          </a:bodyPr>
          <a:lstStyle/>
          <a:p>
            <a:pPr>
              <a:spcAft>
                <a:spcPts val="800"/>
              </a:spcAft>
            </a:pPr>
            <a:r>
              <a:rPr lang="en-IN"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HYPER PARAMETER TUNING</a:t>
            </a:r>
          </a:p>
          <a:p>
            <a:pPr>
              <a:spcAft>
                <a:spcPts val="800"/>
              </a:spcAft>
            </a:pPr>
            <a:r>
              <a:rPr lang="en-IN"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USING RANDOM SEARCH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2E982D1-C508-B1DB-A989-05CF44BA6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228" y="3122560"/>
            <a:ext cx="4983480" cy="3619500"/>
          </a:xfrm>
          <a:prstGeom prst="rect">
            <a:avLst/>
          </a:prstGeom>
        </p:spPr>
      </p:pic>
    </p:spTree>
    <p:extLst>
      <p:ext uri="{BB962C8B-B14F-4D97-AF65-F5344CB8AC3E}">
        <p14:creationId xmlns:p14="http://schemas.microsoft.com/office/powerpoint/2010/main" val="3782742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F83B64-5CFB-8E84-A84B-F7A0A8FA4E34}"/>
              </a:ext>
            </a:extLst>
          </p:cNvPr>
          <p:cNvSpPr txBox="1"/>
          <p:nvPr/>
        </p:nvSpPr>
        <p:spPr>
          <a:xfrm>
            <a:off x="593574" y="392188"/>
            <a:ext cx="6306846" cy="407035"/>
          </a:xfrm>
          <a:prstGeom prst="rect">
            <a:avLst/>
          </a:prstGeom>
          <a:noFill/>
        </p:spPr>
        <p:txBody>
          <a:bodyPr wrap="square">
            <a:spAutoFit/>
          </a:bodyPr>
          <a:lstStyle/>
          <a:p>
            <a:pPr>
              <a:lnSpc>
                <a:spcPct val="107000"/>
              </a:lnSpc>
              <a:spcAft>
                <a:spcPts val="800"/>
              </a:spcAft>
            </a:pPr>
            <a:r>
              <a:rPr lang="en-IN" sz="20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XGB MODEL BUILT USING THE BEST PARAMETERS FROM 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0E7E4E6-F5E2-7D25-E21E-E0816206E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97" y="1027409"/>
            <a:ext cx="3612179" cy="2401591"/>
          </a:xfrm>
          <a:prstGeom prst="rect">
            <a:avLst/>
          </a:prstGeom>
        </p:spPr>
      </p:pic>
      <p:pic>
        <p:nvPicPr>
          <p:cNvPr id="10" name="Picture 9">
            <a:extLst>
              <a:ext uri="{FF2B5EF4-FFF2-40B4-BE49-F238E27FC236}">
                <a16:creationId xmlns:a16="http://schemas.microsoft.com/office/drawing/2014/main" id="{455CF55A-61F6-8E27-A2B6-C7D8049F93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825" y="1219200"/>
            <a:ext cx="4129405" cy="2209800"/>
          </a:xfrm>
          <a:prstGeom prst="rect">
            <a:avLst/>
          </a:prstGeom>
        </p:spPr>
      </p:pic>
      <p:pic>
        <p:nvPicPr>
          <p:cNvPr id="11" name="Picture 10">
            <a:extLst>
              <a:ext uri="{FF2B5EF4-FFF2-40B4-BE49-F238E27FC236}">
                <a16:creationId xmlns:a16="http://schemas.microsoft.com/office/drawing/2014/main" id="{42C862B9-E1C2-20D7-3015-78882B6792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0202" y="3848977"/>
            <a:ext cx="5203596" cy="2908191"/>
          </a:xfrm>
          <a:prstGeom prst="rect">
            <a:avLst/>
          </a:prstGeom>
        </p:spPr>
      </p:pic>
    </p:spTree>
    <p:extLst>
      <p:ext uri="{BB962C8B-B14F-4D97-AF65-F5344CB8AC3E}">
        <p14:creationId xmlns:p14="http://schemas.microsoft.com/office/powerpoint/2010/main" val="420785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75C0DF-3A3C-948B-8F7E-E65892C88FFF}"/>
              </a:ext>
            </a:extLst>
          </p:cNvPr>
          <p:cNvSpPr txBox="1"/>
          <p:nvPr/>
        </p:nvSpPr>
        <p:spPr>
          <a:xfrm>
            <a:off x="980388" y="267616"/>
            <a:ext cx="3188208" cy="407035"/>
          </a:xfrm>
          <a:prstGeom prst="rect">
            <a:avLst/>
          </a:prstGeom>
          <a:noFill/>
        </p:spPr>
        <p:txBody>
          <a:bodyPr wrap="square">
            <a:spAutoFit/>
          </a:bodyPr>
          <a:lstStyle/>
          <a:p>
            <a:pPr>
              <a:lnSpc>
                <a:spcPct val="107000"/>
              </a:lnSpc>
              <a:spcAft>
                <a:spcPts val="800"/>
              </a:spcAft>
            </a:pPr>
            <a:r>
              <a:rPr lang="en-IN" sz="20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FEATURE IMPORTANCE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F0E18E5-17D6-0F02-100B-57EF41A1B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88" y="863619"/>
            <a:ext cx="7629701" cy="5449666"/>
          </a:xfrm>
          <a:prstGeom prst="rect">
            <a:avLst/>
          </a:prstGeom>
        </p:spPr>
      </p:pic>
    </p:spTree>
    <p:extLst>
      <p:ext uri="{BB962C8B-B14F-4D97-AF65-F5344CB8AC3E}">
        <p14:creationId xmlns:p14="http://schemas.microsoft.com/office/powerpoint/2010/main" val="278145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ctrTitle"/>
          </p:nvPr>
        </p:nvSpPr>
        <p:spPr>
          <a:xfrm>
            <a:off x="2929604" y="2472"/>
            <a:ext cx="3284791" cy="50136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480"/>
              </a:spcBef>
              <a:spcAft>
                <a:spcPts val="0"/>
              </a:spcAft>
              <a:buNone/>
            </a:pPr>
            <a:r>
              <a:rPr lang="en-IN" sz="3200" b="1" dirty="0">
                <a:solidFill>
                  <a:srgbClr val="0055A0"/>
                </a:solidFill>
              </a:rPr>
              <a:t>CONCLUSIONS</a:t>
            </a:r>
            <a:endParaRPr sz="3200" b="1" dirty="0"/>
          </a:p>
        </p:txBody>
      </p:sp>
      <p:sp>
        <p:nvSpPr>
          <p:cNvPr id="215" name="Google Shape;215;p27"/>
          <p:cNvSpPr txBox="1">
            <a:spLocks noGrp="1"/>
          </p:cNvSpPr>
          <p:nvPr>
            <p:ph type="subTitle" idx="1"/>
          </p:nvPr>
        </p:nvSpPr>
        <p:spPr>
          <a:xfrm>
            <a:off x="457650" y="1955125"/>
            <a:ext cx="8228700" cy="4277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40"/>
              </a:spcBef>
              <a:spcAft>
                <a:spcPts val="0"/>
              </a:spcAft>
              <a:buSzPts val="3200"/>
              <a:buNone/>
            </a:pPr>
            <a:endParaRPr sz="1800" b="1" dirty="0">
              <a:solidFill>
                <a:schemeClr val="dk1"/>
              </a:solidFill>
            </a:endParaRPr>
          </a:p>
          <a:p>
            <a:pPr marL="0" lvl="0" indent="0" algn="l" rtl="0">
              <a:lnSpc>
                <a:spcPct val="90000"/>
              </a:lnSpc>
              <a:spcBef>
                <a:spcPts val="640"/>
              </a:spcBef>
              <a:spcAft>
                <a:spcPts val="0"/>
              </a:spcAft>
              <a:buSzPts val="3200"/>
              <a:buNone/>
            </a:pPr>
            <a:endParaRPr sz="1679" dirty="0"/>
          </a:p>
          <a:p>
            <a:pPr marL="0" lvl="0" indent="0" algn="l" rtl="0">
              <a:lnSpc>
                <a:spcPct val="90000"/>
              </a:lnSpc>
              <a:spcBef>
                <a:spcPts val="640"/>
              </a:spcBef>
              <a:spcAft>
                <a:spcPts val="0"/>
              </a:spcAft>
              <a:buSzPts val="440"/>
              <a:buNone/>
            </a:pPr>
            <a:endParaRPr sz="1580" dirty="0"/>
          </a:p>
          <a:p>
            <a:pPr marL="0" lvl="0" indent="0" algn="l" rtl="0">
              <a:lnSpc>
                <a:spcPct val="100000"/>
              </a:lnSpc>
              <a:spcBef>
                <a:spcPts val="480"/>
              </a:spcBef>
              <a:spcAft>
                <a:spcPts val="0"/>
              </a:spcAft>
              <a:buSzPts val="3200"/>
              <a:buNone/>
            </a:pPr>
            <a:endParaRPr sz="2400" dirty="0">
              <a:solidFill>
                <a:srgbClr val="0055A0"/>
              </a:solidFill>
            </a:endParaRPr>
          </a:p>
        </p:txBody>
      </p:sp>
      <p:sp>
        <p:nvSpPr>
          <p:cNvPr id="3" name="TextBox 2">
            <a:extLst>
              <a:ext uri="{FF2B5EF4-FFF2-40B4-BE49-F238E27FC236}">
                <a16:creationId xmlns:a16="http://schemas.microsoft.com/office/drawing/2014/main" id="{B9F8DC58-033E-9C35-5075-C219DE8AA288}"/>
              </a:ext>
            </a:extLst>
          </p:cNvPr>
          <p:cNvSpPr txBox="1"/>
          <p:nvPr/>
        </p:nvSpPr>
        <p:spPr>
          <a:xfrm>
            <a:off x="749807" y="527634"/>
            <a:ext cx="2663952" cy="375552"/>
          </a:xfrm>
          <a:prstGeom prst="rect">
            <a:avLst/>
          </a:prstGeom>
          <a:noFill/>
        </p:spPr>
        <p:txBody>
          <a:bodyPr wrap="square">
            <a:spAutoFit/>
          </a:bodyPr>
          <a:lstStyle/>
          <a:p>
            <a:pPr>
              <a:lnSpc>
                <a:spcPct val="107000"/>
              </a:lnSpc>
              <a:spcAft>
                <a:spcPts val="800"/>
              </a:spcAft>
            </a:pPr>
            <a:r>
              <a:rPr lang="en-IN"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FINAL SCORE CARD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05531FD-D1C0-AE85-825B-4EFCADDFD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36" y="903186"/>
            <a:ext cx="6718469" cy="2751848"/>
          </a:xfrm>
          <a:prstGeom prst="rect">
            <a:avLst/>
          </a:prstGeom>
        </p:spPr>
      </p:pic>
      <p:sp>
        <p:nvSpPr>
          <p:cNvPr id="7" name="TextBox 6">
            <a:extLst>
              <a:ext uri="{FF2B5EF4-FFF2-40B4-BE49-F238E27FC236}">
                <a16:creationId xmlns:a16="http://schemas.microsoft.com/office/drawing/2014/main" id="{1F98E02D-03EE-1949-119A-7F668476BD65}"/>
              </a:ext>
            </a:extLst>
          </p:cNvPr>
          <p:cNvSpPr txBox="1"/>
          <p:nvPr/>
        </p:nvSpPr>
        <p:spPr>
          <a:xfrm>
            <a:off x="949336" y="3778637"/>
            <a:ext cx="7502693" cy="2975751"/>
          </a:xfrm>
          <a:prstGeom prst="rect">
            <a:avLst/>
          </a:prstGeom>
          <a:noFill/>
        </p:spPr>
        <p:txBody>
          <a:bodyPr wrap="square" rtlCol="0">
            <a:spAutoFit/>
          </a:bodyPr>
          <a:lstStyle/>
          <a:p>
            <a:pPr marL="342900" lvl="0" indent="-342900">
              <a:lnSpc>
                <a:spcPct val="150000"/>
              </a:lnSpc>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we made 10 algorithms. We started with the base model and took the inferences from them after evaluating important measures we went for their parameter tuning to increase their performance.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Based on our objective, we had to focus on reducing the False Negatives i.e., the Type 2 Error, because predicting those who are actually defaulters as non-defaulters who cause the bank a major loss.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our data is highly imbalanced we mainly focus on the F1-Score, because the performance metrics ‘accuracy’ would be affected due to bias.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we are getting best recall score and F1-Score in XGBoost model built with the significant features from RFE and tuned by Random Search with 70% SMOTE.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Based on the Feature Importance derived based on XGBoost Random Search 70% SMORE, we observe that the feature ‘</a:t>
            </a:r>
            <a:r>
              <a:rPr lang="en-IN" sz="10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rec_and_col_fee</a:t>
            </a: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has the highest importance and this was one of the new features we brought into the model.</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major Limitation of the model we have built is the high imbalance in data and even after handing the imbalance using SMOTE, we are trying to introduce BIAS in the model.</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28"/>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28"/>
          <p:cNvSpPr txBox="1"/>
          <p:nvPr/>
        </p:nvSpPr>
        <p:spPr>
          <a:xfrm>
            <a:off x="3042062" y="1958439"/>
            <a:ext cx="4730338" cy="1546761"/>
          </a:xfrm>
          <a:prstGeom prst="rect">
            <a:avLst/>
          </a:prstGeom>
          <a:noFill/>
          <a:ln>
            <a:noFill/>
          </a:ln>
        </p:spPr>
        <p:txBody>
          <a:bodyPr spcFirstLastPara="1" wrap="square" lIns="91425" tIns="45700" rIns="91425" bIns="45700" anchor="t" anchorCtr="0">
            <a:normAutofit/>
          </a:bodyPr>
          <a:lstStyle/>
          <a:p>
            <a:pPr marL="457200" marR="0" lvl="1" indent="0" algn="l" rtl="0">
              <a:lnSpc>
                <a:spcPct val="100000"/>
              </a:lnSpc>
              <a:spcBef>
                <a:spcPts val="0"/>
              </a:spcBef>
              <a:spcAft>
                <a:spcPts val="0"/>
              </a:spcAft>
              <a:buClr>
                <a:srgbClr val="888888"/>
              </a:buClr>
              <a:buSzPts val="4000"/>
              <a:buFont typeface="Arial"/>
              <a:buNone/>
            </a:pPr>
            <a:endParaRPr sz="4000" b="0" i="0" u="none" strike="noStrike" cap="none">
              <a:solidFill>
                <a:srgbClr val="0055A0"/>
              </a:solidFill>
              <a:latin typeface="Calibri"/>
              <a:ea typeface="Calibri"/>
              <a:cs typeface="Calibri"/>
              <a:sym typeface="Calibri"/>
            </a:endParaRPr>
          </a:p>
          <a:p>
            <a:pPr marL="457200" marR="0" lvl="1" indent="0" algn="l" rtl="0">
              <a:lnSpc>
                <a:spcPct val="100000"/>
              </a:lnSpc>
              <a:spcBef>
                <a:spcPts val="800"/>
              </a:spcBef>
              <a:spcAft>
                <a:spcPts val="0"/>
              </a:spcAft>
              <a:buClr>
                <a:srgbClr val="0055A0"/>
              </a:buClr>
              <a:buSzPts val="4000"/>
              <a:buFont typeface="Arial"/>
              <a:buNone/>
            </a:pPr>
            <a:r>
              <a:rPr lang="en-IN" sz="4000" b="0" i="0" u="none" strike="noStrike" cap="none">
                <a:solidFill>
                  <a:srgbClr val="0055A0"/>
                </a:solidFill>
                <a:latin typeface="Calibri"/>
                <a:ea typeface="Calibri"/>
                <a:cs typeface="Calibri"/>
                <a:sym typeface="Calibri"/>
              </a:rPr>
              <a:t>Thank</a:t>
            </a:r>
            <a:r>
              <a:rPr lang="en-IN" sz="4000">
                <a:solidFill>
                  <a:srgbClr val="0055A0"/>
                </a:solidFill>
                <a:latin typeface="Calibri"/>
                <a:ea typeface="Calibri"/>
                <a:cs typeface="Calibri"/>
                <a:sym typeface="Calibri"/>
              </a:rPr>
              <a:t>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370500" y="321787"/>
            <a:ext cx="5351570" cy="754144"/>
          </a:xfrm>
          <a:prstGeom prst="rect">
            <a:avLst/>
          </a:prstGeom>
          <a:noFill/>
          <a:ln>
            <a:noFill/>
          </a:ln>
        </p:spPr>
        <p:txBody>
          <a:bodyPr spcFirstLastPara="1" wrap="square" lIns="91425" tIns="45700" rIns="91425" bIns="45700" anchor="ctr" anchorCtr="0">
            <a:normAutofit/>
          </a:bodyPr>
          <a:lstStyle/>
          <a:p>
            <a:pPr marL="76200" lvl="0" indent="0" algn="l" rtl="0">
              <a:lnSpc>
                <a:spcPct val="100000"/>
              </a:lnSpc>
              <a:spcBef>
                <a:spcPts val="480"/>
              </a:spcBef>
              <a:spcAft>
                <a:spcPts val="0"/>
              </a:spcAft>
              <a:buClr>
                <a:srgbClr val="0055A0"/>
              </a:buClr>
              <a:buSzPts val="2400"/>
              <a:buNone/>
            </a:pPr>
            <a:r>
              <a:rPr lang="en-IN" sz="3200" u="sng">
                <a:solidFill>
                  <a:schemeClr val="accent1"/>
                </a:solidFill>
              </a:rPr>
              <a:t>Why it is important problem</a:t>
            </a:r>
            <a:endParaRPr sz="3200" u="sng">
              <a:solidFill>
                <a:schemeClr val="accent1"/>
              </a:solidFill>
            </a:endParaRPr>
          </a:p>
        </p:txBody>
      </p:sp>
      <p:sp>
        <p:nvSpPr>
          <p:cNvPr id="111" name="Google Shape;111;p15"/>
          <p:cNvSpPr txBox="1"/>
          <p:nvPr/>
        </p:nvSpPr>
        <p:spPr>
          <a:xfrm>
            <a:off x="370500" y="1132492"/>
            <a:ext cx="8622672" cy="3570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According to RBI, Banks have written off 2.02 lakh crore rupees in FY21 and With this, banks have written off a whopping Rs 11,68,095 crore worth of bad loans or non-performing assets (NPAs), in the last ten years. So it is very important for the bank to be skeptical about issuing loan. </a:t>
            </a:r>
            <a:endParaRPr/>
          </a:p>
          <a:p>
            <a:pPr marL="0" marR="0" lvl="0" indent="0" algn="l" rtl="0">
              <a:lnSpc>
                <a:spcPct val="100000"/>
              </a:lnSpc>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Banks face two types of risks while they decide to lend the loans:</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If the applicant is likely to repay the loan, then not approving the loan results in a loss of business to the company.</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If the applicant is likely to default the loan, then approving the loan may lead to a financial loss for the company.</a:t>
            </a:r>
            <a:endParaRPr/>
          </a:p>
          <a:p>
            <a:pPr marL="0" marR="0" lvl="0" indent="0" algn="l" rtl="0">
              <a:lnSpc>
                <a:spcPct val="100000"/>
              </a:lnSpc>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Thus banks emphasize on coming up with Machine Learning models which will help them with this problem.</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15"/>
          <p:cNvSpPr txBox="1"/>
          <p:nvPr/>
        </p:nvSpPr>
        <p:spPr>
          <a:xfrm>
            <a:off x="370500" y="4241035"/>
            <a:ext cx="862267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000000"/>
                </a:solidFill>
                <a:latin typeface="Times New Roman"/>
                <a:ea typeface="Times New Roman"/>
                <a:cs typeface="Times New Roman"/>
                <a:sym typeface="Times New Roman"/>
              </a:rPr>
              <a:t>We in this project have tried to analyze the behavior of the defaulters in the past using various </a:t>
            </a:r>
            <a:r>
              <a:rPr lang="en-IN" sz="1600" b="0" i="0" u="none" strike="noStrike" cap="none">
                <a:solidFill>
                  <a:srgbClr val="000000"/>
                </a:solidFill>
                <a:latin typeface="Times New Roman"/>
                <a:ea typeface="Times New Roman"/>
                <a:cs typeface="Times New Roman"/>
                <a:sym typeface="Times New Roman"/>
              </a:rPr>
              <a:t>EDA</a:t>
            </a:r>
            <a:r>
              <a:rPr lang="en-IN" sz="1800" b="0" i="0" u="none" strike="noStrike" cap="none">
                <a:solidFill>
                  <a:srgbClr val="000000"/>
                </a:solidFill>
                <a:latin typeface="Times New Roman"/>
                <a:ea typeface="Times New Roman"/>
                <a:cs typeface="Times New Roman"/>
                <a:sym typeface="Times New Roman"/>
              </a:rPr>
              <a:t>, statistics and visualization techniques and come up with a machine learning model which will help us predict the defaulters with high accuracy.</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357350" y="117025"/>
            <a:ext cx="8293500" cy="792000"/>
          </a:xfrm>
          <a:prstGeom prst="rect">
            <a:avLst/>
          </a:prstGeom>
          <a:noFill/>
          <a:ln>
            <a:noFill/>
          </a:ln>
        </p:spPr>
        <p:txBody>
          <a:bodyPr spcFirstLastPara="1" wrap="square" lIns="91425" tIns="45700" rIns="91425" bIns="45700" anchor="ctr" anchorCtr="0">
            <a:normAutofit/>
          </a:bodyPr>
          <a:lstStyle/>
          <a:p>
            <a:pPr marL="76200" lvl="0" indent="0" algn="l" rtl="0">
              <a:lnSpc>
                <a:spcPct val="100000"/>
              </a:lnSpc>
              <a:spcBef>
                <a:spcPts val="480"/>
              </a:spcBef>
              <a:spcAft>
                <a:spcPts val="0"/>
              </a:spcAft>
              <a:buClr>
                <a:srgbClr val="0055A0"/>
              </a:buClr>
              <a:buSzPts val="2400"/>
              <a:buNone/>
            </a:pPr>
            <a:r>
              <a:rPr lang="en-IN" sz="3200" u="sng">
                <a:solidFill>
                  <a:schemeClr val="accent1"/>
                </a:solidFill>
              </a:rPr>
              <a:t>Data Cleaning and Understanding</a:t>
            </a:r>
            <a:endParaRPr sz="3200" u="sng">
              <a:solidFill>
                <a:schemeClr val="accent1"/>
              </a:solidFill>
            </a:endParaRPr>
          </a:p>
        </p:txBody>
      </p:sp>
      <p:sp>
        <p:nvSpPr>
          <p:cNvPr id="119" name="Google Shape;119;p16"/>
          <p:cNvSpPr txBox="1">
            <a:spLocks noGrp="1"/>
          </p:cNvSpPr>
          <p:nvPr>
            <p:ph type="subTitle" idx="1"/>
          </p:nvPr>
        </p:nvSpPr>
        <p:spPr>
          <a:xfrm>
            <a:off x="424200" y="843199"/>
            <a:ext cx="8427600" cy="1281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64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dataset has 5,32,428 records and 45 attributes.</a:t>
            </a:r>
            <a:endParaRPr sz="180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It features are of int, float and object datatype.</a:t>
            </a:r>
            <a:endParaRPr sz="180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It has 0 duplicated data points.</a:t>
            </a:r>
            <a:endParaRPr sz="180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After analyzing the nature of the column, null values were imputed accordingly.</a:t>
            </a:r>
            <a:endParaRPr sz="1800">
              <a:solidFill>
                <a:schemeClr val="dk1"/>
              </a:solidFill>
              <a:latin typeface="Times New Roman"/>
              <a:ea typeface="Times New Roman"/>
              <a:cs typeface="Times New Roman"/>
              <a:sym typeface="Times New Roman"/>
            </a:endParaRPr>
          </a:p>
          <a:p>
            <a:pPr marL="0" lvl="0" indent="0" algn="l" rtl="0">
              <a:lnSpc>
                <a:spcPct val="90000"/>
              </a:lnSpc>
              <a:spcBef>
                <a:spcPts val="640"/>
              </a:spcBef>
              <a:spcAft>
                <a:spcPts val="0"/>
              </a:spcAft>
              <a:buSzPts val="440"/>
              <a:buNone/>
            </a:pPr>
            <a:endParaRPr sz="1580"/>
          </a:p>
          <a:p>
            <a:pPr marL="0" lvl="0" indent="0" algn="l" rtl="0">
              <a:lnSpc>
                <a:spcPct val="90000"/>
              </a:lnSpc>
              <a:spcBef>
                <a:spcPts val="640"/>
              </a:spcBef>
              <a:spcAft>
                <a:spcPts val="0"/>
              </a:spcAft>
              <a:buSzPts val="440"/>
              <a:buNone/>
            </a:pPr>
            <a:endParaRPr sz="1580"/>
          </a:p>
        </p:txBody>
      </p:sp>
      <p:pic>
        <p:nvPicPr>
          <p:cNvPr id="120" name="Google Shape;120;p16"/>
          <p:cNvPicPr preferRelativeResize="0"/>
          <p:nvPr/>
        </p:nvPicPr>
        <p:blipFill>
          <a:blip r:embed="rId3">
            <a:alphaModFix/>
          </a:blip>
          <a:stretch>
            <a:fillRect/>
          </a:stretch>
        </p:blipFill>
        <p:spPr>
          <a:xfrm>
            <a:off x="651450" y="2175550"/>
            <a:ext cx="3763975" cy="4528475"/>
          </a:xfrm>
          <a:prstGeom prst="rect">
            <a:avLst/>
          </a:prstGeom>
          <a:noFill/>
          <a:ln>
            <a:noFill/>
          </a:ln>
        </p:spPr>
      </p:pic>
      <p:pic>
        <p:nvPicPr>
          <p:cNvPr id="121" name="Google Shape;121;p16"/>
          <p:cNvPicPr preferRelativeResize="0"/>
          <p:nvPr/>
        </p:nvPicPr>
        <p:blipFill>
          <a:blip r:embed="rId4">
            <a:alphaModFix/>
          </a:blip>
          <a:stretch>
            <a:fillRect/>
          </a:stretch>
        </p:blipFill>
        <p:spPr>
          <a:xfrm>
            <a:off x="4935000" y="2175551"/>
            <a:ext cx="3644870" cy="452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ctrTitle"/>
          </p:nvPr>
        </p:nvSpPr>
        <p:spPr>
          <a:xfrm>
            <a:off x="363400" y="98550"/>
            <a:ext cx="7772400" cy="94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u="sng">
                <a:solidFill>
                  <a:schemeClr val="accent1"/>
                </a:solidFill>
              </a:rPr>
              <a:t>Distribution of Target Variable</a:t>
            </a:r>
            <a:endParaRPr sz="3200" u="sng">
              <a:solidFill>
                <a:schemeClr val="accent1"/>
              </a:solidFill>
            </a:endParaRPr>
          </a:p>
        </p:txBody>
      </p:sp>
      <p:pic>
        <p:nvPicPr>
          <p:cNvPr id="128" name="Google Shape;128;p17"/>
          <p:cNvPicPr preferRelativeResize="0"/>
          <p:nvPr/>
        </p:nvPicPr>
        <p:blipFill>
          <a:blip r:embed="rId3">
            <a:alphaModFix/>
          </a:blip>
          <a:stretch>
            <a:fillRect/>
          </a:stretch>
        </p:blipFill>
        <p:spPr>
          <a:xfrm>
            <a:off x="461950" y="993400"/>
            <a:ext cx="8505976" cy="4290275"/>
          </a:xfrm>
          <a:prstGeom prst="rect">
            <a:avLst/>
          </a:prstGeom>
          <a:noFill/>
          <a:ln>
            <a:noFill/>
          </a:ln>
        </p:spPr>
      </p:pic>
      <p:sp>
        <p:nvSpPr>
          <p:cNvPr id="129" name="Google Shape;129;p17"/>
          <p:cNvSpPr txBox="1"/>
          <p:nvPr/>
        </p:nvSpPr>
        <p:spPr>
          <a:xfrm>
            <a:off x="556700" y="5472175"/>
            <a:ext cx="83622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22222"/>
              </a:buClr>
              <a:buSzPts val="1800"/>
              <a:buFont typeface="Times New Roman"/>
              <a:buChar char="●"/>
            </a:pPr>
            <a:r>
              <a:rPr lang="en-IN" sz="1800" dirty="0">
                <a:solidFill>
                  <a:srgbClr val="222222"/>
                </a:solidFill>
                <a:latin typeface="Times New Roman"/>
                <a:ea typeface="Times New Roman"/>
                <a:cs typeface="Times New Roman"/>
                <a:sym typeface="Times New Roman"/>
              </a:rPr>
              <a:t>From the plot we can infer that our data set is highly imbalanced.</a:t>
            </a:r>
            <a:endParaRPr sz="1800" dirty="0">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IN" sz="1800" dirty="0">
                <a:solidFill>
                  <a:srgbClr val="222222"/>
                </a:solidFill>
                <a:latin typeface="Times New Roman"/>
                <a:ea typeface="Times New Roman"/>
                <a:cs typeface="Times New Roman"/>
                <a:sym typeface="Times New Roman"/>
              </a:rPr>
              <a:t>The count of Non Defaulters is almost three times that of Defaulters.</a:t>
            </a:r>
          </a:p>
          <a:p>
            <a:pPr marL="457200" lvl="0" indent="-342900" algn="l" rtl="0">
              <a:spcBef>
                <a:spcPts val="0"/>
              </a:spcBef>
              <a:spcAft>
                <a:spcPts val="0"/>
              </a:spcAft>
              <a:buClr>
                <a:srgbClr val="222222"/>
              </a:buClr>
              <a:buSzPts val="1800"/>
              <a:buFont typeface="Times New Roman"/>
              <a:buChar char="●"/>
            </a:pPr>
            <a:r>
              <a:rPr lang="en-IN" sz="1800" dirty="0">
                <a:solidFill>
                  <a:srgbClr val="222222"/>
                </a:solidFill>
                <a:latin typeface="Times New Roman"/>
                <a:ea typeface="Times New Roman"/>
                <a:cs typeface="Times New Roman"/>
                <a:sym typeface="Times New Roman"/>
              </a:rPr>
              <a:t>Since there is a problem of class imbalance, SMOTE is to be used to overcome it.</a:t>
            </a:r>
            <a:endParaRPr sz="1800" dirty="0">
              <a:solidFill>
                <a:srgbClr val="22222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ctrTitle"/>
          </p:nvPr>
        </p:nvSpPr>
        <p:spPr>
          <a:xfrm>
            <a:off x="356950" y="135350"/>
            <a:ext cx="7772400" cy="7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u="sng">
                <a:solidFill>
                  <a:srgbClr val="0055A0"/>
                </a:solidFill>
              </a:rPr>
              <a:t>Heatmap of Numeric features</a:t>
            </a:r>
            <a:endParaRPr sz="3200" u="sng">
              <a:solidFill>
                <a:srgbClr val="0055A0"/>
              </a:solidFill>
            </a:endParaRPr>
          </a:p>
        </p:txBody>
      </p:sp>
      <p:pic>
        <p:nvPicPr>
          <p:cNvPr id="136" name="Google Shape;136;p18"/>
          <p:cNvPicPr preferRelativeResize="0"/>
          <p:nvPr/>
        </p:nvPicPr>
        <p:blipFill>
          <a:blip r:embed="rId3">
            <a:alphaModFix/>
          </a:blip>
          <a:stretch>
            <a:fillRect/>
          </a:stretch>
        </p:blipFill>
        <p:spPr>
          <a:xfrm>
            <a:off x="1629100" y="841275"/>
            <a:ext cx="5960700" cy="3252275"/>
          </a:xfrm>
          <a:prstGeom prst="rect">
            <a:avLst/>
          </a:prstGeom>
          <a:noFill/>
          <a:ln>
            <a:noFill/>
          </a:ln>
        </p:spPr>
      </p:pic>
      <p:sp>
        <p:nvSpPr>
          <p:cNvPr id="137" name="Google Shape;137;p18"/>
          <p:cNvSpPr txBox="1"/>
          <p:nvPr/>
        </p:nvSpPr>
        <p:spPr>
          <a:xfrm>
            <a:off x="462050" y="5452250"/>
            <a:ext cx="83535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Calibri"/>
              <a:buChar char="●"/>
            </a:pPr>
            <a:endParaRPr sz="1800">
              <a:solidFill>
                <a:schemeClr val="dk1"/>
              </a:solidFill>
              <a:latin typeface="Calibri"/>
              <a:ea typeface="Calibri"/>
              <a:cs typeface="Calibri"/>
              <a:sym typeface="Calibri"/>
            </a:endParaRPr>
          </a:p>
        </p:txBody>
      </p:sp>
      <p:sp>
        <p:nvSpPr>
          <p:cNvPr id="138" name="Google Shape;138;p18"/>
          <p:cNvSpPr txBox="1"/>
          <p:nvPr/>
        </p:nvSpPr>
        <p:spPr>
          <a:xfrm>
            <a:off x="462050" y="4093550"/>
            <a:ext cx="81060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‘Loan_amt’,’funded_amt’,’funded_amt_inv’ all three features have correlation close to 1.</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‘Collection_recovery_fee’,’recoverie’ has a correlation of almost 1.</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‘Total_rev_hi_lim’,’revolving_bal’ have a correlation of 0.8</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‘Member_id’,’delinq_2_yrs’,’delinq_last_6_mths’, features have very low correlation with all other features.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‘Mnths_since_last_major_derog’,’mnths_since_last_delinq’ have a correlation of 0.7.</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083F-1F6D-375D-1DF5-5E3F2F90AE23}"/>
              </a:ext>
            </a:extLst>
          </p:cNvPr>
          <p:cNvSpPr>
            <a:spLocks noGrp="1"/>
          </p:cNvSpPr>
          <p:nvPr>
            <p:ph type="title"/>
          </p:nvPr>
        </p:nvSpPr>
        <p:spPr>
          <a:xfrm>
            <a:off x="805303" y="261938"/>
            <a:ext cx="3341802" cy="529914"/>
          </a:xfrm>
        </p:spPr>
        <p:txBody>
          <a:bodyPr>
            <a:normAutofit fontScale="90000"/>
          </a:bodyPr>
          <a:lstStyle/>
          <a:p>
            <a:r>
              <a:rPr lang="en-IN" dirty="0">
                <a:solidFill>
                  <a:schemeClr val="accent1">
                    <a:lumMod val="75000"/>
                  </a:schemeClr>
                </a:solidFill>
              </a:rPr>
              <a:t>VIF</a:t>
            </a:r>
          </a:p>
        </p:txBody>
      </p:sp>
      <p:pic>
        <p:nvPicPr>
          <p:cNvPr id="7" name="Picture 6">
            <a:extLst>
              <a:ext uri="{FF2B5EF4-FFF2-40B4-BE49-F238E27FC236}">
                <a16:creationId xmlns:a16="http://schemas.microsoft.com/office/drawing/2014/main" id="{EC8F82AF-0845-2856-5AB1-DB9013FBD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03" y="1044990"/>
            <a:ext cx="3436757" cy="5674063"/>
          </a:xfrm>
          <a:prstGeom prst="rect">
            <a:avLst/>
          </a:prstGeom>
          <a:ln>
            <a:solidFill>
              <a:schemeClr val="tx1"/>
            </a:solidFill>
          </a:ln>
        </p:spPr>
      </p:pic>
      <p:sp>
        <p:nvSpPr>
          <p:cNvPr id="14" name="TextBox 13">
            <a:extLst>
              <a:ext uri="{FF2B5EF4-FFF2-40B4-BE49-F238E27FC236}">
                <a16:creationId xmlns:a16="http://schemas.microsoft.com/office/drawing/2014/main" id="{114845A1-4EB3-6ED3-685E-EED1268D557B}"/>
              </a:ext>
            </a:extLst>
          </p:cNvPr>
          <p:cNvSpPr txBox="1"/>
          <p:nvPr/>
        </p:nvSpPr>
        <p:spPr>
          <a:xfrm>
            <a:off x="4675693" y="959102"/>
            <a:ext cx="3195688" cy="3055837"/>
          </a:xfrm>
          <a:prstGeom prst="rect">
            <a:avLst/>
          </a:prstGeom>
          <a:noFill/>
        </p:spPr>
        <p:txBody>
          <a:bodyPr wrap="square">
            <a:spAutoFit/>
          </a:bodyPr>
          <a:lstStyle/>
          <a:p>
            <a:pPr marL="349250" indent="-285750">
              <a:lnSpc>
                <a:spcPct val="150000"/>
              </a:lnSpc>
              <a:spcBef>
                <a:spcPts val="690"/>
              </a:spcBef>
              <a:buFont typeface="Wingdings" panose="05000000000000000000" pitchFamily="2" charset="2"/>
              <a:buChar char="v"/>
            </a:pPr>
            <a:r>
              <a:rPr lang="en-US" sz="1400" kern="0" dirty="0">
                <a:solidFill>
                  <a:srgbClr val="000000"/>
                </a:solidFill>
                <a:effectLst/>
                <a:latin typeface="Calibri" panose="020F0502020204030204" pitchFamily="34" charset="0"/>
                <a:ea typeface="Trebuchet MS" panose="020B0603020202020204" pitchFamily="34" charset="0"/>
                <a:cs typeface="Trebuchet MS" panose="020B0603020202020204" pitchFamily="34" charset="0"/>
              </a:rPr>
              <a:t>VIF is not very high for any features, so we decided to use all the features to build our basic model and we shall build the upcoming models based on the </a:t>
            </a:r>
            <a:r>
              <a:rPr lang="en-US" sz="1400" kern="0" dirty="0" err="1">
                <a:solidFill>
                  <a:srgbClr val="000000"/>
                </a:solidFill>
                <a:effectLst/>
                <a:latin typeface="Calibri" panose="020F0502020204030204" pitchFamily="34" charset="0"/>
                <a:ea typeface="Trebuchet MS" panose="020B0603020202020204" pitchFamily="34" charset="0"/>
                <a:cs typeface="Trebuchet MS" panose="020B0603020202020204" pitchFamily="34" charset="0"/>
              </a:rPr>
              <a:t>p_value</a:t>
            </a:r>
            <a:r>
              <a:rPr lang="en-US" sz="1400" kern="0" dirty="0">
                <a:solidFill>
                  <a:srgbClr val="000000"/>
                </a:solidFill>
                <a:effectLst/>
                <a:latin typeface="Calibri" panose="020F0502020204030204" pitchFamily="34" charset="0"/>
                <a:ea typeface="Trebuchet MS" panose="020B0603020202020204" pitchFamily="34" charset="0"/>
                <a:cs typeface="Trebuchet MS" panose="020B0603020202020204" pitchFamily="34" charset="0"/>
              </a:rPr>
              <a:t> of each feature we'll decide it's significance for our prediction. </a:t>
            </a:r>
          </a:p>
          <a:p>
            <a:pPr marL="349250" indent="-285750">
              <a:lnSpc>
                <a:spcPct val="150000"/>
              </a:lnSpc>
              <a:spcBef>
                <a:spcPts val="690"/>
              </a:spcBef>
              <a:buFont typeface="Wingdings" panose="05000000000000000000" pitchFamily="2" charset="2"/>
              <a:buChar char="v"/>
            </a:pPr>
            <a:r>
              <a:rPr lang="en-US" sz="1400" kern="0" dirty="0">
                <a:solidFill>
                  <a:srgbClr val="000000"/>
                </a:solidFill>
                <a:effectLst/>
                <a:latin typeface="Calibri" panose="020F0502020204030204" pitchFamily="34" charset="0"/>
                <a:ea typeface="Trebuchet MS" panose="020B0603020202020204" pitchFamily="34" charset="0"/>
                <a:cs typeface="Trebuchet MS" panose="020B0603020202020204" pitchFamily="34" charset="0"/>
              </a:rPr>
              <a:t>If we find it insignificant, we’ll drop it.</a:t>
            </a:r>
            <a:endParaRPr lang="en-IN" sz="2400" kern="0"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231570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362600" y="80900"/>
            <a:ext cx="7772400" cy="943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IN" sz="3200" u="sng">
                <a:solidFill>
                  <a:schemeClr val="accent1"/>
                </a:solidFill>
              </a:rPr>
              <a:t>Analysis of Numeric Features</a:t>
            </a:r>
            <a:endParaRPr/>
          </a:p>
        </p:txBody>
      </p:sp>
      <p:sp>
        <p:nvSpPr>
          <p:cNvPr id="145" name="Google Shape;145;p19"/>
          <p:cNvSpPr txBox="1">
            <a:spLocks noGrp="1"/>
          </p:cNvSpPr>
          <p:nvPr>
            <p:ph type="subTitle" idx="1"/>
          </p:nvPr>
        </p:nvSpPr>
        <p:spPr>
          <a:xfrm>
            <a:off x="480850" y="4556225"/>
            <a:ext cx="8308500" cy="1752600"/>
          </a:xfrm>
          <a:prstGeom prst="rect">
            <a:avLst/>
          </a:prstGeom>
        </p:spPr>
        <p:txBody>
          <a:bodyPr spcFirstLastPara="1" wrap="square" lIns="91425" tIns="45700" rIns="91425" bIns="45700" anchor="t" anchorCtr="0">
            <a:normAutofit/>
          </a:bodyPr>
          <a:lstStyle/>
          <a:p>
            <a:pPr marL="457200" lvl="0" indent="-342900" algn="l" rtl="0">
              <a:spcBef>
                <a:spcPts val="64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All of the numerical features are highly right skewed.</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None of them have Negative Values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Some features consists 85% of their values as 0s </a:t>
            </a:r>
            <a:endParaRPr sz="1800">
              <a:solidFill>
                <a:schemeClr val="dk1"/>
              </a:solidFill>
              <a:latin typeface="Times New Roman"/>
              <a:ea typeface="Times New Roman"/>
              <a:cs typeface="Times New Roman"/>
              <a:sym typeface="Times New Roman"/>
            </a:endParaRPr>
          </a:p>
        </p:txBody>
      </p:sp>
      <p:pic>
        <p:nvPicPr>
          <p:cNvPr id="146" name="Google Shape;146;p19"/>
          <p:cNvPicPr preferRelativeResize="0"/>
          <p:nvPr/>
        </p:nvPicPr>
        <p:blipFill>
          <a:blip r:embed="rId3">
            <a:alphaModFix/>
          </a:blip>
          <a:stretch>
            <a:fillRect/>
          </a:stretch>
        </p:blipFill>
        <p:spPr>
          <a:xfrm>
            <a:off x="480850" y="1255925"/>
            <a:ext cx="2974424" cy="2908800"/>
          </a:xfrm>
          <a:prstGeom prst="rect">
            <a:avLst/>
          </a:prstGeom>
          <a:noFill/>
          <a:ln>
            <a:noFill/>
          </a:ln>
        </p:spPr>
      </p:pic>
      <p:pic>
        <p:nvPicPr>
          <p:cNvPr id="147" name="Google Shape;147;p19"/>
          <p:cNvPicPr preferRelativeResize="0"/>
          <p:nvPr/>
        </p:nvPicPr>
        <p:blipFill>
          <a:blip r:embed="rId4">
            <a:alphaModFix/>
          </a:blip>
          <a:stretch>
            <a:fillRect/>
          </a:stretch>
        </p:blipFill>
        <p:spPr>
          <a:xfrm>
            <a:off x="3581400" y="1255925"/>
            <a:ext cx="2751075" cy="2908799"/>
          </a:xfrm>
          <a:prstGeom prst="rect">
            <a:avLst/>
          </a:prstGeom>
          <a:noFill/>
          <a:ln>
            <a:noFill/>
          </a:ln>
        </p:spPr>
      </p:pic>
      <p:pic>
        <p:nvPicPr>
          <p:cNvPr id="148" name="Google Shape;148;p19"/>
          <p:cNvPicPr preferRelativeResize="0"/>
          <p:nvPr/>
        </p:nvPicPr>
        <p:blipFill>
          <a:blip r:embed="rId5">
            <a:alphaModFix/>
          </a:blip>
          <a:stretch>
            <a:fillRect/>
          </a:stretch>
        </p:blipFill>
        <p:spPr>
          <a:xfrm>
            <a:off x="6484875" y="1255925"/>
            <a:ext cx="2506725" cy="290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ctrTitle"/>
          </p:nvPr>
        </p:nvSpPr>
        <p:spPr>
          <a:xfrm>
            <a:off x="357350" y="94050"/>
            <a:ext cx="7772400" cy="93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u="sng">
                <a:solidFill>
                  <a:schemeClr val="accent1"/>
                </a:solidFill>
              </a:rPr>
              <a:t>Analysis of Categorical Features.</a:t>
            </a:r>
            <a:endParaRPr sz="3200" u="sng">
              <a:solidFill>
                <a:schemeClr val="accent1"/>
              </a:solidFill>
            </a:endParaRPr>
          </a:p>
        </p:txBody>
      </p:sp>
      <p:pic>
        <p:nvPicPr>
          <p:cNvPr id="155" name="Google Shape;155;p20"/>
          <p:cNvPicPr preferRelativeResize="0"/>
          <p:nvPr/>
        </p:nvPicPr>
        <p:blipFill>
          <a:blip r:embed="rId3">
            <a:alphaModFix/>
          </a:blip>
          <a:stretch>
            <a:fillRect/>
          </a:stretch>
        </p:blipFill>
        <p:spPr>
          <a:xfrm>
            <a:off x="709775" y="1024650"/>
            <a:ext cx="7886699" cy="2548875"/>
          </a:xfrm>
          <a:prstGeom prst="rect">
            <a:avLst/>
          </a:prstGeom>
          <a:noFill/>
          <a:ln>
            <a:noFill/>
          </a:ln>
        </p:spPr>
      </p:pic>
      <p:pic>
        <p:nvPicPr>
          <p:cNvPr id="156" name="Google Shape;156;p20"/>
          <p:cNvPicPr preferRelativeResize="0"/>
          <p:nvPr/>
        </p:nvPicPr>
        <p:blipFill>
          <a:blip r:embed="rId4">
            <a:alphaModFix/>
          </a:blip>
          <a:stretch>
            <a:fillRect/>
          </a:stretch>
        </p:blipFill>
        <p:spPr>
          <a:xfrm>
            <a:off x="709775" y="3828300"/>
            <a:ext cx="8289700" cy="25488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1397</Words>
  <Application>Microsoft Office PowerPoint</Application>
  <PresentationFormat>On-screen Show (4:3)</PresentationFormat>
  <Paragraphs>134</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Times New Roman</vt:lpstr>
      <vt:lpstr>Trebuchet MS</vt:lpstr>
      <vt:lpstr>Wingdings</vt:lpstr>
      <vt:lpstr>Office Theme</vt:lpstr>
      <vt:lpstr>PowerPoint Presentation</vt:lpstr>
      <vt:lpstr>PowerPoint Presentation</vt:lpstr>
      <vt:lpstr>Why it is important problem</vt:lpstr>
      <vt:lpstr>Data Cleaning and Understanding</vt:lpstr>
      <vt:lpstr>Distribution of Target Variable</vt:lpstr>
      <vt:lpstr>Heatmap of Numeric features</vt:lpstr>
      <vt:lpstr>VIF</vt:lpstr>
      <vt:lpstr>Analysis of Numeric Features</vt:lpstr>
      <vt:lpstr>Analysis of Categorical Features.</vt:lpstr>
      <vt:lpstr>PowerPoint Presentation</vt:lpstr>
      <vt:lpstr>PowerPoint Presentation</vt:lpstr>
      <vt:lpstr>PowerPoint Presentation</vt:lpstr>
      <vt:lpstr>STATISTICAL SIGNIFICANCE</vt:lpstr>
      <vt:lpstr>BASE MODEL </vt:lpstr>
      <vt:lpstr>CONFUSION MATRIX</vt:lpstr>
      <vt:lpstr>SCORE CARD FOR LOGISTIC REGRESSION  </vt:lpstr>
      <vt:lpstr>CLASS IMBALANCE TREATMENT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 praveen</cp:lastModifiedBy>
  <cp:revision>4</cp:revision>
  <cp:lastPrinted>2022-09-23T12:29:48Z</cp:lastPrinted>
  <dcterms:modified xsi:type="dcterms:W3CDTF">2022-09-24T09:53:16Z</dcterms:modified>
</cp:coreProperties>
</file>