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49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0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348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1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4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56DA5BE-D23A-4A79-9967-D27C7C707E5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BA77BE-878B-46A7-8C7A-64CDF7149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stic_regression" TargetMode="External"/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#svm-regression" TargetMode="External"/><Relationship Id="rId2" Type="http://schemas.openxmlformats.org/officeDocument/2006/relationships/hyperlink" Target="https://scikit-learn.org/stable/modules/svm.html#svm-class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scikit-learn.org/stable/modules/svm.html#svm-outlier-detec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E5C-D284-4B9A-8EC1-8DF1F87C1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PERSONALIZED CANCER DIAGNOSIS</a:t>
            </a:r>
            <a:br>
              <a:rPr lang="en-IN" b="1" dirty="0"/>
            </a:br>
            <a:r>
              <a:rPr lang="en-IN" sz="2400" b="1" dirty="0"/>
              <a:t>                                                                   By-</a:t>
            </a:r>
            <a:r>
              <a:rPr lang="en-IN" sz="2400" b="1" dirty="0" err="1"/>
              <a:t>Pratiksha</a:t>
            </a:r>
            <a:r>
              <a:rPr lang="en-IN" sz="2400" b="1" dirty="0"/>
              <a:t> 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AB0D9-095D-4AEE-8CB8-45AEDE098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90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AB86-7C31-4886-AE4B-DBC75DD0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Splitting data into train, test and cross validation (64:20:16)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0E7A-271A-45EB-9AB7-264923D9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We split the data into train, test and cross validation data sets, preserving the ratio of class distribution in the original data set.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Number 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of data points in train data:2124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Number 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of data points in test data:665</a:t>
            </a:r>
          </a:p>
          <a:p>
            <a:r>
              <a:rPr lang="en-US" sz="2800" dirty="0">
                <a:solidFill>
                  <a:srgbClr val="000000"/>
                </a:solidFill>
                <a:latin typeface="Helvetica Neue"/>
              </a:rPr>
              <a:t>Number of data points in cross validation data:532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2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825-95B5-40BD-8900-F9E7FEA7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Distribution of </a:t>
            </a:r>
            <a:r>
              <a:rPr lang="en-IN" u="sng" dirty="0" err="1"/>
              <a:t>yi</a:t>
            </a:r>
            <a:r>
              <a:rPr lang="en-IN" u="sng" dirty="0"/>
              <a:t> in </a:t>
            </a:r>
            <a:r>
              <a:rPr lang="en-IN" u="sng" dirty="0" err="1"/>
              <a:t>train,test</a:t>
            </a:r>
            <a:r>
              <a:rPr lang="en-IN" u="sng" dirty="0"/>
              <a:t> and CV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FE589-E867-47F7-8FDE-62710DE2F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35" y="1872278"/>
            <a:ext cx="410546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DAE04-6AA9-4244-92B3-30F74F9A7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55" y="1872278"/>
            <a:ext cx="381672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17449-AE22-4428-ACB9-ABB71A22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637" y="1826495"/>
            <a:ext cx="4029958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77A9-36BC-41EA-97B3-675764D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inherit"/>
              </a:rPr>
              <a:t>Prediction using a 'Random' Model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1832-EE5D-44A9-B613-C308837D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In a 'Random' Model, we generate the NINE class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/>
              </a:rPr>
              <a:t>probabilites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 randomly such that they sum to 1.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C4F41-97C4-4A9D-8046-626FD4AD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5" y="3238483"/>
            <a:ext cx="9797143" cy="14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FF8D-951A-43D6-B0BD-0A657689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inherit"/>
              </a:rPr>
              <a:t>Univariate Analysis on Gene Feature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5C46-005B-4978-A181-523F21C0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sz="3100" b="1" i="0" dirty="0">
                <a:solidFill>
                  <a:srgbClr val="000000"/>
                </a:solidFill>
                <a:effectLst/>
                <a:latin typeface="Helvetica Neue"/>
              </a:rPr>
              <a:t>Q1.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Helvetica Neue"/>
              </a:rPr>
              <a:t> Gene, What type of feature it is ?</a:t>
            </a:r>
          </a:p>
          <a:p>
            <a:pPr marL="0" indent="0" algn="l" rtl="0">
              <a:buNone/>
            </a:pPr>
            <a:r>
              <a:rPr lang="en-US" sz="3100" b="1" i="0" u="sng" dirty="0">
                <a:solidFill>
                  <a:srgbClr val="000000"/>
                </a:solidFill>
                <a:effectLst/>
                <a:latin typeface="Helvetica Neue"/>
              </a:rPr>
              <a:t>Ans</a:t>
            </a:r>
            <a:r>
              <a:rPr lang="en-US" sz="31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Helvetica Neue"/>
              </a:rPr>
              <a:t> Gene is a categorical variable.</a:t>
            </a:r>
          </a:p>
          <a:p>
            <a:pPr marL="0" indent="0" algn="l" rtl="0">
              <a:buNone/>
            </a:pPr>
            <a:endParaRPr lang="en-US" sz="3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>
              <a:buNone/>
            </a:pPr>
            <a:r>
              <a:rPr lang="en-US" sz="3100" b="1" i="0" dirty="0">
                <a:solidFill>
                  <a:srgbClr val="000000"/>
                </a:solidFill>
                <a:effectLst/>
                <a:latin typeface="Helvetica Neue"/>
              </a:rPr>
              <a:t>Q2.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Helvetica Neue"/>
              </a:rPr>
              <a:t> How many categories are there and How they are distributed?</a:t>
            </a:r>
          </a:p>
          <a:p>
            <a:pPr marL="0" indent="0" algn="l" rtl="0">
              <a:buNone/>
            </a:pPr>
            <a:r>
              <a:rPr lang="en-US" sz="3100" b="1" i="0" u="sng" dirty="0">
                <a:solidFill>
                  <a:srgbClr val="000000"/>
                </a:solidFill>
                <a:effectLst/>
                <a:latin typeface="Helvetica Neue"/>
              </a:rPr>
              <a:t>Ans</a:t>
            </a:r>
            <a:r>
              <a:rPr lang="en-US" sz="31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Helvetica Neue"/>
              </a:rPr>
              <a:t> There are 234 different categories of genes in the train data.</a:t>
            </a:r>
          </a:p>
          <a:p>
            <a:pPr marL="0" indent="0" algn="l" rtl="0">
              <a:buNone/>
            </a:pPr>
            <a:endParaRPr lang="en-US" sz="3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>
              <a:buNone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Helvetica Neue"/>
              </a:rPr>
              <a:t>For this problem of multi-class classification with categorical features, one-hot encoding is better for Logistic regression while response coding is better for Random Forests.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B64D47-207B-419B-B532-9CE412D1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5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6A47-8FAC-4BE5-AC99-08BA5563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11" y="392894"/>
            <a:ext cx="9692640" cy="1325562"/>
          </a:xfrm>
        </p:spPr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How good is this gene feature in predicting </a:t>
            </a:r>
            <a:r>
              <a:rPr lang="en-US" b="0" i="0" u="sng" dirty="0" err="1">
                <a:solidFill>
                  <a:srgbClr val="000000"/>
                </a:solidFill>
                <a:effectLst/>
                <a:latin typeface="Helvetica Neue"/>
              </a:rPr>
              <a:t>y_i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EAB6-4CEE-48EF-AAC1-9593816D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112EF-C7A9-4A3F-94C6-EC51FABF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1" y="1923953"/>
            <a:ext cx="7361558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F3DC5-CDC0-438D-A6CE-5A2CC3B33AE9}"/>
              </a:ext>
            </a:extLst>
          </p:cNvPr>
          <p:cNvSpPr txBox="1"/>
          <p:nvPr/>
        </p:nvSpPr>
        <p:spPr>
          <a:xfrm>
            <a:off x="838200" y="2933674"/>
            <a:ext cx="86883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Is the, the CV and Test errors would be significantly more than train error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. Gene feature stable across all the data sets (Test, Train, Cross validation)?</a:t>
            </a:r>
          </a:p>
          <a:p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Ans.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 Yes, it is. Otherwise</a:t>
            </a:r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839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60F8-73F6-4FB1-9845-26B43E62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en-US" sz="4400" b="1" i="0" u="sng" dirty="0">
                <a:solidFill>
                  <a:srgbClr val="000000"/>
                </a:solidFill>
                <a:effectLst/>
                <a:latin typeface="inherit"/>
              </a:rPr>
              <a:t>Naive Bayes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6FA1-7069-4F4E-B12F-CB06EB81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Helvetica Neue"/>
              </a:rPr>
              <a:t>Naive Bayes classifier for multinomial models.</a:t>
            </a:r>
          </a:p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Helvetica Neue"/>
              </a:rPr>
              <a:t>The multinomial Naive Bayes classifier is suitable for classification with discrete features (e.g., word counts for text classification). The multinomial distribution normally requires integer feature counts.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12AA6-5938-46D8-8DCD-A29D1A97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1" y="4478694"/>
            <a:ext cx="7477425" cy="11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CE62-9094-4ECD-BF28-3945BC48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13" y="342900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K Nearest Neighbour Classification</a:t>
            </a:r>
            <a:b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100" b="0" i="0" dirty="0">
                <a:solidFill>
                  <a:srgbClr val="212529"/>
                </a:solidFill>
                <a:effectLst/>
                <a:latin typeface="Helvetica Neue"/>
              </a:rPr>
              <a:t>Neighbors-based classification is a type of </a:t>
            </a:r>
            <a:r>
              <a:rPr lang="en-US" sz="3100" b="0" dirty="0">
                <a:solidFill>
                  <a:srgbClr val="212529"/>
                </a:solidFill>
                <a:effectLst/>
                <a:latin typeface="Helvetica Neue"/>
              </a:rPr>
              <a:t>instance-based learning or non-generalizing learning</a:t>
            </a:r>
            <a:r>
              <a:rPr lang="en-US" sz="3100" b="0" i="0" dirty="0">
                <a:solidFill>
                  <a:srgbClr val="212529"/>
                </a:solidFill>
                <a:effectLst/>
                <a:latin typeface="Helvetica Neue"/>
              </a:rPr>
              <a:t>: it does not attempt to construct a general internal model, but simply stores instances of the training data. </a:t>
            </a:r>
            <a:br>
              <a:rPr lang="en-US" sz="3100" b="0" i="0" dirty="0">
                <a:solidFill>
                  <a:srgbClr val="212529"/>
                </a:solidFill>
                <a:effectLst/>
                <a:latin typeface="Helvetica Neue"/>
              </a:rPr>
            </a:br>
            <a:r>
              <a:rPr lang="en-US" sz="3100" b="0" i="0" dirty="0">
                <a:solidFill>
                  <a:srgbClr val="212529"/>
                </a:solidFill>
                <a:effectLst/>
                <a:latin typeface="Helvetica Neue"/>
              </a:rPr>
              <a:t>Classification is computed from a simple majority vote of the nearest neighbors of each point: a query point is assigned the data class which has the most representatives within the nearest neighbors of the point.</a:t>
            </a:r>
            <a:endParaRPr lang="en-IN" sz="3100" u="sng" dirty="0">
              <a:latin typeface="Helvetica Neu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03CDE-9E25-4AD8-8A54-B3CFE360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07" y="5187204"/>
            <a:ext cx="7131802" cy="1082226"/>
          </a:xfrm>
        </p:spPr>
      </p:pic>
    </p:spTree>
    <p:extLst>
      <p:ext uri="{BB962C8B-B14F-4D97-AF65-F5344CB8AC3E}">
        <p14:creationId xmlns:p14="http://schemas.microsoft.com/office/powerpoint/2010/main" val="146068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9D7B-2611-4E94-A907-CFE19FD6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09" y="2577116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Logistic Regression</a:t>
            </a:r>
            <a:b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100" b="1" i="0" dirty="0">
                <a:solidFill>
                  <a:srgbClr val="212529"/>
                </a:solidFill>
                <a:effectLst/>
                <a:latin typeface="Helvetica Neue"/>
              </a:rPr>
              <a:t>Stochastic Gradient Descent (SGD)</a:t>
            </a:r>
            <a:r>
              <a:rPr lang="en-US" sz="3100" b="0" i="0" dirty="0">
                <a:solidFill>
                  <a:srgbClr val="212529"/>
                </a:solidFill>
                <a:effectLst/>
                <a:latin typeface="Helvetica Neue"/>
              </a:rPr>
              <a:t> is a simple yet very efficient approach to fitting linear classifiers and regressors under convex loss functions such as (linear) </a:t>
            </a:r>
            <a:r>
              <a:rPr lang="en-US" sz="3100" b="0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Vector Machines</a:t>
            </a:r>
            <a:r>
              <a:rPr lang="en-US" sz="3100" b="0" i="0" dirty="0">
                <a:effectLst/>
                <a:latin typeface="Helvetica Neue"/>
              </a:rPr>
              <a:t> and </a:t>
            </a:r>
            <a:r>
              <a:rPr lang="en-US" sz="3100" b="0" i="0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r>
              <a:rPr lang="en-US" sz="3100" b="0" i="0" dirty="0">
                <a:solidFill>
                  <a:srgbClr val="212529"/>
                </a:solidFill>
                <a:effectLst/>
                <a:latin typeface="Helvetica Neue"/>
              </a:rPr>
              <a:t>.</a:t>
            </a:r>
            <a:endParaRPr lang="en-IN" sz="3100" u="sng" dirty="0">
              <a:latin typeface="Helvetica Neu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14CA8-D2FD-4BB0-A36C-05FA9A249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0978" y="4987681"/>
            <a:ext cx="6452915" cy="932593"/>
          </a:xfrm>
        </p:spPr>
      </p:pic>
    </p:spTree>
    <p:extLst>
      <p:ext uri="{BB962C8B-B14F-4D97-AF65-F5344CB8AC3E}">
        <p14:creationId xmlns:p14="http://schemas.microsoft.com/office/powerpoint/2010/main" val="378561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A21B-A188-4ACE-AA2E-09BD7B60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82" y="2390503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Linear Support Vector Machines</a:t>
            </a:r>
            <a:b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100" i="0" dirty="0">
                <a:solidFill>
                  <a:srgbClr val="212529"/>
                </a:solidFill>
                <a:effectLst/>
                <a:latin typeface="Helvetica Neue"/>
              </a:rPr>
              <a:t>Support vector machines (SVMs) are a set of supervised learning methods used for </a:t>
            </a:r>
            <a:r>
              <a:rPr lang="en-US" sz="3100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en-US" sz="3100" i="0" dirty="0">
                <a:effectLst/>
                <a:latin typeface="Helvetica Neue"/>
              </a:rPr>
              <a:t>, </a:t>
            </a:r>
            <a:r>
              <a:rPr lang="en-US" sz="3100" i="0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</a:t>
            </a:r>
            <a:r>
              <a:rPr lang="en-US" sz="3100" i="0" dirty="0">
                <a:effectLst/>
                <a:latin typeface="Helvetica Neue"/>
              </a:rPr>
              <a:t> and </a:t>
            </a:r>
            <a:r>
              <a:rPr lang="en-US" sz="3100" i="0" strike="noStrike" dirty="0"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outliers detection</a:t>
            </a:r>
            <a:r>
              <a:rPr lang="en-US" i="0" dirty="0">
                <a:solidFill>
                  <a:srgbClr val="212529"/>
                </a:solidFill>
                <a:effectLst/>
                <a:latin typeface="Helvetica Neue"/>
              </a:rPr>
              <a:t>.</a:t>
            </a:r>
            <a:br>
              <a:rPr lang="en-IN" i="0" u="sng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u="sng" dirty="0">
              <a:latin typeface="Helvetica Neu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ABB48-5B53-4FF9-896C-DBF97CDE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14195" y="3937518"/>
            <a:ext cx="6478269" cy="989045"/>
          </a:xfrm>
        </p:spPr>
      </p:pic>
    </p:spTree>
    <p:extLst>
      <p:ext uri="{BB962C8B-B14F-4D97-AF65-F5344CB8AC3E}">
        <p14:creationId xmlns:p14="http://schemas.microsoft.com/office/powerpoint/2010/main" val="313896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1E13-9AA3-4892-9FA2-A98B5F0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2A0F-F48B-48EB-86CA-252C9E5D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EAF7-FF47-4688-B31C-983E438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DC17-88BB-470E-9E52-E1116A04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Helvetica Neue"/>
              </a:rPr>
              <a:t>Data: (MSKCC)</a:t>
            </a:r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Download training_variants.zip and training_text.zip from Kaggle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2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8821-FBA2-480E-BF91-AD5D824D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4F0A-F989-42B5-93B9-FC4A8CC5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Classify the given genetic variations/mutations based on evidence from text-based clinical literature.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F378-7387-49BA-9F48-F80DA88F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43" y="1662715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Real-world/Business objectives and constraints.</a:t>
            </a:r>
            <a:b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E6AE-183D-4DC8-A429-C1BC22CE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43" y="2649894"/>
            <a:ext cx="8595360" cy="43513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No low-latency requirement.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Interpretability is important.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Errors can be very costly.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01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DE1-F1CC-43C1-92F2-89CBED6A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551D7-FB53-4E28-AA38-DF1054173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46874"/>
            <a:ext cx="7082905" cy="3555986"/>
          </a:xfrm>
        </p:spPr>
      </p:pic>
    </p:spTree>
    <p:extLst>
      <p:ext uri="{BB962C8B-B14F-4D97-AF65-F5344CB8AC3E}">
        <p14:creationId xmlns:p14="http://schemas.microsoft.com/office/powerpoint/2010/main" val="292818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8995-6BA0-443D-81CA-CA306D18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Data Overview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6566-0FA0-44B6-A27A-787EBA93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We have two data files: one contains the information about the genetic mutations and the other contains the clinical evidence (text) that human experts/pathologists use to classify the genetic mutations.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Both these data files are have a common column called 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Data file's information: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/>
              </a:rPr>
              <a:t>training_variants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 (ID , Gene, Variations, Class)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/>
              </a:rPr>
              <a:t>training_text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 (ID, Text)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08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244DD9F-3945-4BA3-A833-B0C4865F6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9102"/>
            <a:ext cx="9978299" cy="997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Type of Machine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32F7-1897-4DEF-BFDE-CBBA0D7D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Courier New" panose="02070309020205020404" pitchFamily="49" charset="0"/>
              </a:rPr>
              <a:t>There are nine different classes a genetic mutation can be classified into =&gt; Multi class classification problem</a:t>
            </a:r>
            <a:endParaRPr lang="en-IN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207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5B4F-1623-4836-ADF6-FC57F5B8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inherit"/>
              </a:rPr>
              <a:t>Train, CV and Test Datasets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04FD-9945-4299-AEF3-F4EF422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Split the dataset randomly into three parts train, cross validation and test with 64%,16%, 20% of data respectively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409D-DF10-4738-9A6A-8FC7DF7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 err="1">
                <a:solidFill>
                  <a:srgbClr val="000000"/>
                </a:solidFill>
                <a:effectLst/>
                <a:latin typeface="Helvetica Neue"/>
              </a:rPr>
              <a:t>Preprocessing</a:t>
            </a:r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 of text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20E0-CEA4-425C-87C9-D36484ED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Neue"/>
              </a:rPr>
              <a:t>loading stop words from </a:t>
            </a:r>
            <a:r>
              <a:rPr lang="en-US" sz="2800" dirty="0" err="1">
                <a:latin typeface="Helvetica Neue"/>
              </a:rPr>
              <a:t>nltk</a:t>
            </a:r>
            <a:r>
              <a:rPr lang="en-US" sz="2800" dirty="0">
                <a:latin typeface="Helvetica Neue"/>
              </a:rPr>
              <a:t> library.</a:t>
            </a:r>
          </a:p>
          <a:p>
            <a:r>
              <a:rPr lang="en-US" sz="2800" dirty="0">
                <a:latin typeface="Helvetica Neue"/>
              </a:rPr>
              <a:t>replace every special char with space</a:t>
            </a:r>
            <a:r>
              <a:rPr lang="en-IN" sz="2800" dirty="0">
                <a:latin typeface="Helvetica Neue"/>
              </a:rPr>
              <a:t>.</a:t>
            </a:r>
          </a:p>
          <a:p>
            <a:r>
              <a:rPr lang="en-US" sz="2800" b="1" dirty="0">
                <a:latin typeface="Helvetica Neue"/>
              </a:rPr>
              <a:t> </a:t>
            </a:r>
            <a:r>
              <a:rPr lang="en-US" sz="2800" dirty="0">
                <a:latin typeface="Helvetica Neue"/>
              </a:rPr>
              <a:t>replace multiple spaces with single space.</a:t>
            </a:r>
          </a:p>
          <a:p>
            <a:r>
              <a:rPr lang="en-US" sz="2800" dirty="0">
                <a:latin typeface="Helvetica Neue"/>
              </a:rPr>
              <a:t>If the word is a not a stop word then retain that word from the data.</a:t>
            </a:r>
          </a:p>
          <a:p>
            <a:r>
              <a:rPr lang="en-US" sz="2800" dirty="0">
                <a:latin typeface="Helvetica Neue"/>
              </a:rPr>
              <a:t>merging both </a:t>
            </a:r>
            <a:r>
              <a:rPr lang="en-US" sz="2800" dirty="0" err="1">
                <a:latin typeface="Helvetica Neue"/>
              </a:rPr>
              <a:t>gene_variations</a:t>
            </a:r>
            <a:r>
              <a:rPr lang="en-US" sz="2800" dirty="0">
                <a:latin typeface="Helvetica Neue"/>
              </a:rPr>
              <a:t> and text data based on ID.</a:t>
            </a:r>
          </a:p>
        </p:txBody>
      </p:sp>
    </p:spTree>
    <p:extLst>
      <p:ext uri="{BB962C8B-B14F-4D97-AF65-F5344CB8AC3E}">
        <p14:creationId xmlns:p14="http://schemas.microsoft.com/office/powerpoint/2010/main" val="5249907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227</TotalTime>
  <Words>672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Schoolbook</vt:lpstr>
      <vt:lpstr>Helvetica Neue</vt:lpstr>
      <vt:lpstr>inherit</vt:lpstr>
      <vt:lpstr>Wingdings 2</vt:lpstr>
      <vt:lpstr>View</vt:lpstr>
      <vt:lpstr>PERSONALIZED CANCER DIAGNOSIS                                                                    By-Pratiksha M</vt:lpstr>
      <vt:lpstr>DATA COLLECTION</vt:lpstr>
      <vt:lpstr>PROBLEM STATEMENT</vt:lpstr>
      <vt:lpstr>Real-world/Business objectives and constraints. </vt:lpstr>
      <vt:lpstr>DATA OVERVIEW</vt:lpstr>
      <vt:lpstr>Data Overview </vt:lpstr>
      <vt:lpstr>Type of Machine Learning Problem</vt:lpstr>
      <vt:lpstr>Train, CV and Test Datasets</vt:lpstr>
      <vt:lpstr>Preprocessing of text</vt:lpstr>
      <vt:lpstr>Splitting data into train, test and cross validation (64:20:16) </vt:lpstr>
      <vt:lpstr>Distribution of yi in train,test and CV data</vt:lpstr>
      <vt:lpstr>Prediction using a 'Random' Model.</vt:lpstr>
      <vt:lpstr>Univariate Analysis on Gene Feature.</vt:lpstr>
      <vt:lpstr>How good is this gene feature in predicting y_i?</vt:lpstr>
      <vt:lpstr> Naive Bayes </vt:lpstr>
      <vt:lpstr>K Nearest Neighbour Classification Neighbors-based classification is a type of instance-based learning or non-generalizing learning: it does not attempt to construct a general internal model, but simply stores instances of the training data.  Classification is computed from a simple majority vote of the nearest neighbors of each point: a query point is assigned the data class which has the most representatives within the nearest neighbors of the point.</vt:lpstr>
      <vt:lpstr>Logistic Regression Stochastic Gradient Descent (SGD) is a simple yet very efficient approach to fitting linear classifiers and regressors under convex loss functions such as (linear) Support Vector Machines and Logistic Regression.</vt:lpstr>
      <vt:lpstr>Linear Support Vector Machines Support vector machines (SVMs) are a set of supervised learning methods used for classification, regression and outliers detection.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CANCER DIAGNOSIS</dc:title>
  <dc:creator>mhasepratiksha@gmail.com</dc:creator>
  <cp:lastModifiedBy>mhasepratiksha@gmail.com</cp:lastModifiedBy>
  <cp:revision>4</cp:revision>
  <dcterms:created xsi:type="dcterms:W3CDTF">2022-04-22T06:18:12Z</dcterms:created>
  <dcterms:modified xsi:type="dcterms:W3CDTF">2022-04-25T14:15:37Z</dcterms:modified>
</cp:coreProperties>
</file>