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94180A-CB4C-444A-917F-50C2E74A0D9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EAB7E-3FEA-4307-9E8D-C7D3BD7321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72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4180A-CB4C-444A-917F-50C2E74A0D9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293020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4180A-CB4C-444A-917F-50C2E74A0D9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189359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4180A-CB4C-444A-917F-50C2E74A0D9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93238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4180A-CB4C-444A-917F-50C2E74A0D9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EAB7E-3FEA-4307-9E8D-C7D3BD7321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74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94180A-CB4C-444A-917F-50C2E74A0D9B}"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23369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94180A-CB4C-444A-917F-50C2E74A0D9B}"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52738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94180A-CB4C-444A-917F-50C2E74A0D9B}"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09565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94180A-CB4C-444A-917F-50C2E74A0D9B}" type="datetimeFigureOut">
              <a:rPr lang="en-IN" smtClean="0"/>
              <a:t>25-04-2022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97005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94180A-CB4C-444A-917F-50C2E74A0D9B}" type="datetimeFigureOut">
              <a:rPr lang="en-IN" smtClean="0"/>
              <a:t>25-04-2022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BEAB7E-3FEA-4307-9E8D-C7D3BD73218A}" type="slidenum">
              <a:rPr lang="en-IN" smtClean="0"/>
              <a:t>‹#›</a:t>
            </a:fld>
            <a:endParaRPr lang="en-IN"/>
          </a:p>
        </p:txBody>
      </p:sp>
    </p:spTree>
    <p:extLst>
      <p:ext uri="{BB962C8B-B14F-4D97-AF65-F5344CB8AC3E}">
        <p14:creationId xmlns:p14="http://schemas.microsoft.com/office/powerpoint/2010/main" val="238990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94180A-CB4C-444A-917F-50C2E74A0D9B}"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25751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94180A-CB4C-444A-917F-50C2E74A0D9B}" type="datetimeFigureOut">
              <a:rPr lang="en-IN" smtClean="0"/>
              <a:t>25-04-2022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BEAB7E-3FEA-4307-9E8D-C7D3BD73218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4498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AD9B-DADD-4B87-910C-BBEF453E32CF}"/>
              </a:ext>
            </a:extLst>
          </p:cNvPr>
          <p:cNvSpPr>
            <a:spLocks noGrp="1"/>
          </p:cNvSpPr>
          <p:nvPr>
            <p:ph type="ctrTitle"/>
          </p:nvPr>
        </p:nvSpPr>
        <p:spPr/>
        <p:txBody>
          <a:bodyPr/>
          <a:lstStyle/>
          <a:p>
            <a:r>
              <a:rPr lang="en-IN" b="0" i="0" dirty="0">
                <a:solidFill>
                  <a:srgbClr val="444444"/>
                </a:solidFill>
                <a:effectLst/>
                <a:latin typeface="Georgia" panose="02040502050405020303" pitchFamily="18" charset="0"/>
              </a:rPr>
              <a:t>SAS Array</a:t>
            </a:r>
            <a:br>
              <a:rPr lang="en-IN" b="0" i="0" dirty="0">
                <a:solidFill>
                  <a:srgbClr val="444444"/>
                </a:solidFill>
                <a:effectLst/>
                <a:latin typeface="Georgia" panose="02040502050405020303" pitchFamily="18" charset="0"/>
              </a:rPr>
            </a:br>
            <a:endParaRPr lang="en-IN" dirty="0"/>
          </a:p>
        </p:txBody>
      </p:sp>
      <p:sp>
        <p:nvSpPr>
          <p:cNvPr id="3" name="Subtitle 2">
            <a:extLst>
              <a:ext uri="{FF2B5EF4-FFF2-40B4-BE49-F238E27FC236}">
                <a16:creationId xmlns:a16="http://schemas.microsoft.com/office/drawing/2014/main" id="{92195B41-C979-4C55-B839-CAB12B2C92F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02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5A1D-C489-45E3-88E5-EFFFD454CC0A}"/>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6EE307F4-CE77-442B-BEFD-04080D9C2C3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1510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6609-EB08-4803-8253-D9CC98C4B4FB}"/>
              </a:ext>
            </a:extLst>
          </p:cNvPr>
          <p:cNvSpPr>
            <a:spLocks noGrp="1"/>
          </p:cNvSpPr>
          <p:nvPr>
            <p:ph type="title"/>
          </p:nvPr>
        </p:nvSpPr>
        <p:spPr>
          <a:xfrm>
            <a:off x="2231136" y="964692"/>
            <a:ext cx="7729728" cy="584190"/>
          </a:xfrm>
        </p:spPr>
        <p:txBody>
          <a:bodyPr>
            <a:normAutofit fontScale="90000"/>
          </a:bodyPr>
          <a:lstStyle/>
          <a:p>
            <a:r>
              <a:rPr lang="en-US" dirty="0"/>
              <a:t>CONCEPTS TO COVER</a:t>
            </a:r>
            <a:endParaRPr lang="en-IN" dirty="0"/>
          </a:p>
        </p:txBody>
      </p:sp>
      <p:sp>
        <p:nvSpPr>
          <p:cNvPr id="3" name="Content Placeholder 2">
            <a:extLst>
              <a:ext uri="{FF2B5EF4-FFF2-40B4-BE49-F238E27FC236}">
                <a16:creationId xmlns:a16="http://schemas.microsoft.com/office/drawing/2014/main" id="{8A1B6675-B560-4B0B-8D30-23BCE4C12F9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Concept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Syntax</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Declaration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Operators</a:t>
            </a:r>
          </a:p>
          <a:p>
            <a:endParaRPr lang="en-IN" dirty="0"/>
          </a:p>
        </p:txBody>
      </p:sp>
    </p:spTree>
    <p:extLst>
      <p:ext uri="{BB962C8B-B14F-4D97-AF65-F5344CB8AC3E}">
        <p14:creationId xmlns:p14="http://schemas.microsoft.com/office/powerpoint/2010/main" val="1483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6C5C-5A7D-4156-B82B-7882D2BF385E}"/>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What is Array in SAS?</a:t>
            </a:r>
            <a:endParaRPr lang="en-IN" dirty="0"/>
          </a:p>
        </p:txBody>
      </p:sp>
      <p:sp>
        <p:nvSpPr>
          <p:cNvPr id="3" name="Content Placeholder 2">
            <a:extLst>
              <a:ext uri="{FF2B5EF4-FFF2-40B4-BE49-F238E27FC236}">
                <a16:creationId xmlns:a16="http://schemas.microsoft.com/office/drawing/2014/main" id="{67B876BA-B89D-4B9D-9C43-96870CB77F28}"/>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SAS array groups similar variables for processing inside the data step. After SAS array is defined, the tasks performed by variables at different times can be performed using a single array. This saves time and does not require multiple statements to be written.</a:t>
            </a:r>
          </a:p>
          <a:p>
            <a:pPr marL="0" indent="0">
              <a:buNone/>
            </a:pPr>
            <a:endParaRPr lang="en-IN" dirty="0"/>
          </a:p>
        </p:txBody>
      </p:sp>
    </p:spTree>
    <p:extLst>
      <p:ext uri="{BB962C8B-B14F-4D97-AF65-F5344CB8AC3E}">
        <p14:creationId xmlns:p14="http://schemas.microsoft.com/office/powerpoint/2010/main" val="137144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CBCD-AA55-4567-A6E9-BD2C1B99DF9B}"/>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SAS Array Syntax</a:t>
            </a:r>
            <a:endParaRPr lang="en-IN" dirty="0"/>
          </a:p>
        </p:txBody>
      </p:sp>
      <p:sp>
        <p:nvSpPr>
          <p:cNvPr id="3" name="Content Placeholder 2">
            <a:extLst>
              <a:ext uri="{FF2B5EF4-FFF2-40B4-BE49-F238E27FC236}">
                <a16:creationId xmlns:a16="http://schemas.microsoft.com/office/drawing/2014/main" id="{EFACA33A-F2F5-4FE5-A4E3-068AAE817716}"/>
              </a:ext>
            </a:extLst>
          </p:cNvPr>
          <p:cNvSpPr>
            <a:spLocks noGrp="1"/>
          </p:cNvSpPr>
          <p:nvPr>
            <p:ph idx="1"/>
          </p:nvPr>
        </p:nvSpPr>
        <p:spPr/>
        <p:txBody>
          <a:bodyPr>
            <a:normAutofit/>
          </a:bodyPr>
          <a:lstStyle/>
          <a:p>
            <a:pPr algn="l" fontAlgn="base"/>
            <a:r>
              <a:rPr lang="en-US" b="0" i="0" dirty="0">
                <a:solidFill>
                  <a:srgbClr val="444444"/>
                </a:solidFill>
                <a:effectLst/>
                <a:latin typeface="Georgia" panose="02040502050405020303" pitchFamily="18" charset="0"/>
              </a:rPr>
              <a:t>The SAS ARRAY statement consists of the keyword ARRAY followed by the name of the array:</a:t>
            </a:r>
          </a:p>
          <a:p>
            <a:pPr algn="l" rtl="0" fontAlgn="base"/>
            <a:r>
              <a:rPr lang="en-US" b="0" i="0" dirty="0">
                <a:solidFill>
                  <a:schemeClr val="accent2">
                    <a:lumMod val="75000"/>
                  </a:schemeClr>
                </a:solidFill>
                <a:effectLst/>
                <a:latin typeface="inherit"/>
              </a:rPr>
              <a:t>ARRAY </a:t>
            </a:r>
            <a:r>
              <a:rPr lang="en-US" b="0" i="0" dirty="0" err="1">
                <a:solidFill>
                  <a:schemeClr val="accent2">
                    <a:lumMod val="75000"/>
                  </a:schemeClr>
                </a:solidFill>
                <a:effectLst/>
                <a:latin typeface="inherit"/>
              </a:rPr>
              <a:t>array_name</a:t>
            </a:r>
            <a:r>
              <a:rPr lang="en-US" dirty="0">
                <a:solidFill>
                  <a:schemeClr val="accent2">
                    <a:lumMod val="75000"/>
                  </a:schemeClr>
                </a:solidFill>
                <a:latin typeface="inherit"/>
              </a:rPr>
              <a:t>[ ]</a:t>
            </a:r>
            <a:r>
              <a:rPr lang="en-US" b="0" i="0" dirty="0">
                <a:solidFill>
                  <a:schemeClr val="accent2">
                    <a:lumMod val="75000"/>
                  </a:schemeClr>
                </a:solidFill>
                <a:effectLst/>
                <a:latin typeface="inherit"/>
              </a:rPr>
              <a:t>;</a:t>
            </a:r>
          </a:p>
          <a:p>
            <a:pPr algn="l" fontAlgn="base"/>
            <a:r>
              <a:rPr lang="en-US" b="0" i="0" dirty="0">
                <a:solidFill>
                  <a:srgbClr val="444444"/>
                </a:solidFill>
                <a:effectLst/>
                <a:latin typeface="Georgia" panose="02040502050405020303" pitchFamily="18" charset="0"/>
              </a:rPr>
              <a:t>The SAS array name can be followed by either a pair of parentheses ( ), braces { }, or square brackets [ ]. By specifying a value inside the bracket, we can assign the same number of variables to the array.</a:t>
            </a:r>
          </a:p>
          <a:p>
            <a:pPr algn="l" fontAlgn="base"/>
            <a:r>
              <a:rPr lang="en-US" b="1" i="0" dirty="0">
                <a:solidFill>
                  <a:srgbClr val="444444"/>
                </a:solidFill>
                <a:effectLst/>
                <a:latin typeface="inherit"/>
              </a:rPr>
              <a:t>For example</a:t>
            </a:r>
            <a:r>
              <a:rPr lang="en-US" b="0" i="0" dirty="0">
                <a:solidFill>
                  <a:srgbClr val="444444"/>
                </a:solidFill>
                <a:effectLst/>
                <a:latin typeface="Georgia" panose="02040502050405020303" pitchFamily="18" charset="0"/>
              </a:rPr>
              <a:t> – using the same example used above, we can create an array income and add 12 variables to it, one for each month, instead of writing statements for those 12 variables.</a:t>
            </a:r>
          </a:p>
          <a:p>
            <a:pPr algn="l" rtl="0" fontAlgn="base"/>
            <a:r>
              <a:rPr lang="en-US" b="0" i="0" dirty="0">
                <a:solidFill>
                  <a:srgbClr val="000000"/>
                </a:solidFill>
                <a:effectLst/>
                <a:latin typeface="inherit"/>
              </a:rPr>
              <a:t>ARRAY income</a:t>
            </a:r>
            <a:r>
              <a:rPr lang="en-US" b="0" i="0" dirty="0">
                <a:solidFill>
                  <a:srgbClr val="777777"/>
                </a:solidFill>
                <a:effectLst/>
                <a:latin typeface="inherit"/>
              </a:rPr>
              <a:t>[</a:t>
            </a:r>
            <a:r>
              <a:rPr lang="en-US" b="0" i="0" dirty="0">
                <a:solidFill>
                  <a:srgbClr val="000000"/>
                </a:solidFill>
                <a:effectLst/>
                <a:latin typeface="inherit"/>
              </a:rPr>
              <a:t>12</a:t>
            </a:r>
            <a:r>
              <a:rPr lang="en-US" b="0" i="0" dirty="0">
                <a:solidFill>
                  <a:srgbClr val="777777"/>
                </a:solidFill>
                <a:effectLst/>
                <a:latin typeface="inherit"/>
              </a:rPr>
              <a:t>]</a:t>
            </a:r>
            <a:r>
              <a:rPr lang="en-US" b="0" i="0" dirty="0">
                <a:solidFill>
                  <a:srgbClr val="000000"/>
                </a:solidFill>
                <a:effectLst/>
                <a:latin typeface="inherit"/>
              </a:rPr>
              <a:t> inc1-inc12;</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In this statement, the array income has 12 variables (inc1–inc12) associated with it.</a:t>
            </a:r>
          </a:p>
          <a:p>
            <a:pPr algn="l" fontAlgn="base"/>
            <a:endParaRPr lang="en-US" b="0" i="0" dirty="0">
              <a:solidFill>
                <a:srgbClr val="444444"/>
              </a:solidFill>
              <a:effectLst/>
              <a:latin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43539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ED82-E594-4C12-A3FE-E3D1F83538CD}"/>
              </a:ext>
            </a:extLst>
          </p:cNvPr>
          <p:cNvSpPr>
            <a:spLocks noGrp="1"/>
          </p:cNvSpPr>
          <p:nvPr>
            <p:ph type="title"/>
          </p:nvPr>
        </p:nvSpPr>
        <p:spPr/>
        <p:txBody>
          <a:bodyPr/>
          <a:lstStyle/>
          <a:p>
            <a:r>
              <a:rPr lang="en-US" dirty="0"/>
              <a:t>BASIC SAS EXAMPLE</a:t>
            </a:r>
            <a:endParaRPr lang="en-IN" dirty="0"/>
          </a:p>
        </p:txBody>
      </p:sp>
      <p:pic>
        <p:nvPicPr>
          <p:cNvPr id="1026" name="Picture 2">
            <a:extLst>
              <a:ext uri="{FF2B5EF4-FFF2-40B4-BE49-F238E27FC236}">
                <a16:creationId xmlns:a16="http://schemas.microsoft.com/office/drawing/2014/main" id="{DD535077-C5DA-4CC8-B6BF-E472F0B158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541" y="1597951"/>
            <a:ext cx="7942472" cy="366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1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5E81-5F0C-4605-8D93-A771C7D778BE}"/>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Examples of SAS Array Declaration</a:t>
            </a:r>
            <a:endParaRPr lang="en-IN" dirty="0"/>
          </a:p>
        </p:txBody>
      </p:sp>
      <p:sp>
        <p:nvSpPr>
          <p:cNvPr id="3" name="Content Placeholder 2">
            <a:extLst>
              <a:ext uri="{FF2B5EF4-FFF2-40B4-BE49-F238E27FC236}">
                <a16:creationId xmlns:a16="http://schemas.microsoft.com/office/drawing/2014/main" id="{99F5D8F0-433C-44B1-BCEB-971AF9D2C9C9}"/>
              </a:ext>
            </a:extLst>
          </p:cNvPr>
          <p:cNvSpPr>
            <a:spLocks noGrp="1"/>
          </p:cNvSpPr>
          <p:nvPr>
            <p:ph idx="1"/>
          </p:nvPr>
        </p:nvSpPr>
        <p:spPr/>
        <p:txBody>
          <a:bodyPr>
            <a:normAutofit/>
          </a:bodyPr>
          <a:lstStyle/>
          <a:p>
            <a:pPr algn="l" fontAlgn="base"/>
            <a:r>
              <a:rPr lang="en-US" b="0" i="0" dirty="0">
                <a:solidFill>
                  <a:srgbClr val="444444"/>
                </a:solidFill>
                <a:effectLst/>
                <a:latin typeface="Georgia" panose="02040502050405020303" pitchFamily="18" charset="0"/>
              </a:rPr>
              <a:t># Declare an array of length 4 named age with values.</a:t>
            </a:r>
          </a:p>
          <a:p>
            <a:pPr algn="l" rtl="0" fontAlgn="base"/>
            <a:r>
              <a:rPr lang="en-US" b="0" i="0" dirty="0">
                <a:solidFill>
                  <a:srgbClr val="000000"/>
                </a:solidFill>
                <a:effectLst/>
                <a:latin typeface="inherit"/>
              </a:rPr>
              <a:t>ARRAY age</a:t>
            </a:r>
            <a:r>
              <a:rPr lang="en-US" b="0" i="0" dirty="0">
                <a:solidFill>
                  <a:srgbClr val="777777"/>
                </a:solidFill>
                <a:effectLst/>
                <a:latin typeface="inherit"/>
              </a:rPr>
              <a:t>[</a:t>
            </a:r>
            <a:r>
              <a:rPr lang="en-US" b="0" i="0" dirty="0">
                <a:solidFill>
                  <a:srgbClr val="000000"/>
                </a:solidFill>
                <a:effectLst/>
                <a:latin typeface="inherit"/>
              </a:rPr>
              <a:t>4</a:t>
            </a:r>
            <a:r>
              <a:rPr lang="en-US" b="0" i="0" dirty="0">
                <a:solidFill>
                  <a:srgbClr val="777777"/>
                </a:solidFill>
                <a:effectLst/>
                <a:latin typeface="inherit"/>
              </a:rPr>
              <a: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11 1 2 62</a:t>
            </a:r>
            <a:r>
              <a:rPr lang="en-US" b="0" i="0" dirty="0">
                <a:solidFill>
                  <a:srgbClr val="777777"/>
                </a:solidFill>
                <a:effectLst/>
                <a:latin typeface="inherit"/>
              </a:rPr>
              <a:t>)</a:t>
            </a:r>
            <a:r>
              <a:rPr lang="en-US" b="0" i="0" dirty="0">
                <a:solidFill>
                  <a:srgbClr val="000000"/>
                </a:solidFill>
                <a:effectLst/>
                <a:latin typeface="inherit"/>
              </a:rPr>
              <a:t>;</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 Declare an array of length 8 named colors with values starting at index 0.</a:t>
            </a:r>
          </a:p>
          <a:p>
            <a:pPr algn="l" rtl="0" fontAlgn="base"/>
            <a:r>
              <a:rPr lang="en-US" b="0" i="0" dirty="0">
                <a:solidFill>
                  <a:srgbClr val="000000"/>
                </a:solidFill>
                <a:effectLst/>
                <a:latin typeface="inherit"/>
              </a:rPr>
              <a:t>ARRAY colors </a:t>
            </a:r>
            <a:r>
              <a:rPr lang="en-US" b="0" i="0" dirty="0">
                <a:solidFill>
                  <a:srgbClr val="777777"/>
                </a:solidFill>
                <a:effectLst/>
                <a:latin typeface="inherit"/>
              </a:rPr>
              <a:t>(</a:t>
            </a:r>
            <a:r>
              <a:rPr lang="en-US" b="0" i="0" dirty="0">
                <a:solidFill>
                  <a:srgbClr val="000000"/>
                </a:solidFill>
                <a:effectLst/>
                <a:latin typeface="inherit"/>
              </a:rPr>
              <a:t>0:8</a:t>
            </a:r>
            <a:r>
              <a:rPr lang="en-US" b="0" i="0" dirty="0">
                <a:solidFill>
                  <a:srgbClr val="777777"/>
                </a:solidFill>
                <a:effectLst/>
                <a:latin typeface="inherit"/>
              </a:rPr>
              <a:t>)</a:t>
            </a:r>
            <a:r>
              <a:rPr lang="en-US" b="0" i="0" dirty="0">
                <a:solidFill>
                  <a:srgbClr val="000000"/>
                </a:solidFill>
                <a:effectLst/>
                <a:latin typeface="inherit"/>
              </a:rPr>
              <a:t> A B C D E F G H I;</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 Declare an array of length 5 named books which contain character values.</a:t>
            </a:r>
          </a:p>
          <a:p>
            <a:pPr algn="l" rtl="0" fontAlgn="base"/>
            <a:r>
              <a:rPr lang="en-US" b="0" i="0" dirty="0">
                <a:solidFill>
                  <a:srgbClr val="000000"/>
                </a:solidFill>
                <a:effectLst/>
                <a:latin typeface="inherit"/>
              </a:rPr>
              <a:t>ARRAY books</a:t>
            </a:r>
            <a:r>
              <a:rPr lang="en-US" b="0" i="0" dirty="0">
                <a:solidFill>
                  <a:srgbClr val="777777"/>
                </a:solidFill>
                <a:effectLst/>
                <a:latin typeface="inherit"/>
              </a:rPr>
              <a:t>(</a:t>
            </a:r>
            <a:r>
              <a:rPr lang="en-US" b="0" i="0" dirty="0">
                <a:solidFill>
                  <a:srgbClr val="000000"/>
                </a:solidFill>
                <a:effectLst/>
                <a:latin typeface="inherit"/>
              </a:rPr>
              <a:t>1:5</a:t>
            </a:r>
            <a:r>
              <a:rPr lang="en-US" b="0" i="0" dirty="0">
                <a:solidFill>
                  <a:srgbClr val="777777"/>
                </a:solidFill>
                <a:effectLst/>
                <a:latin typeface="inherit"/>
              </a:rPr>
              <a: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b1-b5;</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 Declare an array of required length depending on the number of values supplied.</a:t>
            </a:r>
          </a:p>
          <a:p>
            <a:pPr algn="l" rtl="0" fontAlgn="base"/>
            <a:r>
              <a:rPr lang="en-US" b="0" i="0" dirty="0">
                <a:solidFill>
                  <a:srgbClr val="000000"/>
                </a:solidFill>
                <a:effectLst/>
                <a:latin typeface="inherit"/>
              </a:rPr>
              <a:t>ARRAY ANS</a:t>
            </a:r>
            <a:r>
              <a:rPr lang="en-US" b="0" i="0" dirty="0">
                <a:solidFill>
                  <a:srgbClr val="777777"/>
                </a:solidFill>
                <a:effectLst/>
                <a:latin typeface="inherit"/>
              </a:rPr>
              <a:t>(</a:t>
            </a:r>
            <a:r>
              <a:rPr lang="en-US" b="0" i="0" dirty="0">
                <a:solidFill>
                  <a:srgbClr val="000000"/>
                </a:solidFill>
                <a:effectLst/>
                <a:latin typeface="inherit"/>
              </a:rPr>
              <a:t>*</a:t>
            </a:r>
            <a:r>
              <a:rPr lang="en-US" b="0" i="0" dirty="0">
                <a:solidFill>
                  <a:srgbClr val="777777"/>
                </a:solidFill>
                <a:effectLst/>
                <a:latin typeface="inherit"/>
              </a:rPr>
              <a:t>)</a:t>
            </a:r>
            <a:r>
              <a:rPr lang="en-US" b="0" i="0" dirty="0">
                <a:solidFill>
                  <a:srgbClr val="000000"/>
                </a:solidFill>
                <a:effectLst/>
                <a:latin typeface="inherit"/>
              </a:rPr>
              <a:t> A1-A10;</a:t>
            </a:r>
            <a:endParaRPr lang="en-US" b="0" i="0" dirty="0">
              <a:solidFill>
                <a:srgbClr val="787878"/>
              </a:solidFill>
              <a:effectLst/>
              <a:latin typeface="inherit"/>
            </a:endParaRPr>
          </a:p>
          <a:p>
            <a:pPr marL="0" indent="0">
              <a:buNone/>
            </a:pPr>
            <a:endParaRPr lang="en-IN" dirty="0"/>
          </a:p>
        </p:txBody>
      </p:sp>
    </p:spTree>
    <p:extLst>
      <p:ext uri="{BB962C8B-B14F-4D97-AF65-F5344CB8AC3E}">
        <p14:creationId xmlns:p14="http://schemas.microsoft.com/office/powerpoint/2010/main" val="37912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15A3-90EA-43E2-8B27-668DB85139A2}"/>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Points to Remember</a:t>
            </a:r>
            <a:endParaRPr lang="en-IN" dirty="0"/>
          </a:p>
        </p:txBody>
      </p:sp>
      <p:sp>
        <p:nvSpPr>
          <p:cNvPr id="3" name="Content Placeholder 2">
            <a:extLst>
              <a:ext uri="{FF2B5EF4-FFF2-40B4-BE49-F238E27FC236}">
                <a16:creationId xmlns:a16="http://schemas.microsoft.com/office/drawing/2014/main" id="{73A22191-7E95-42A3-93C2-DC68F5A85900}"/>
              </a:ext>
            </a:extLst>
          </p:cNvPr>
          <p:cNvSpPr>
            <a:spLocks noGrp="1"/>
          </p:cNvSpPr>
          <p:nvPr>
            <p:ph idx="1"/>
          </p:nvPr>
        </p:nvSpPr>
        <p:spPr/>
        <p:txBody>
          <a:bodyPr>
            <a:normAutofit fontScale="92500" lnSpcReduction="20000"/>
          </a:bodyPr>
          <a:lstStyle/>
          <a:p>
            <a:pPr algn="l" fontAlgn="base"/>
            <a:r>
              <a:rPr lang="en-US" b="0" i="0" dirty="0">
                <a:solidFill>
                  <a:srgbClr val="444444"/>
                </a:solidFill>
                <a:effectLst/>
                <a:latin typeface="Georgia" panose="02040502050405020303" pitchFamily="18" charset="0"/>
              </a:rPr>
              <a:t>There are some important points, which you should remember while working on SAS Array. SAS Variables that are associated with an array have certain characteristics:</a:t>
            </a:r>
          </a:p>
          <a:p>
            <a:pPr algn="l" fontAlgn="base">
              <a:buFont typeface="+mj-lt"/>
              <a:buAutoNum type="arabicPeriod"/>
            </a:pPr>
            <a:r>
              <a:rPr lang="en-US" b="0" i="0" dirty="0">
                <a:solidFill>
                  <a:srgbClr val="444444"/>
                </a:solidFill>
                <a:effectLst/>
                <a:latin typeface="Georgia" panose="02040502050405020303" pitchFamily="18" charset="0"/>
              </a:rPr>
              <a:t>All variables that are defined inside an array should be of the same type. They can be either numeric or character variables.</a:t>
            </a:r>
          </a:p>
          <a:p>
            <a:pPr algn="l" fontAlgn="base">
              <a:buFont typeface="+mj-lt"/>
              <a:buAutoNum type="arabicPeriod"/>
            </a:pPr>
            <a:r>
              <a:rPr lang="en-US" b="0" i="0" dirty="0">
                <a:solidFill>
                  <a:srgbClr val="444444"/>
                </a:solidFill>
                <a:effectLst/>
                <a:latin typeface="Georgia" panose="02040502050405020303" pitchFamily="18" charset="0"/>
              </a:rPr>
              <a:t>If the variables are character variables, a dollar ($) sign must be placed after the defining the array.</a:t>
            </a:r>
          </a:p>
          <a:p>
            <a:pPr algn="l" fontAlgn="base"/>
            <a:r>
              <a:rPr lang="en-US" b="1" i="0" dirty="0">
                <a:solidFill>
                  <a:srgbClr val="444444"/>
                </a:solidFill>
                <a:effectLst/>
                <a:latin typeface="inherit"/>
              </a:rPr>
              <a:t>Example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array </a:t>
            </a:r>
            <a:r>
              <a:rPr lang="en-US" b="0" i="0" dirty="0" err="1">
                <a:solidFill>
                  <a:srgbClr val="000000"/>
                </a:solidFill>
                <a:effectLst/>
                <a:latin typeface="inherit"/>
              </a:rPr>
              <a:t>my_name</a:t>
            </a:r>
            <a:r>
              <a:rPr lang="en-US" b="0" i="0" dirty="0">
                <a:solidFill>
                  <a:srgbClr val="777777"/>
                </a:solidFill>
                <a:effectLst/>
                <a:latin typeface="inherit"/>
              </a:rPr>
              <a:t>[</a:t>
            </a:r>
            <a:r>
              <a:rPr lang="en-US" b="0" i="0" dirty="0">
                <a:solidFill>
                  <a:srgbClr val="000000"/>
                </a:solidFill>
                <a:effectLst/>
                <a:latin typeface="inherit"/>
              </a:rPr>
              <a:t>3</a:t>
            </a:r>
            <a:r>
              <a:rPr lang="en-US" b="0" i="0" dirty="0">
                <a:solidFill>
                  <a:srgbClr val="777777"/>
                </a:solidFill>
                <a:effectLst/>
                <a:latin typeface="inherit"/>
              </a:rPr>
              <a: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first middle last;</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By default, variables inside the array have a length of 8 bytes. To specify a different length for the variables, include the desired length after the $ for character arrays and after the brackets for numeric arrays.</a:t>
            </a:r>
          </a:p>
          <a:p>
            <a:pPr algn="l" fontAlgn="base"/>
            <a:r>
              <a:rPr lang="en-US" b="1" i="0" dirty="0">
                <a:solidFill>
                  <a:srgbClr val="444444"/>
                </a:solidFill>
                <a:effectLst/>
                <a:latin typeface="inherit"/>
              </a:rPr>
              <a:t>Example –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array name</a:t>
            </a:r>
            <a:r>
              <a:rPr lang="en-US" b="0" i="0" dirty="0">
                <a:solidFill>
                  <a:srgbClr val="777777"/>
                </a:solidFill>
                <a:effectLst/>
                <a:latin typeface="inherit"/>
              </a:rPr>
              <a:t>[</a:t>
            </a:r>
            <a:r>
              <a:rPr lang="en-US" b="0" i="0" dirty="0">
                <a:solidFill>
                  <a:srgbClr val="000000"/>
                </a:solidFill>
                <a:effectLst/>
                <a:latin typeface="inherit"/>
              </a:rPr>
              <a:t>3</a:t>
            </a:r>
            <a:r>
              <a:rPr lang="en-US" b="0" i="0" dirty="0">
                <a:solidFill>
                  <a:srgbClr val="777777"/>
                </a:solidFill>
                <a:effectLst/>
                <a:latin typeface="inherit"/>
              </a:rPr>
              <a:t>]</a:t>
            </a:r>
            <a:r>
              <a:rPr lang="en-US" b="0" i="0" dirty="0">
                <a:solidFill>
                  <a:srgbClr val="000000"/>
                </a:solidFill>
                <a:effectLst/>
                <a:latin typeface="inherit"/>
              </a:rPr>
              <a:t> $12 first last middle;</a:t>
            </a:r>
            <a:endParaRPr lang="en-US" b="0" i="0" dirty="0">
              <a:solidFill>
                <a:srgbClr val="444444"/>
              </a:solidFill>
              <a:effectLst/>
              <a:latin typeface="inherit"/>
            </a:endParaRPr>
          </a:p>
          <a:p>
            <a:pPr marL="0" indent="0">
              <a:buNone/>
            </a:pPr>
            <a:endParaRPr lang="en-IN" dirty="0"/>
          </a:p>
        </p:txBody>
      </p:sp>
    </p:spTree>
    <p:extLst>
      <p:ext uri="{BB962C8B-B14F-4D97-AF65-F5344CB8AC3E}">
        <p14:creationId xmlns:p14="http://schemas.microsoft.com/office/powerpoint/2010/main" val="45586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472F-61D0-44FA-A104-3377F2CB9DD4}"/>
              </a:ext>
            </a:extLst>
          </p:cNvPr>
          <p:cNvSpPr>
            <a:spLocks noGrp="1"/>
          </p:cNvSpPr>
          <p:nvPr>
            <p:ph type="title"/>
          </p:nvPr>
        </p:nvSpPr>
        <p:spPr/>
        <p:txBody>
          <a:bodyPr/>
          <a:lstStyle/>
          <a:p>
            <a:r>
              <a:rPr lang="en-US" dirty="0"/>
              <a:t>SAS Array Operations</a:t>
            </a:r>
            <a:endParaRPr lang="en-IN" dirty="0"/>
          </a:p>
        </p:txBody>
      </p:sp>
      <p:sp>
        <p:nvSpPr>
          <p:cNvPr id="3" name="Content Placeholder 2">
            <a:extLst>
              <a:ext uri="{FF2B5EF4-FFF2-40B4-BE49-F238E27FC236}">
                <a16:creationId xmlns:a16="http://schemas.microsoft.com/office/drawing/2014/main" id="{FE6308E7-9768-4AF5-BF74-3DEBA347BFEF}"/>
              </a:ext>
            </a:extLst>
          </p:cNvPr>
          <p:cNvSpPr>
            <a:spLocks noGrp="1"/>
          </p:cNvSpPr>
          <p:nvPr>
            <p:ph idx="1"/>
          </p:nvPr>
        </p:nvSpPr>
        <p:spPr/>
        <p:txBody>
          <a:bodyPr>
            <a:normAutofit fontScale="25000" lnSpcReduction="20000"/>
          </a:bodyPr>
          <a:lstStyle/>
          <a:p>
            <a:pPr algn="l" fontAlgn="base"/>
            <a:r>
              <a:rPr lang="en-US" b="0" i="0" dirty="0">
                <a:solidFill>
                  <a:srgbClr val="444444"/>
                </a:solidFill>
                <a:effectLst/>
                <a:latin typeface="Georgia" panose="02040502050405020303" pitchFamily="18" charset="0"/>
              </a:rPr>
              <a:t>SAS Array Operators</a:t>
            </a:r>
          </a:p>
          <a:p>
            <a:pPr algn="l" fontAlgn="base"/>
            <a:r>
              <a:rPr lang="en-US" b="0" i="0" dirty="0">
                <a:solidFill>
                  <a:srgbClr val="444444"/>
                </a:solidFill>
                <a:effectLst/>
                <a:latin typeface="Georgia" panose="02040502050405020303" pitchFamily="18" charset="0"/>
              </a:rPr>
              <a:t>Here, we talk about two types of Array Operators in SAS: OF Operators and IN Operators.</a:t>
            </a:r>
          </a:p>
          <a:p>
            <a:r>
              <a:rPr lang="en-US" dirty="0"/>
              <a:t>1. SAS OF Operator</a:t>
            </a:r>
          </a:p>
          <a:p>
            <a:r>
              <a:rPr lang="en-US" dirty="0"/>
              <a:t>We use the OF operator when a calculation is to be performed on all the variables or elements of the array.</a:t>
            </a:r>
          </a:p>
          <a:p>
            <a:endParaRPr lang="en-US" dirty="0"/>
          </a:p>
          <a:p>
            <a:r>
              <a:rPr lang="en-US" dirty="0"/>
              <a:t>DATA </a:t>
            </a:r>
            <a:r>
              <a:rPr lang="en-US" dirty="0" err="1"/>
              <a:t>example_OF</a:t>
            </a:r>
            <a:r>
              <a:rPr lang="en-US" dirty="0"/>
              <a:t>;</a:t>
            </a:r>
          </a:p>
          <a:p>
            <a:r>
              <a:rPr lang="en-US" dirty="0"/>
              <a:t>INPUT A1 A2 A3 A4;</a:t>
            </a:r>
          </a:p>
          <a:p>
            <a:r>
              <a:rPr lang="en-US" dirty="0"/>
              <a:t>ARRAY A(4) A1-A4;</a:t>
            </a:r>
          </a:p>
          <a:p>
            <a:r>
              <a:rPr lang="en-US" dirty="0"/>
              <a:t>A_SUM=SUM(OF A(*));</a:t>
            </a:r>
          </a:p>
          <a:p>
            <a:r>
              <a:rPr lang="en-US" dirty="0"/>
              <a:t>A_MEAN=MEAN(OF A(*));</a:t>
            </a:r>
          </a:p>
          <a:p>
            <a:r>
              <a:rPr lang="en-US" dirty="0"/>
              <a:t>A_MIN=MIN(OF A(*));</a:t>
            </a:r>
          </a:p>
          <a:p>
            <a:r>
              <a:rPr lang="en-US" dirty="0"/>
              <a:t>DATALINES;</a:t>
            </a:r>
          </a:p>
          <a:p>
            <a:r>
              <a:rPr lang="en-US" dirty="0"/>
              <a:t>21 4 52 11</a:t>
            </a:r>
          </a:p>
          <a:p>
            <a:r>
              <a:rPr lang="en-US" dirty="0"/>
              <a:t>96 25 42 6;</a:t>
            </a:r>
          </a:p>
          <a:p>
            <a:r>
              <a:rPr lang="en-US" dirty="0"/>
              <a:t>RUN;</a:t>
            </a:r>
          </a:p>
          <a:p>
            <a:r>
              <a:rPr lang="en-US" dirty="0"/>
              <a:t>PROC PRINT DATA=</a:t>
            </a:r>
            <a:r>
              <a:rPr lang="en-US" dirty="0" err="1"/>
              <a:t>example_OF</a:t>
            </a:r>
            <a:r>
              <a:rPr lang="en-US" dirty="0"/>
              <a:t>;</a:t>
            </a:r>
          </a:p>
          <a:p>
            <a:r>
              <a:rPr lang="en-US" dirty="0"/>
              <a:t>RUN;</a:t>
            </a:r>
            <a:endParaRPr lang="en-IN" dirty="0"/>
          </a:p>
        </p:txBody>
      </p:sp>
    </p:spTree>
    <p:extLst>
      <p:ext uri="{BB962C8B-B14F-4D97-AF65-F5344CB8AC3E}">
        <p14:creationId xmlns:p14="http://schemas.microsoft.com/office/powerpoint/2010/main" val="407493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6D91-356E-4A52-AAE8-8F5773F91521}"/>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SAS IN Operator</a:t>
            </a:r>
            <a:endParaRPr lang="en-IN" dirty="0"/>
          </a:p>
        </p:txBody>
      </p:sp>
      <p:sp>
        <p:nvSpPr>
          <p:cNvPr id="3" name="Content Placeholder 2">
            <a:extLst>
              <a:ext uri="{FF2B5EF4-FFF2-40B4-BE49-F238E27FC236}">
                <a16:creationId xmlns:a16="http://schemas.microsoft.com/office/drawing/2014/main" id="{8C23936F-1A61-4BC3-A58F-1564639EF3B1}"/>
              </a:ext>
            </a:extLst>
          </p:cNvPr>
          <p:cNvSpPr>
            <a:spLocks noGrp="1"/>
          </p:cNvSpPr>
          <p:nvPr>
            <p:ph idx="1"/>
          </p:nvPr>
        </p:nvSpPr>
        <p:spPr/>
        <p:txBody>
          <a:bodyPr>
            <a:normAutofit fontScale="85000" lnSpcReduction="20000"/>
          </a:bodyPr>
          <a:lstStyle/>
          <a:p>
            <a:pPr algn="l" fontAlgn="base"/>
            <a:r>
              <a:rPr lang="en-US" b="0" i="0" dirty="0">
                <a:solidFill>
                  <a:srgbClr val="444444"/>
                </a:solidFill>
                <a:effectLst/>
                <a:latin typeface="Georgia" panose="02040502050405020303" pitchFamily="18" charset="0"/>
              </a:rPr>
              <a:t>If we want to look for a particular value in the array and check for its presence, we can make use of IN operator. In the below example, we will check for the availability of the color “Pink” in the data. The keyword IN is case sensitive.</a:t>
            </a:r>
          </a:p>
          <a:p>
            <a:pPr algn="l" rtl="0" fontAlgn="base"/>
            <a:r>
              <a:rPr lang="en-US" b="0" i="0" dirty="0">
                <a:solidFill>
                  <a:srgbClr val="000000"/>
                </a:solidFill>
                <a:effectLst/>
                <a:latin typeface="inherit"/>
              </a:rPr>
              <a:t>DATA </a:t>
            </a:r>
            <a:r>
              <a:rPr lang="en-US" b="0" i="0" dirty="0" err="1">
                <a:solidFill>
                  <a:srgbClr val="000000"/>
                </a:solidFill>
                <a:effectLst/>
                <a:latin typeface="inherit"/>
              </a:rPr>
              <a:t>in_example</a:t>
            </a:r>
            <a:r>
              <a:rPr lang="en-US" b="0" i="0" dirty="0">
                <a:solidFill>
                  <a:srgbClr val="000000"/>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INPUT A1 </a:t>
            </a:r>
            <a:r>
              <a:rPr lang="en-US" b="0" i="0" dirty="0">
                <a:solidFill>
                  <a:srgbClr val="777777"/>
                </a:solidFill>
                <a:effectLst/>
                <a:latin typeface="inherit"/>
              </a:rPr>
              <a:t>$</a:t>
            </a:r>
            <a:r>
              <a:rPr lang="en-US" b="0" i="0" dirty="0">
                <a:solidFill>
                  <a:srgbClr val="000000"/>
                </a:solidFill>
                <a:effectLst/>
                <a:latin typeface="inherit"/>
              </a:rPr>
              <a:t> A2 </a:t>
            </a:r>
            <a:r>
              <a:rPr lang="en-US" b="0" i="0" dirty="0">
                <a:solidFill>
                  <a:srgbClr val="777777"/>
                </a:solidFill>
                <a:effectLst/>
                <a:latin typeface="inherit"/>
              </a:rPr>
              <a:t>$</a:t>
            </a:r>
            <a:r>
              <a:rPr lang="en-US" b="0" i="0" dirty="0">
                <a:solidFill>
                  <a:srgbClr val="000000"/>
                </a:solidFill>
                <a:effectLst/>
                <a:latin typeface="inherit"/>
              </a:rPr>
              <a:t> A3 </a:t>
            </a:r>
            <a:r>
              <a:rPr lang="en-US" b="0" i="0" dirty="0">
                <a:solidFill>
                  <a:srgbClr val="777777"/>
                </a:solidFill>
                <a:effectLst/>
                <a:latin typeface="inherit"/>
              </a:rPr>
              <a:t>$</a:t>
            </a:r>
            <a:r>
              <a:rPr lang="en-US" b="0" i="0" dirty="0">
                <a:solidFill>
                  <a:srgbClr val="000000"/>
                </a:solidFill>
                <a:effectLst/>
                <a:latin typeface="inherit"/>
              </a:rPr>
              <a:t> A4 </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ARRAY COLOURS</a:t>
            </a:r>
            <a:r>
              <a:rPr lang="en-US" b="0" i="0" dirty="0">
                <a:solidFill>
                  <a:srgbClr val="777777"/>
                </a:solidFill>
                <a:effectLst/>
                <a:latin typeface="inherit"/>
              </a:rPr>
              <a:t>(</a:t>
            </a:r>
            <a:r>
              <a:rPr lang="en-US" b="0" i="0" dirty="0">
                <a:solidFill>
                  <a:srgbClr val="000000"/>
                </a:solidFill>
                <a:effectLst/>
                <a:latin typeface="inherit"/>
              </a:rPr>
              <a:t>4</a:t>
            </a:r>
            <a:r>
              <a:rPr lang="en-US" b="0" i="0" dirty="0">
                <a:solidFill>
                  <a:srgbClr val="777777"/>
                </a:solidFill>
                <a:effectLst/>
                <a:latin typeface="inherit"/>
              </a:rPr>
              <a:t>)</a:t>
            </a:r>
            <a:r>
              <a:rPr lang="en-US" b="0" i="0" dirty="0">
                <a:solidFill>
                  <a:srgbClr val="000000"/>
                </a:solidFill>
                <a:effectLst/>
                <a:latin typeface="inherit"/>
              </a:rPr>
              <a:t> A1-A4;</a:t>
            </a:r>
            <a:endParaRPr lang="en-US" b="0" i="0" dirty="0">
              <a:solidFill>
                <a:srgbClr val="787878"/>
              </a:solidFill>
              <a:effectLst/>
              <a:latin typeface="inherit"/>
            </a:endParaRPr>
          </a:p>
          <a:p>
            <a:pPr algn="l" rtl="0" fontAlgn="base"/>
            <a:r>
              <a:rPr lang="en-US" b="1" i="0" dirty="0">
                <a:solidFill>
                  <a:srgbClr val="3F7F95"/>
                </a:solidFill>
                <a:effectLst/>
                <a:latin typeface="inherit"/>
              </a:rPr>
              <a:t>IF</a:t>
            </a:r>
            <a:r>
              <a:rPr lang="en-US" b="0" i="0" dirty="0">
                <a:solidFill>
                  <a:srgbClr val="000000"/>
                </a:solidFill>
                <a:effectLst/>
                <a:latin typeface="inherit"/>
              </a:rPr>
              <a:t> </a:t>
            </a:r>
            <a:r>
              <a:rPr lang="en-US" b="0" i="0" dirty="0">
                <a:solidFill>
                  <a:srgbClr val="320FE3"/>
                </a:solidFill>
                <a:effectLst/>
                <a:latin typeface="inherit"/>
              </a:rPr>
              <a:t>'yellow'</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COLOURS </a:t>
            </a:r>
            <a:r>
              <a:rPr lang="en-US" b="1" i="0" dirty="0">
                <a:solidFill>
                  <a:srgbClr val="3F7F95"/>
                </a:solidFill>
                <a:effectLst/>
                <a:latin typeface="inherit"/>
              </a:rPr>
              <a:t>THEN</a:t>
            </a:r>
            <a:r>
              <a:rPr lang="en-US" b="0" i="0" dirty="0">
                <a:solidFill>
                  <a:srgbClr val="000000"/>
                </a:solidFill>
                <a:effectLst/>
                <a:latin typeface="inherit"/>
              </a:rPr>
              <a:t> available=</a:t>
            </a:r>
            <a:r>
              <a:rPr lang="en-US" b="0" i="0" dirty="0">
                <a:solidFill>
                  <a:srgbClr val="320FE3"/>
                </a:solidFill>
                <a:effectLst/>
                <a:latin typeface="inherit"/>
              </a:rPr>
              <a:t>'Yes'</a:t>
            </a:r>
            <a:r>
              <a:rPr lang="en-US" b="0" i="0" dirty="0">
                <a:solidFill>
                  <a:srgbClr val="000000"/>
                </a:solidFill>
                <a:effectLst/>
                <a:latin typeface="inherit"/>
              </a:rPr>
              <a:t>; </a:t>
            </a:r>
            <a:r>
              <a:rPr lang="en-US" b="1" i="0" dirty="0">
                <a:solidFill>
                  <a:srgbClr val="3F7F95"/>
                </a:solidFill>
                <a:effectLst/>
                <a:latin typeface="inherit"/>
              </a:rPr>
              <a:t>ELSE</a:t>
            </a:r>
            <a:r>
              <a:rPr lang="en-US" b="0" i="0" dirty="0">
                <a:solidFill>
                  <a:srgbClr val="000000"/>
                </a:solidFill>
                <a:effectLst/>
                <a:latin typeface="inherit"/>
              </a:rPr>
              <a:t> available=</a:t>
            </a:r>
            <a:r>
              <a:rPr lang="en-US" b="0" i="0" dirty="0">
                <a:solidFill>
                  <a:srgbClr val="320FE3"/>
                </a:solidFill>
                <a:effectLst/>
                <a:latin typeface="inherit"/>
              </a:rPr>
              <a:t>'No'</a:t>
            </a:r>
            <a:r>
              <a:rPr lang="en-US" b="0" i="0" dirty="0">
                <a:solidFill>
                  <a:srgbClr val="000000"/>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DATALINES;</a:t>
            </a:r>
            <a:endParaRPr lang="en-US" b="0" i="0" dirty="0">
              <a:solidFill>
                <a:srgbClr val="787878"/>
              </a:solidFill>
              <a:effectLst/>
              <a:latin typeface="inherit"/>
            </a:endParaRPr>
          </a:p>
          <a:p>
            <a:pPr algn="l" rtl="0" fontAlgn="base"/>
            <a:r>
              <a:rPr lang="en-US" b="0" i="0" dirty="0">
                <a:solidFill>
                  <a:srgbClr val="000000"/>
                </a:solidFill>
                <a:effectLst/>
                <a:latin typeface="inherit"/>
              </a:rPr>
              <a:t>Orange-pink violet yellow;</a:t>
            </a:r>
            <a:endParaRPr lang="en-US" b="0" i="0" dirty="0">
              <a:solidFill>
                <a:srgbClr val="787878"/>
              </a:solidFill>
              <a:effectLst/>
              <a:latin typeface="inherit"/>
            </a:endParaRPr>
          </a:p>
          <a:p>
            <a:pPr algn="l" rtl="0" fontAlgn="base"/>
            <a:r>
              <a:rPr lang="en-US" b="0" i="0" dirty="0">
                <a:solidFill>
                  <a:srgbClr val="000000"/>
                </a:solidFill>
                <a:effectLst/>
                <a:latin typeface="inherit"/>
              </a:rPr>
              <a:t>RUN;</a:t>
            </a:r>
            <a:endParaRPr lang="en-US" b="0" i="0" dirty="0">
              <a:solidFill>
                <a:srgbClr val="787878"/>
              </a:solidFill>
              <a:effectLst/>
              <a:latin typeface="inherit"/>
            </a:endParaRPr>
          </a:p>
          <a:p>
            <a:pPr algn="l" rtl="0" fontAlgn="base"/>
            <a:r>
              <a:rPr lang="en-US" b="0" i="0" dirty="0">
                <a:solidFill>
                  <a:srgbClr val="000000"/>
                </a:solidFill>
                <a:effectLst/>
                <a:latin typeface="inherit"/>
              </a:rPr>
              <a:t>PROC PRINT DATA=</a:t>
            </a:r>
            <a:r>
              <a:rPr lang="en-US" b="0" i="0" dirty="0" err="1">
                <a:solidFill>
                  <a:srgbClr val="000000"/>
                </a:solidFill>
                <a:effectLst/>
                <a:latin typeface="inherit"/>
              </a:rPr>
              <a:t>in_example</a:t>
            </a:r>
            <a:r>
              <a:rPr lang="en-US" b="0" i="0" dirty="0">
                <a:solidFill>
                  <a:srgbClr val="000000"/>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RUN;</a:t>
            </a:r>
            <a:endParaRPr lang="en-US" b="0" i="0" dirty="0">
              <a:solidFill>
                <a:srgbClr val="444444"/>
              </a:solidFill>
              <a:effectLst/>
              <a:latin typeface="inherit"/>
            </a:endParaRPr>
          </a:p>
          <a:p>
            <a:pPr marL="0" indent="0">
              <a:buNone/>
            </a:pPr>
            <a:endParaRPr lang="en-IN" dirty="0"/>
          </a:p>
        </p:txBody>
      </p:sp>
    </p:spTree>
    <p:extLst>
      <p:ext uri="{BB962C8B-B14F-4D97-AF65-F5344CB8AC3E}">
        <p14:creationId xmlns:p14="http://schemas.microsoft.com/office/powerpoint/2010/main" val="4049524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TotalTime>
  <Words>683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inherit</vt:lpstr>
      <vt:lpstr>Retrospect</vt:lpstr>
      <vt:lpstr>SAS Array </vt:lpstr>
      <vt:lpstr>CONCEPTS TO COVER</vt:lpstr>
      <vt:lpstr>What is Array in SAS?</vt:lpstr>
      <vt:lpstr>SAS Array Syntax</vt:lpstr>
      <vt:lpstr>BASIC SAS EXAMPLE</vt:lpstr>
      <vt:lpstr>Examples of SAS Array Declaration</vt:lpstr>
      <vt:lpstr>Points to Remember</vt:lpstr>
      <vt:lpstr>SAS Array Operations</vt:lpstr>
      <vt:lpstr>SAS IN Operator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Array</dc:title>
  <dc:creator>KARTHIK</dc:creator>
  <cp:lastModifiedBy>mhasepratiksha@gmail.com</cp:lastModifiedBy>
  <cp:revision>2</cp:revision>
  <dcterms:created xsi:type="dcterms:W3CDTF">2022-04-07T01:10:57Z</dcterms:created>
  <dcterms:modified xsi:type="dcterms:W3CDTF">2022-04-25T13:46:23Z</dcterms:modified>
</cp:coreProperties>
</file>