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3"/>
  </p:notesMasterIdLst>
  <p:sldIdLst>
    <p:sldId id="293" r:id="rId2"/>
    <p:sldId id="275" r:id="rId3"/>
    <p:sldId id="276" r:id="rId4"/>
    <p:sldId id="277" r:id="rId5"/>
    <p:sldId id="294" r:id="rId6"/>
    <p:sldId id="303" r:id="rId7"/>
    <p:sldId id="295" r:id="rId8"/>
    <p:sldId id="298" r:id="rId9"/>
    <p:sldId id="299" r:id="rId10"/>
    <p:sldId id="300" r:id="rId11"/>
    <p:sldId id="296" r:id="rId12"/>
    <p:sldId id="301" r:id="rId13"/>
    <p:sldId id="302" r:id="rId14"/>
    <p:sldId id="304" r:id="rId15"/>
    <p:sldId id="305" r:id="rId16"/>
    <p:sldId id="306" r:id="rId17"/>
    <p:sldId id="307" r:id="rId18"/>
    <p:sldId id="288" r:id="rId19"/>
    <p:sldId id="292" r:id="rId20"/>
    <p:sldId id="308" r:id="rId21"/>
    <p:sldId id="30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B61BEF0D-F0BB-DE4B-95CE-6DB70DBA9567}" type="datetimeFigureOut">
              <a:rPr lang="en-US" dirty="0"/>
              <a:t>3/17/2025</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83"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4"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5" name="Date Placeholder 3"/>
          <p:cNvSpPr>
            <a:spLocks noGrp="1"/>
          </p:cNvSpPr>
          <p:nvPr>
            <p:ph type="dt" sz="half" idx="10"/>
          </p:nvPr>
        </p:nvSpPr>
        <p:spPr/>
        <p:txBody>
          <a:bodyPr/>
          <a:lstStyle/>
          <a:p>
            <a:fld id="{B61BEF0D-F0BB-DE4B-95CE-6DB70DBA9567}" type="datetimeFigureOut">
              <a:rPr lang="en-US" dirty="0"/>
              <a:t>3/17/2025</a:t>
            </a:fld>
            <a:endParaRPr lang="en-US" dirty="0"/>
          </a:p>
        </p:txBody>
      </p:sp>
      <p:sp>
        <p:nvSpPr>
          <p:cNvPr id="1048686" name="Footer Placeholder 4"/>
          <p:cNvSpPr>
            <a:spLocks noGrp="1"/>
          </p:cNvSpPr>
          <p:nvPr>
            <p:ph type="ftr" sz="quarter" idx="11"/>
          </p:nvPr>
        </p:nvSpPr>
        <p:spPr/>
        <p:txBody>
          <a:bodyPr/>
          <a:lstStyle/>
          <a:p>
            <a:endParaRPr lang="en-US" dirty="0"/>
          </a:p>
        </p:txBody>
      </p:sp>
      <p:sp>
        <p:nvSpPr>
          <p:cNvPr id="104868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3"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4"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5"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6" name="Date Placeholder 3"/>
          <p:cNvSpPr>
            <a:spLocks noGrp="1"/>
          </p:cNvSpPr>
          <p:nvPr>
            <p:ph type="dt" sz="half" idx="10"/>
          </p:nvPr>
        </p:nvSpPr>
        <p:spPr/>
        <p:txBody>
          <a:bodyPr/>
          <a:lstStyle/>
          <a:p>
            <a:fld id="{B61BEF0D-F0BB-DE4B-95CE-6DB70DBA9567}" type="datetimeFigureOut">
              <a:rPr lang="en-US" dirty="0"/>
              <a:t>3/17/2025</a:t>
            </a:fld>
            <a:endParaRPr lang="en-US" dirty="0"/>
          </a:p>
        </p:txBody>
      </p:sp>
      <p:sp>
        <p:nvSpPr>
          <p:cNvPr id="1048647" name="Footer Placeholder 4"/>
          <p:cNvSpPr>
            <a:spLocks noGrp="1"/>
          </p:cNvSpPr>
          <p:nvPr>
            <p:ph type="ftr" sz="quarter" idx="11"/>
          </p:nvPr>
        </p:nvSpPr>
        <p:spPr/>
        <p:txBody>
          <a:bodyPr/>
          <a:lstStyle/>
          <a:p>
            <a:endParaRPr lang="en-US" dirty="0"/>
          </a:p>
        </p:txBody>
      </p:sp>
      <p:sp>
        <p:nvSpPr>
          <p:cNvPr id="104864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9"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0"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8"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9"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0" name="Date Placeholder 3"/>
          <p:cNvSpPr>
            <a:spLocks noGrp="1"/>
          </p:cNvSpPr>
          <p:nvPr>
            <p:ph type="dt" sz="half" idx="10"/>
          </p:nvPr>
        </p:nvSpPr>
        <p:spPr/>
        <p:txBody>
          <a:bodyPr/>
          <a:lstStyle/>
          <a:p>
            <a:fld id="{B61BEF0D-F0BB-DE4B-95CE-6DB70DBA9567}" type="datetimeFigureOut">
              <a:rPr lang="en-US" dirty="0"/>
              <a:t>3/17/2025</a:t>
            </a:fld>
            <a:endParaRPr lang="en-US" dirty="0"/>
          </a:p>
        </p:txBody>
      </p:sp>
      <p:sp>
        <p:nvSpPr>
          <p:cNvPr id="1048681" name="Footer Placeholder 4"/>
          <p:cNvSpPr>
            <a:spLocks noGrp="1"/>
          </p:cNvSpPr>
          <p:nvPr>
            <p:ph type="ftr" sz="quarter" idx="11"/>
          </p:nvPr>
        </p:nvSpPr>
        <p:spPr/>
        <p:txBody>
          <a:bodyPr/>
          <a:lstStyle/>
          <a:p>
            <a:endParaRPr lang="en-US" dirty="0"/>
          </a:p>
        </p:txBody>
      </p:sp>
      <p:sp>
        <p:nvSpPr>
          <p:cNvPr id="1048682"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5"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36"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37"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38" name="Date Placeholder 3"/>
          <p:cNvSpPr>
            <a:spLocks noGrp="1"/>
          </p:cNvSpPr>
          <p:nvPr>
            <p:ph type="dt" sz="half" idx="10"/>
          </p:nvPr>
        </p:nvSpPr>
        <p:spPr/>
        <p:txBody>
          <a:bodyPr/>
          <a:lstStyle/>
          <a:p>
            <a:fld id="{B61BEF0D-F0BB-DE4B-95CE-6DB70DBA9567}" type="datetimeFigureOut">
              <a:rPr lang="en-US" dirty="0"/>
              <a:t>3/17/2025</a:t>
            </a:fld>
            <a:endParaRPr lang="en-US" dirty="0"/>
          </a:p>
        </p:txBody>
      </p:sp>
      <p:sp>
        <p:nvSpPr>
          <p:cNvPr id="1048639" name="Footer Placeholder 4"/>
          <p:cNvSpPr>
            <a:spLocks noGrp="1"/>
          </p:cNvSpPr>
          <p:nvPr>
            <p:ph type="ftr" sz="quarter" idx="11"/>
          </p:nvPr>
        </p:nvSpPr>
        <p:spPr/>
        <p:txBody>
          <a:bodyPr/>
          <a:lstStyle/>
          <a:p>
            <a:endParaRPr lang="en-US" dirty="0"/>
          </a:p>
        </p:txBody>
      </p:sp>
      <p:sp>
        <p:nvSpPr>
          <p:cNvPr id="104864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1"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2"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4"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5"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6"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7" name="Date Placeholder 3"/>
          <p:cNvSpPr>
            <a:spLocks noGrp="1"/>
          </p:cNvSpPr>
          <p:nvPr>
            <p:ph type="dt" sz="half" idx="10"/>
          </p:nvPr>
        </p:nvSpPr>
        <p:spPr/>
        <p:txBody>
          <a:bodyPr/>
          <a:lstStyle/>
          <a:p>
            <a:fld id="{B61BEF0D-F0BB-DE4B-95CE-6DB70DBA9567}" type="datetimeFigureOut">
              <a:rPr lang="en-US" dirty="0"/>
              <a:t>3/17/2025</a:t>
            </a:fld>
            <a:endParaRPr lang="en-US" dirty="0"/>
          </a:p>
        </p:txBody>
      </p:sp>
      <p:sp>
        <p:nvSpPr>
          <p:cNvPr id="1048698" name="Footer Placeholder 4"/>
          <p:cNvSpPr>
            <a:spLocks noGrp="1"/>
          </p:cNvSpPr>
          <p:nvPr>
            <p:ph type="ftr" sz="quarter" idx="11"/>
          </p:nvPr>
        </p:nvSpPr>
        <p:spPr/>
        <p:txBody>
          <a:bodyPr/>
          <a:lstStyle/>
          <a:p>
            <a:endParaRPr lang="en-US" dirty="0"/>
          </a:p>
        </p:txBody>
      </p:sp>
      <p:sp>
        <p:nvSpPr>
          <p:cNvPr id="1048699"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7" name="Title 1"/>
          <p:cNvSpPr>
            <a:spLocks noGrp="1"/>
          </p:cNvSpPr>
          <p:nvPr>
            <p:ph type="title"/>
          </p:nvPr>
        </p:nvSpPr>
        <p:spPr/>
        <p:txBody>
          <a:bodyPr/>
          <a:lstStyle/>
          <a:p>
            <a:r>
              <a:rPr lang="en-US"/>
              <a:t>Click to edit Master title style</a:t>
            </a:r>
            <a:endParaRPr lang="en-US" dirty="0"/>
          </a:p>
        </p:txBody>
      </p:sp>
      <p:sp>
        <p:nvSpPr>
          <p:cNvPr id="104865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9" name="Date Placeholder 3"/>
          <p:cNvSpPr>
            <a:spLocks noGrp="1"/>
          </p:cNvSpPr>
          <p:nvPr>
            <p:ph type="dt" sz="half" idx="10"/>
          </p:nvPr>
        </p:nvSpPr>
        <p:spPr/>
        <p:txBody>
          <a:bodyPr/>
          <a:lstStyle/>
          <a:p>
            <a:fld id="{55C6B4A9-1611-4792-9094-5F34BCA07E0B}" type="datetimeFigureOut">
              <a:rPr lang="en-US" dirty="0"/>
              <a:t>3/17/2025</a:t>
            </a:fld>
            <a:endParaRPr lang="en-US" dirty="0"/>
          </a:p>
        </p:txBody>
      </p:sp>
      <p:sp>
        <p:nvSpPr>
          <p:cNvPr id="1048660" name="Footer Placeholder 4"/>
          <p:cNvSpPr>
            <a:spLocks noGrp="1"/>
          </p:cNvSpPr>
          <p:nvPr>
            <p:ph type="ftr" sz="quarter" idx="11"/>
          </p:nvPr>
        </p:nvSpPr>
        <p:spPr/>
        <p:txBody>
          <a:bodyPr/>
          <a:lstStyle/>
          <a:p>
            <a:endParaRPr lang="en-US" dirty="0"/>
          </a:p>
        </p:txBody>
      </p:sp>
      <p:sp>
        <p:nvSpPr>
          <p:cNvPr id="1048661"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6"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7"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8" name="Date Placeholder 3"/>
          <p:cNvSpPr>
            <a:spLocks noGrp="1"/>
          </p:cNvSpPr>
          <p:nvPr>
            <p:ph type="dt" sz="half" idx="10"/>
          </p:nvPr>
        </p:nvSpPr>
        <p:spPr/>
        <p:txBody>
          <a:bodyPr/>
          <a:lstStyle/>
          <a:p>
            <a:fld id="{B61BEF0D-F0BB-DE4B-95CE-6DB70DBA9567}" type="datetimeFigureOut">
              <a:rPr lang="en-US" dirty="0"/>
              <a:t>3/17/2025</a:t>
            </a:fld>
            <a:endParaRPr lang="en-US" dirty="0"/>
          </a:p>
        </p:txBody>
      </p:sp>
      <p:sp>
        <p:nvSpPr>
          <p:cNvPr id="1048709" name="Footer Placeholder 4"/>
          <p:cNvSpPr>
            <a:spLocks noGrp="1"/>
          </p:cNvSpPr>
          <p:nvPr>
            <p:ph type="ftr" sz="quarter" idx="11"/>
          </p:nvPr>
        </p:nvSpPr>
        <p:spPr/>
        <p:txBody>
          <a:bodyPr/>
          <a:lstStyle/>
          <a:p>
            <a:endParaRPr lang="en-US" dirty="0"/>
          </a:p>
        </p:txBody>
      </p:sp>
      <p:sp>
        <p:nvSpPr>
          <p:cNvPr id="104871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60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7" name="Date Placeholder 3"/>
          <p:cNvSpPr>
            <a:spLocks noGrp="1"/>
          </p:cNvSpPr>
          <p:nvPr>
            <p:ph type="dt" sz="half" idx="10"/>
          </p:nvPr>
        </p:nvSpPr>
        <p:spPr/>
        <p:txBody>
          <a:bodyPr/>
          <a:lstStyle/>
          <a:p>
            <a:fld id="{B61BEF0D-F0BB-DE4B-95CE-6DB70DBA9567}" type="datetimeFigureOut">
              <a:rPr lang="en-US" dirty="0"/>
              <a:t>3/17/2025</a:t>
            </a:fld>
            <a:endParaRPr lang="en-US" dirty="0"/>
          </a:p>
        </p:txBody>
      </p:sp>
      <p:sp>
        <p:nvSpPr>
          <p:cNvPr id="1048608" name="Footer Placeholder 4"/>
          <p:cNvSpPr>
            <a:spLocks noGrp="1"/>
          </p:cNvSpPr>
          <p:nvPr>
            <p:ph type="ftr" sz="quarter" idx="11"/>
          </p:nvPr>
        </p:nvSpPr>
        <p:spPr/>
        <p:txBody>
          <a:bodyPr/>
          <a:lstStyle/>
          <a:p>
            <a:endParaRPr lang="en-US" dirty="0"/>
          </a:p>
        </p:txBody>
      </p:sp>
      <p:sp>
        <p:nvSpPr>
          <p:cNvPr id="1048609"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6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4" name="Date Placeholder 3"/>
          <p:cNvSpPr>
            <a:spLocks noGrp="1"/>
          </p:cNvSpPr>
          <p:nvPr>
            <p:ph type="dt" sz="half" idx="10"/>
          </p:nvPr>
        </p:nvSpPr>
        <p:spPr/>
        <p:txBody>
          <a:bodyPr/>
          <a:lstStyle/>
          <a:p>
            <a:fld id="{B61BEF0D-F0BB-DE4B-95CE-6DB70DBA9567}" type="datetimeFigureOut">
              <a:rPr lang="en-US" dirty="0"/>
              <a:t>3/17/2025</a:t>
            </a:fld>
            <a:endParaRPr lang="en-US" dirty="0"/>
          </a:p>
        </p:txBody>
      </p:sp>
      <p:sp>
        <p:nvSpPr>
          <p:cNvPr id="1048665" name="Footer Placeholder 4"/>
          <p:cNvSpPr>
            <a:spLocks noGrp="1"/>
          </p:cNvSpPr>
          <p:nvPr>
            <p:ph type="ftr" sz="quarter" idx="11"/>
          </p:nvPr>
        </p:nvSpPr>
        <p:spPr/>
        <p:txBody>
          <a:bodyPr/>
          <a:lstStyle/>
          <a:p>
            <a:endParaRPr lang="en-US" dirty="0"/>
          </a:p>
        </p:txBody>
      </p:sp>
      <p:sp>
        <p:nvSpPr>
          <p:cNvPr id="104866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t>Click to edit Master title style</a:t>
            </a:r>
            <a:endParaRPr lang="en-US" dirty="0"/>
          </a:p>
        </p:txBody>
      </p:sp>
      <p:sp>
        <p:nvSpPr>
          <p:cNvPr id="1048689"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1" name="Date Placeholder 4"/>
          <p:cNvSpPr>
            <a:spLocks noGrp="1"/>
          </p:cNvSpPr>
          <p:nvPr>
            <p:ph type="dt" sz="half" idx="10"/>
          </p:nvPr>
        </p:nvSpPr>
        <p:spPr/>
        <p:txBody>
          <a:bodyPr/>
          <a:lstStyle/>
          <a:p>
            <a:fld id="{EB712588-04B1-427B-82EE-E8DB90309F08}" type="datetimeFigureOut">
              <a:rPr lang="en-US" dirty="0"/>
              <a:t>3/17/2025</a:t>
            </a:fld>
            <a:endParaRPr lang="en-US" dirty="0"/>
          </a:p>
        </p:txBody>
      </p:sp>
      <p:sp>
        <p:nvSpPr>
          <p:cNvPr id="1048692" name="Footer Placeholder 5"/>
          <p:cNvSpPr>
            <a:spLocks noGrp="1"/>
          </p:cNvSpPr>
          <p:nvPr>
            <p:ph type="ftr" sz="quarter" idx="11"/>
          </p:nvPr>
        </p:nvSpPr>
        <p:spPr/>
        <p:txBody>
          <a:bodyPr/>
          <a:lstStyle/>
          <a:p>
            <a:endParaRPr lang="en-US" dirty="0"/>
          </a:p>
        </p:txBody>
      </p:sp>
      <p:sp>
        <p:nvSpPr>
          <p:cNvPr id="1048693"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US"/>
              <a:t>Click to edit Master title style</a:t>
            </a:r>
            <a:endParaRPr lang="en-US" dirty="0"/>
          </a:p>
        </p:txBody>
      </p:sp>
      <p:sp>
        <p:nvSpPr>
          <p:cNvPr id="1048668"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9"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0"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1"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2" name="Date Placeholder 6"/>
          <p:cNvSpPr>
            <a:spLocks noGrp="1"/>
          </p:cNvSpPr>
          <p:nvPr>
            <p:ph type="dt" sz="half" idx="10"/>
          </p:nvPr>
        </p:nvSpPr>
        <p:spPr/>
        <p:txBody>
          <a:bodyPr/>
          <a:lstStyle/>
          <a:p>
            <a:fld id="{B61BEF0D-F0BB-DE4B-95CE-6DB70DBA9567}" type="datetimeFigureOut">
              <a:rPr lang="en-US" dirty="0"/>
              <a:t>3/17/2025</a:t>
            </a:fld>
            <a:endParaRPr lang="en-US" dirty="0"/>
          </a:p>
        </p:txBody>
      </p:sp>
      <p:sp>
        <p:nvSpPr>
          <p:cNvPr id="1048673" name="Footer Placeholder 7"/>
          <p:cNvSpPr>
            <a:spLocks noGrp="1"/>
          </p:cNvSpPr>
          <p:nvPr>
            <p:ph type="ftr" sz="quarter" idx="11"/>
          </p:nvPr>
        </p:nvSpPr>
        <p:spPr/>
        <p:txBody>
          <a:bodyPr/>
          <a:lstStyle/>
          <a:p>
            <a:endParaRPr lang="en-US" dirty="0"/>
          </a:p>
        </p:txBody>
      </p:sp>
      <p:sp>
        <p:nvSpPr>
          <p:cNvPr id="1048674"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19" name="Date Placeholder 2"/>
          <p:cNvSpPr>
            <a:spLocks noGrp="1"/>
          </p:cNvSpPr>
          <p:nvPr>
            <p:ph type="dt" sz="half" idx="10"/>
          </p:nvPr>
        </p:nvSpPr>
        <p:spPr/>
        <p:txBody>
          <a:bodyPr/>
          <a:lstStyle/>
          <a:p>
            <a:fld id="{B61BEF0D-F0BB-DE4B-95CE-6DB70DBA9567}" type="datetimeFigureOut">
              <a:rPr lang="en-US" dirty="0"/>
              <a:t>3/17/2025</a:t>
            </a:fld>
            <a:endParaRPr lang="en-US" dirty="0"/>
          </a:p>
        </p:txBody>
      </p:sp>
      <p:sp>
        <p:nvSpPr>
          <p:cNvPr id="1048620" name="Footer Placeholder 3"/>
          <p:cNvSpPr>
            <a:spLocks noGrp="1"/>
          </p:cNvSpPr>
          <p:nvPr>
            <p:ph type="ftr" sz="quarter" idx="11"/>
          </p:nvPr>
        </p:nvSpPr>
        <p:spPr/>
        <p:txBody>
          <a:bodyPr/>
          <a:lstStyle/>
          <a:p>
            <a:endParaRPr lang="en-US" dirty="0"/>
          </a:p>
        </p:txBody>
      </p:sp>
      <p:sp>
        <p:nvSpPr>
          <p:cNvPr id="1048621"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5" name="Date Placeholder 1"/>
          <p:cNvSpPr>
            <a:spLocks noGrp="1"/>
          </p:cNvSpPr>
          <p:nvPr>
            <p:ph type="dt" sz="half" idx="10"/>
          </p:nvPr>
        </p:nvSpPr>
        <p:spPr/>
        <p:txBody>
          <a:bodyPr/>
          <a:lstStyle/>
          <a:p>
            <a:fld id="{B61BEF0D-F0BB-DE4B-95CE-6DB70DBA9567}" type="datetimeFigureOut">
              <a:rPr lang="en-US" dirty="0"/>
              <a:t>3/17/2025</a:t>
            </a:fld>
            <a:endParaRPr lang="en-US" dirty="0"/>
          </a:p>
        </p:txBody>
      </p:sp>
      <p:sp>
        <p:nvSpPr>
          <p:cNvPr id="1048676" name="Footer Placeholder 2"/>
          <p:cNvSpPr>
            <a:spLocks noGrp="1"/>
          </p:cNvSpPr>
          <p:nvPr>
            <p:ph type="ftr" sz="quarter" idx="11"/>
          </p:nvPr>
        </p:nvSpPr>
        <p:spPr/>
        <p:txBody>
          <a:bodyPr/>
          <a:lstStyle/>
          <a:p>
            <a:endParaRPr lang="en-US" dirty="0"/>
          </a:p>
        </p:txBody>
      </p:sp>
      <p:sp>
        <p:nvSpPr>
          <p:cNvPr id="1048677"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01"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2"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703" name="Date Placeholder 4"/>
          <p:cNvSpPr>
            <a:spLocks noGrp="1"/>
          </p:cNvSpPr>
          <p:nvPr>
            <p:ph type="dt" sz="half" idx="10"/>
          </p:nvPr>
        </p:nvSpPr>
        <p:spPr/>
        <p:txBody>
          <a:bodyPr/>
          <a:lstStyle/>
          <a:p>
            <a:fld id="{42A54C80-263E-416B-A8E0-580EDEADCBDC}" type="datetimeFigureOut">
              <a:rPr lang="en-US" dirty="0"/>
              <a:t>3/17/2025</a:t>
            </a:fld>
            <a:endParaRPr lang="en-US" dirty="0"/>
          </a:p>
        </p:txBody>
      </p:sp>
      <p:sp>
        <p:nvSpPr>
          <p:cNvPr id="1048704" name="Footer Placeholder 5"/>
          <p:cNvSpPr>
            <a:spLocks noGrp="1"/>
          </p:cNvSpPr>
          <p:nvPr>
            <p:ph type="ftr" sz="quarter" idx="11"/>
          </p:nvPr>
        </p:nvSpPr>
        <p:spPr/>
        <p:txBody>
          <a:bodyPr/>
          <a:lstStyle/>
          <a:p>
            <a:endParaRPr lang="en-US" dirty="0"/>
          </a:p>
        </p:txBody>
      </p:sp>
      <p:sp>
        <p:nvSpPr>
          <p:cNvPr id="1048705"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1"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2"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3"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4" name="Date Placeholder 4"/>
          <p:cNvSpPr>
            <a:spLocks noGrp="1"/>
          </p:cNvSpPr>
          <p:nvPr>
            <p:ph type="dt" sz="half" idx="10"/>
          </p:nvPr>
        </p:nvSpPr>
        <p:spPr/>
        <p:txBody>
          <a:bodyPr/>
          <a:lstStyle/>
          <a:p>
            <a:fld id="{B61BEF0D-F0BB-DE4B-95CE-6DB70DBA9567}" type="datetimeFigureOut">
              <a:rPr lang="en-US" dirty="0"/>
              <a:t>3/17/2025</a:t>
            </a:fld>
            <a:endParaRPr lang="en-US" dirty="0"/>
          </a:p>
        </p:txBody>
      </p:sp>
      <p:sp>
        <p:nvSpPr>
          <p:cNvPr id="1048655" name="Footer Placeholder 5"/>
          <p:cNvSpPr>
            <a:spLocks noGrp="1"/>
          </p:cNvSpPr>
          <p:nvPr>
            <p:ph type="ftr" sz="quarter" idx="11"/>
          </p:nvPr>
        </p:nvSpPr>
        <p:spPr/>
        <p:txBody>
          <a:bodyPr/>
          <a:lstStyle/>
          <a:p>
            <a:endParaRPr lang="en-US" dirty="0"/>
          </a:p>
        </p:txBody>
      </p:sp>
      <p:sp>
        <p:nvSpPr>
          <p:cNvPr id="1048656"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3/17/2025</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255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7" y="138545"/>
            <a:ext cx="10226192" cy="831274"/>
          </a:xfrm>
        </p:spPr>
        <p:txBody>
          <a:bodyPr>
            <a:normAutofit fontScale="90000"/>
          </a:bodyPr>
          <a:lstStyle/>
          <a:p>
            <a:r>
              <a:rPr lang="en-IN" dirty="0">
                <a:solidFill>
                  <a:srgbClr val="FF0000"/>
                </a:solidFill>
              </a:rPr>
              <a:t>DFD Diagram :</a:t>
            </a:r>
            <a:br>
              <a:rPr lang="en-US" dirty="0"/>
            </a:br>
            <a:br>
              <a:rPr lang="en-US" dirty="0"/>
            </a:br>
            <a:br>
              <a:rPr lang="en-US" dirty="0"/>
            </a:b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1167649"/>
            <a:ext cx="4550410" cy="394081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550410" y="2003829"/>
            <a:ext cx="4919345" cy="2600960"/>
          </a:xfrm>
          <a:prstGeom prst="rect">
            <a:avLst/>
          </a:prstGeom>
        </p:spPr>
      </p:pic>
    </p:spTree>
    <p:extLst>
      <p:ext uri="{BB962C8B-B14F-4D97-AF65-F5344CB8AC3E}">
        <p14:creationId xmlns:p14="http://schemas.microsoft.com/office/powerpoint/2010/main" val="724504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0000"/>
                </a:solidFill>
              </a:rPr>
              <a:t>1. Languages / Tools Used:</a:t>
            </a:r>
            <a:br>
              <a:rPr lang="en-IN" dirty="0">
                <a:solidFill>
                  <a:srgbClr val="FF0000"/>
                </a:solidFill>
              </a:rPr>
            </a:br>
            <a:br>
              <a:rPr lang="en-US" dirty="0"/>
            </a:br>
            <a:r>
              <a:rPr lang="en-IN" sz="2200" dirty="0">
                <a:solidFill>
                  <a:schemeClr val="tx1">
                    <a:lumMod val="95000"/>
                    <a:lumOff val="5000"/>
                  </a:schemeClr>
                </a:solidFill>
              </a:rPr>
              <a:t>- HTML: </a:t>
            </a:r>
            <a:r>
              <a:rPr lang="en-IN" sz="2200" dirty="0" err="1">
                <a:solidFill>
                  <a:schemeClr val="tx1">
                    <a:lumMod val="95000"/>
                    <a:lumOff val="5000"/>
                  </a:schemeClr>
                </a:solidFill>
              </a:rPr>
              <a:t>Markup</a:t>
            </a:r>
            <a:r>
              <a:rPr lang="en-IN" sz="2200" dirty="0">
                <a:solidFill>
                  <a:schemeClr val="tx1">
                    <a:lumMod val="95000"/>
                    <a:lumOff val="5000"/>
                  </a:schemeClr>
                </a:solidFill>
              </a:rPr>
              <a:t> language for structuring the user interface of the system.</a:t>
            </a:r>
            <a:br>
              <a:rPr lang="en-IN" sz="2200" dirty="0">
                <a:solidFill>
                  <a:schemeClr val="tx1">
                    <a:lumMod val="95000"/>
                    <a:lumOff val="5000"/>
                  </a:schemeClr>
                </a:solidFill>
              </a:rPr>
            </a:br>
            <a:br>
              <a:rPr lang="en-US" sz="2200" dirty="0">
                <a:solidFill>
                  <a:schemeClr val="tx1">
                    <a:lumMod val="95000"/>
                    <a:lumOff val="5000"/>
                  </a:schemeClr>
                </a:solidFill>
              </a:rPr>
            </a:br>
            <a:r>
              <a:rPr lang="en-IN" sz="2200" dirty="0">
                <a:solidFill>
                  <a:schemeClr val="tx1">
                    <a:lumMod val="95000"/>
                    <a:lumOff val="5000"/>
                  </a:schemeClr>
                </a:solidFill>
              </a:rPr>
              <a:t>- CSS: Styling language for designing the appearance and layout of web pages.</a:t>
            </a:r>
            <a:br>
              <a:rPr lang="en-IN" sz="2200" dirty="0">
                <a:solidFill>
                  <a:schemeClr val="tx1">
                    <a:lumMod val="95000"/>
                    <a:lumOff val="5000"/>
                  </a:schemeClr>
                </a:solidFill>
              </a:rPr>
            </a:br>
            <a:br>
              <a:rPr lang="en-US" sz="2200" dirty="0">
                <a:solidFill>
                  <a:schemeClr val="tx1">
                    <a:lumMod val="95000"/>
                    <a:lumOff val="5000"/>
                  </a:schemeClr>
                </a:solidFill>
              </a:rPr>
            </a:br>
            <a:r>
              <a:rPr lang="en-IN" sz="2200" dirty="0">
                <a:solidFill>
                  <a:schemeClr val="tx1">
                    <a:lumMod val="95000"/>
                    <a:lumOff val="5000"/>
                  </a:schemeClr>
                </a:solidFill>
              </a:rPr>
              <a:t>- JavaScript (JS): Programming language for adding interactivity and dynamic features to the user interface.</a:t>
            </a:r>
            <a:br>
              <a:rPr lang="en-IN" sz="2200" dirty="0">
                <a:solidFill>
                  <a:schemeClr val="tx1">
                    <a:lumMod val="95000"/>
                    <a:lumOff val="5000"/>
                  </a:schemeClr>
                </a:solidFill>
              </a:rPr>
            </a:br>
            <a:br>
              <a:rPr lang="en-US" sz="2200" dirty="0">
                <a:solidFill>
                  <a:schemeClr val="tx1">
                    <a:lumMod val="95000"/>
                    <a:lumOff val="5000"/>
                  </a:schemeClr>
                </a:solidFill>
              </a:rPr>
            </a:br>
            <a:r>
              <a:rPr lang="en-IN" sz="2200" dirty="0">
                <a:solidFill>
                  <a:schemeClr val="tx1">
                    <a:lumMod val="95000"/>
                    <a:lumOff val="5000"/>
                  </a:schemeClr>
                </a:solidFill>
              </a:rPr>
              <a:t>- PHP: Server-side scripting language for handling backend logic, database interactions, and server-side processing.</a:t>
            </a:r>
            <a:br>
              <a:rPr lang="en-US" sz="2200" dirty="0">
                <a:solidFill>
                  <a:schemeClr val="tx1">
                    <a:lumMod val="95000"/>
                    <a:lumOff val="5000"/>
                  </a:schemeClr>
                </a:solidFill>
              </a:rPr>
            </a:br>
            <a:r>
              <a:rPr lang="en-IN" sz="2200" dirty="0"/>
              <a:t> </a:t>
            </a:r>
            <a:br>
              <a:rPr lang="en-US" sz="2200" dirty="0"/>
            </a:br>
            <a:endParaRPr lang="en-US" dirty="0"/>
          </a:p>
        </p:txBody>
      </p:sp>
    </p:spTree>
    <p:extLst>
      <p:ext uri="{BB962C8B-B14F-4D97-AF65-F5344CB8AC3E}">
        <p14:creationId xmlns:p14="http://schemas.microsoft.com/office/powerpoint/2010/main" val="163761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873"/>
          </a:xfrm>
        </p:spPr>
        <p:txBody>
          <a:bodyPr>
            <a:normAutofit fontScale="90000"/>
          </a:bodyPr>
          <a:lstStyle/>
          <a:p>
            <a:r>
              <a:rPr lang="en-IN" dirty="0">
                <a:solidFill>
                  <a:srgbClr val="FF0000"/>
                </a:solidFill>
              </a:rPr>
              <a:t>2. How software Works :</a:t>
            </a:r>
            <a:br>
              <a:rPr lang="en-IN" dirty="0">
                <a:solidFill>
                  <a:srgbClr val="FF0000"/>
                </a:solidFill>
              </a:rPr>
            </a:br>
            <a:br>
              <a:rPr lang="en-US" dirty="0"/>
            </a:br>
            <a:r>
              <a:rPr lang="en-US" sz="2200" dirty="0">
                <a:solidFill>
                  <a:schemeClr val="tx1">
                    <a:lumMod val="95000"/>
                    <a:lumOff val="5000"/>
                  </a:schemeClr>
                </a:solidFill>
              </a:rPr>
              <a:t>The software works by integrating real-time traffic data and ambulance locations to dynamically optimize traffic flow in urban areas.</a:t>
            </a:r>
            <a:br>
              <a:rPr lang="en-US" sz="2200" dirty="0">
                <a:solidFill>
                  <a:schemeClr val="tx1">
                    <a:lumMod val="95000"/>
                    <a:lumOff val="5000"/>
                  </a:schemeClr>
                </a:solidFill>
              </a:rPr>
            </a:br>
            <a:r>
              <a:rPr lang="en-US" sz="2200" dirty="0">
                <a:solidFill>
                  <a:schemeClr val="tx1">
                    <a:lumMod val="95000"/>
                    <a:lumOff val="5000"/>
                  </a:schemeClr>
                </a:solidFill>
              </a:rPr>
              <a:t> It continuously monitors traffic conditions and receives emergency calls from dispatch centers. </a:t>
            </a:r>
            <a:br>
              <a:rPr lang="en-US" sz="2200" dirty="0">
                <a:solidFill>
                  <a:schemeClr val="tx1">
                    <a:lumMod val="95000"/>
                    <a:lumOff val="5000"/>
                  </a:schemeClr>
                </a:solidFill>
              </a:rPr>
            </a:br>
            <a:br>
              <a:rPr lang="en-US" sz="2200" dirty="0">
                <a:solidFill>
                  <a:schemeClr val="tx1">
                    <a:lumMod val="95000"/>
                    <a:lumOff val="5000"/>
                  </a:schemeClr>
                </a:solidFill>
              </a:rPr>
            </a:br>
            <a:r>
              <a:rPr lang="en-US" sz="2200" dirty="0">
                <a:solidFill>
                  <a:schemeClr val="tx1">
                    <a:lumMod val="95000"/>
                    <a:lumOff val="5000"/>
                  </a:schemeClr>
                </a:solidFill>
              </a:rPr>
              <a:t>When an emergency call is received, the system prioritizes ambulance routes based on current traffic conditions and adjusts traffic signals accordingly to provide green corridors for ambulances. </a:t>
            </a:r>
            <a:br>
              <a:rPr lang="en-US" sz="2200" dirty="0">
                <a:solidFill>
                  <a:schemeClr val="tx1">
                    <a:lumMod val="95000"/>
                    <a:lumOff val="5000"/>
                  </a:schemeClr>
                </a:solidFill>
              </a:rPr>
            </a:br>
            <a:br>
              <a:rPr lang="en-US" sz="2200" dirty="0">
                <a:solidFill>
                  <a:schemeClr val="tx1">
                    <a:lumMod val="95000"/>
                    <a:lumOff val="5000"/>
                  </a:schemeClr>
                </a:solidFill>
              </a:rPr>
            </a:br>
            <a:r>
              <a:rPr lang="en-US" sz="2200" dirty="0">
                <a:solidFill>
                  <a:schemeClr val="tx1">
                    <a:lumMod val="95000"/>
                    <a:lumOff val="5000"/>
                  </a:schemeClr>
                </a:solidFill>
              </a:rPr>
              <a:t>System administrators can configure settings, monitor traffic data, generate reports, and handle errors through the admin module. </a:t>
            </a:r>
            <a:br>
              <a:rPr lang="en-US" sz="2200" dirty="0">
                <a:solidFill>
                  <a:schemeClr val="tx1">
                    <a:lumMod val="95000"/>
                    <a:lumOff val="5000"/>
                  </a:schemeClr>
                </a:solidFill>
              </a:rPr>
            </a:br>
            <a:br>
              <a:rPr lang="en-US" sz="2200" dirty="0">
                <a:solidFill>
                  <a:schemeClr val="tx1">
                    <a:lumMod val="95000"/>
                    <a:lumOff val="5000"/>
                  </a:schemeClr>
                </a:solidFill>
              </a:rPr>
            </a:br>
            <a:r>
              <a:rPr lang="en-US" sz="2200" dirty="0">
                <a:solidFill>
                  <a:schemeClr val="tx1">
                    <a:lumMod val="95000"/>
                    <a:lumOff val="5000"/>
                  </a:schemeClr>
                </a:solidFill>
              </a:rPr>
              <a:t>Users, including emergency responders and traffic management authorities, interact with the system through a user-friendly interface to ensure swift and efficient emergency response operations.</a:t>
            </a:r>
            <a:br>
              <a:rPr lang="en-US" sz="2200" dirty="0"/>
            </a:br>
            <a:endParaRPr lang="en-US" dirty="0"/>
          </a:p>
        </p:txBody>
      </p:sp>
    </p:spTree>
    <p:extLst>
      <p:ext uri="{BB962C8B-B14F-4D97-AF65-F5344CB8AC3E}">
        <p14:creationId xmlns:p14="http://schemas.microsoft.com/office/powerpoint/2010/main" val="390105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873"/>
          </a:xfrm>
        </p:spPr>
        <p:txBody>
          <a:bodyPr>
            <a:normAutofit fontScale="90000"/>
          </a:bodyPr>
          <a:lstStyle/>
          <a:p>
            <a:pPr lvl="0"/>
            <a:r>
              <a:rPr lang="en-IN" sz="3100" dirty="0">
                <a:solidFill>
                  <a:srgbClr val="FF0000"/>
                </a:solidFill>
              </a:rPr>
              <a:t>2. Important Modules:</a:t>
            </a:r>
            <a:br>
              <a:rPr lang="en-US" sz="2000" dirty="0"/>
            </a:br>
            <a:r>
              <a:rPr lang="en-IN" sz="2000" dirty="0"/>
              <a:t> </a:t>
            </a:r>
            <a:br>
              <a:rPr lang="en-US" sz="2000" dirty="0"/>
            </a:br>
            <a:r>
              <a:rPr lang="en-IN" sz="2000" dirty="0">
                <a:solidFill>
                  <a:schemeClr val="tx1">
                    <a:lumMod val="95000"/>
                    <a:lumOff val="5000"/>
                  </a:schemeClr>
                </a:solidFill>
              </a:rPr>
              <a:t>User Interface Module: </a:t>
            </a:r>
            <a:br>
              <a:rPr lang="en-US" sz="2000" dirty="0">
                <a:solidFill>
                  <a:schemeClr val="tx1">
                    <a:lumMod val="95000"/>
                    <a:lumOff val="5000"/>
                  </a:schemeClr>
                </a:solidFill>
              </a:rPr>
            </a:br>
            <a:r>
              <a:rPr lang="en-IN" sz="2000" dirty="0">
                <a:solidFill>
                  <a:schemeClr val="tx1">
                    <a:lumMod val="95000"/>
                    <a:lumOff val="5000"/>
                  </a:schemeClr>
                </a:solidFill>
              </a:rPr>
              <a:t>Responsible for creating the frontend components using HTML, CSS, and JavaScript, ensuring a visually appealing and interactive interface for users.</a:t>
            </a:r>
            <a:br>
              <a:rPr lang="en-US" sz="2000" dirty="0">
                <a:solidFill>
                  <a:schemeClr val="tx1">
                    <a:lumMod val="95000"/>
                    <a:lumOff val="5000"/>
                  </a:schemeClr>
                </a:solidFill>
              </a:rPr>
            </a:br>
            <a:r>
              <a:rPr lang="en-IN" sz="2000" dirty="0">
                <a:solidFill>
                  <a:schemeClr val="tx1">
                    <a:lumMod val="95000"/>
                    <a:lumOff val="5000"/>
                  </a:schemeClr>
                </a:solidFill>
              </a:rPr>
              <a:t> </a:t>
            </a:r>
            <a:br>
              <a:rPr lang="en-US" sz="2000" dirty="0">
                <a:solidFill>
                  <a:schemeClr val="tx1">
                    <a:lumMod val="95000"/>
                    <a:lumOff val="5000"/>
                  </a:schemeClr>
                </a:solidFill>
              </a:rPr>
            </a:br>
            <a:r>
              <a:rPr lang="en-IN" sz="2000" dirty="0">
                <a:solidFill>
                  <a:schemeClr val="tx1">
                    <a:lumMod val="95000"/>
                    <a:lumOff val="5000"/>
                  </a:schemeClr>
                </a:solidFill>
              </a:rPr>
              <a:t>Traffic Data Collection Module: </a:t>
            </a:r>
            <a:br>
              <a:rPr lang="en-US" sz="2000" dirty="0">
                <a:solidFill>
                  <a:schemeClr val="tx1">
                    <a:lumMod val="95000"/>
                    <a:lumOff val="5000"/>
                  </a:schemeClr>
                </a:solidFill>
              </a:rPr>
            </a:br>
            <a:r>
              <a:rPr lang="en-IN" sz="2000" dirty="0">
                <a:solidFill>
                  <a:schemeClr val="tx1">
                    <a:lumMod val="95000"/>
                    <a:lumOff val="5000"/>
                  </a:schemeClr>
                </a:solidFill>
              </a:rPr>
              <a:t> Collects real-time traffic data from sensors and cameras, and processes it for further analysis and decision-making.</a:t>
            </a:r>
            <a:br>
              <a:rPr lang="en-US" sz="2000" dirty="0">
                <a:solidFill>
                  <a:schemeClr val="tx1">
                    <a:lumMod val="95000"/>
                    <a:lumOff val="5000"/>
                  </a:schemeClr>
                </a:solidFill>
              </a:rPr>
            </a:br>
            <a:r>
              <a:rPr lang="en-IN" sz="2000" dirty="0">
                <a:solidFill>
                  <a:schemeClr val="tx1">
                    <a:lumMod val="95000"/>
                    <a:lumOff val="5000"/>
                  </a:schemeClr>
                </a:solidFill>
              </a:rPr>
              <a:t> </a:t>
            </a:r>
            <a:br>
              <a:rPr lang="en-US" sz="2000" dirty="0">
                <a:solidFill>
                  <a:schemeClr val="tx1">
                    <a:lumMod val="95000"/>
                    <a:lumOff val="5000"/>
                  </a:schemeClr>
                </a:solidFill>
              </a:rPr>
            </a:br>
            <a:r>
              <a:rPr lang="en-IN" sz="2000" dirty="0">
                <a:solidFill>
                  <a:schemeClr val="tx1">
                    <a:lumMod val="95000"/>
                    <a:lumOff val="5000"/>
                  </a:schemeClr>
                </a:solidFill>
              </a:rPr>
              <a:t>Admin Module : </a:t>
            </a:r>
            <a:br>
              <a:rPr lang="en-US" sz="2000" dirty="0">
                <a:solidFill>
                  <a:schemeClr val="tx1">
                    <a:lumMod val="95000"/>
                    <a:lumOff val="5000"/>
                  </a:schemeClr>
                </a:solidFill>
              </a:rPr>
            </a:br>
            <a:r>
              <a:rPr lang="en-IN" sz="2000" dirty="0">
                <a:solidFill>
                  <a:schemeClr val="tx1">
                    <a:lumMod val="95000"/>
                    <a:lumOff val="5000"/>
                  </a:schemeClr>
                </a:solidFill>
              </a:rPr>
              <a:t>1. Manage users, roles, and permissions.</a:t>
            </a:r>
            <a:br>
              <a:rPr lang="en-US" sz="2000" dirty="0">
                <a:solidFill>
                  <a:schemeClr val="tx1">
                    <a:lumMod val="95000"/>
                    <a:lumOff val="5000"/>
                  </a:schemeClr>
                </a:solidFill>
              </a:rPr>
            </a:br>
            <a:r>
              <a:rPr lang="en-IN" sz="2000" dirty="0">
                <a:solidFill>
                  <a:schemeClr val="tx1">
                    <a:lumMod val="95000"/>
                    <a:lumOff val="5000"/>
                  </a:schemeClr>
                </a:solidFill>
              </a:rPr>
              <a:t>2. Configure traffic signal settings and emergency response policies.</a:t>
            </a:r>
            <a:br>
              <a:rPr lang="en-US" sz="2000" dirty="0">
                <a:solidFill>
                  <a:schemeClr val="tx1">
                    <a:lumMod val="95000"/>
                    <a:lumOff val="5000"/>
                  </a:schemeClr>
                </a:solidFill>
              </a:rPr>
            </a:br>
            <a:r>
              <a:rPr lang="en-IN" sz="2000" dirty="0">
                <a:solidFill>
                  <a:schemeClr val="tx1">
                    <a:lumMod val="95000"/>
                    <a:lumOff val="5000"/>
                  </a:schemeClr>
                </a:solidFill>
              </a:rPr>
              <a:t>3. Monitor real-time traffic data and ambulance locations.</a:t>
            </a:r>
            <a:br>
              <a:rPr lang="en-US" sz="2000" dirty="0">
                <a:solidFill>
                  <a:schemeClr val="tx1">
                    <a:lumMod val="95000"/>
                    <a:lumOff val="5000"/>
                  </a:schemeClr>
                </a:solidFill>
              </a:rPr>
            </a:br>
            <a:r>
              <a:rPr lang="en-IN" sz="2000" dirty="0">
                <a:solidFill>
                  <a:schemeClr val="tx1">
                    <a:lumMod val="95000"/>
                    <a:lumOff val="5000"/>
                  </a:schemeClr>
                </a:solidFill>
              </a:rPr>
              <a:t>4. Generate reports and </a:t>
            </a:r>
            <a:r>
              <a:rPr lang="en-IN" sz="2000" dirty="0" err="1">
                <a:solidFill>
                  <a:schemeClr val="tx1">
                    <a:lumMod val="95000"/>
                    <a:lumOff val="5000"/>
                  </a:schemeClr>
                </a:solidFill>
              </a:rPr>
              <a:t>analyze</a:t>
            </a:r>
            <a:r>
              <a:rPr lang="en-IN" sz="2000" dirty="0">
                <a:solidFill>
                  <a:schemeClr val="tx1">
                    <a:lumMod val="95000"/>
                    <a:lumOff val="5000"/>
                  </a:schemeClr>
                </a:solidFill>
              </a:rPr>
              <a:t> system performance.</a:t>
            </a:r>
            <a:br>
              <a:rPr lang="en-US" sz="2000" dirty="0">
                <a:solidFill>
                  <a:schemeClr val="tx1">
                    <a:lumMod val="95000"/>
                    <a:lumOff val="5000"/>
                  </a:schemeClr>
                </a:solidFill>
              </a:rPr>
            </a:br>
            <a:r>
              <a:rPr lang="en-IN" sz="2000" dirty="0">
                <a:solidFill>
                  <a:schemeClr val="tx1">
                    <a:lumMod val="95000"/>
                    <a:lumOff val="5000"/>
                  </a:schemeClr>
                </a:solidFill>
              </a:rPr>
              <a:t>5. Handle errors and log system events.</a:t>
            </a:r>
            <a:br>
              <a:rPr lang="en-US" sz="2000" dirty="0">
                <a:solidFill>
                  <a:schemeClr val="tx1">
                    <a:lumMod val="95000"/>
                    <a:lumOff val="5000"/>
                  </a:schemeClr>
                </a:solidFill>
              </a:rPr>
            </a:br>
            <a:r>
              <a:rPr lang="en-IN" sz="2000" dirty="0">
                <a:solidFill>
                  <a:schemeClr val="tx1">
                    <a:lumMod val="95000"/>
                    <a:lumOff val="5000"/>
                  </a:schemeClr>
                </a:solidFill>
              </a:rPr>
              <a:t>6. Perform system maintenance tasks.</a:t>
            </a:r>
            <a:br>
              <a:rPr lang="en-US" sz="2000" dirty="0">
                <a:solidFill>
                  <a:schemeClr val="tx1">
                    <a:lumMod val="95000"/>
                    <a:lumOff val="5000"/>
                  </a:schemeClr>
                </a:solidFill>
              </a:rPr>
            </a:br>
            <a:r>
              <a:rPr lang="en-IN" sz="2000" dirty="0">
                <a:solidFill>
                  <a:schemeClr val="tx1">
                    <a:lumMod val="95000"/>
                    <a:lumOff val="5000"/>
                  </a:schemeClr>
                </a:solidFill>
              </a:rPr>
              <a:t>7. Communicate internally and collaborate with external agencies.</a:t>
            </a:r>
            <a:br>
              <a:rPr lang="en-US" sz="2000" dirty="0">
                <a:solidFill>
                  <a:schemeClr val="tx1">
                    <a:lumMod val="95000"/>
                    <a:lumOff val="5000"/>
                  </a:schemeClr>
                </a:solidFill>
              </a:rPr>
            </a:br>
            <a:r>
              <a:rPr lang="en-IN" sz="2000" dirty="0">
                <a:solidFill>
                  <a:schemeClr val="tx1">
                    <a:lumMod val="95000"/>
                    <a:lumOff val="5000"/>
                  </a:schemeClr>
                </a:solidFill>
              </a:rPr>
              <a:t>8. Enforce security measures and access control.</a:t>
            </a:r>
            <a:br>
              <a:rPr lang="en-US" dirty="0">
                <a:solidFill>
                  <a:schemeClr val="tx1">
                    <a:lumMod val="95000"/>
                    <a:lumOff val="5000"/>
                  </a:schemeClr>
                </a:solidFill>
              </a:rPr>
            </a:br>
            <a:r>
              <a:rPr lang="en-IN" dirty="0">
                <a:solidFill>
                  <a:schemeClr val="tx1">
                    <a:lumMod val="95000"/>
                    <a:lumOff val="5000"/>
                  </a:schemeClr>
                </a:solidFill>
              </a:rPr>
              <a:t> </a:t>
            </a:r>
            <a:br>
              <a:rPr lang="en-US" dirty="0">
                <a:solidFill>
                  <a:schemeClr val="tx1">
                    <a:lumMod val="95000"/>
                    <a:lumOff val="5000"/>
                  </a:schemeClr>
                </a:solidFill>
              </a:rPr>
            </a:br>
            <a:r>
              <a:rPr lang="en-IN" dirty="0"/>
              <a:t> </a:t>
            </a:r>
            <a:br>
              <a:rPr lang="en-US" dirty="0"/>
            </a:br>
            <a:r>
              <a:rPr lang="en-IN" dirty="0"/>
              <a:t> </a:t>
            </a:r>
            <a:br>
              <a:rPr lang="en-US" dirty="0"/>
            </a:br>
            <a:br>
              <a:rPr lang="en-IN" dirty="0">
                <a:solidFill>
                  <a:srgbClr val="FF0000"/>
                </a:solidFill>
              </a:rPr>
            </a:br>
            <a:endParaRPr lang="en-US" dirty="0"/>
          </a:p>
        </p:txBody>
      </p:sp>
    </p:spTree>
    <p:extLst>
      <p:ext uri="{BB962C8B-B14F-4D97-AF65-F5344CB8AC3E}">
        <p14:creationId xmlns:p14="http://schemas.microsoft.com/office/powerpoint/2010/main" val="182719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97524" y="362589"/>
            <a:ext cx="5253894" cy="584775"/>
          </a:xfrm>
          <a:prstGeom prst="rect">
            <a:avLst/>
          </a:prstGeom>
        </p:spPr>
        <p:txBody>
          <a:bodyPr wrap="square">
            <a:spAutoFit/>
          </a:bodyPr>
          <a:lstStyle/>
          <a:p>
            <a:r>
              <a:rPr lang="en-IN" sz="3200" dirty="0">
                <a:solidFill>
                  <a:srgbClr val="FF0000"/>
                </a:solidFill>
              </a:rPr>
              <a:t>3.Output :</a:t>
            </a:r>
            <a:endParaRPr lang="en-US" sz="3200" dirty="0"/>
          </a:p>
        </p:txBody>
      </p:sp>
      <p:pic>
        <p:nvPicPr>
          <p:cNvPr id="3" name="Picture 2">
            <a:extLst>
              <a:ext uri="{FF2B5EF4-FFF2-40B4-BE49-F238E27FC236}">
                <a16:creationId xmlns:a16="http://schemas.microsoft.com/office/drawing/2014/main" id="{AD38EE36-9E02-AD2E-6C4B-29089D428BB0}"/>
              </a:ext>
            </a:extLst>
          </p:cNvPr>
          <p:cNvPicPr>
            <a:picLocks noChangeAspect="1"/>
          </p:cNvPicPr>
          <p:nvPr/>
        </p:nvPicPr>
        <p:blipFill>
          <a:blip r:embed="rId2"/>
          <a:stretch>
            <a:fillRect/>
          </a:stretch>
        </p:blipFill>
        <p:spPr>
          <a:xfrm>
            <a:off x="1359846" y="947364"/>
            <a:ext cx="10163559" cy="5548047"/>
          </a:xfrm>
          <a:prstGeom prst="rect">
            <a:avLst/>
          </a:prstGeom>
        </p:spPr>
      </p:pic>
    </p:spTree>
    <p:extLst>
      <p:ext uri="{BB962C8B-B14F-4D97-AF65-F5344CB8AC3E}">
        <p14:creationId xmlns:p14="http://schemas.microsoft.com/office/powerpoint/2010/main" val="3750711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376" y="581891"/>
            <a:ext cx="10058400" cy="5680037"/>
          </a:xfrm>
          <a:prstGeom prst="rect">
            <a:avLst/>
          </a:prstGeom>
        </p:spPr>
      </p:pic>
    </p:spTree>
    <p:extLst>
      <p:ext uri="{BB962C8B-B14F-4D97-AF65-F5344CB8AC3E}">
        <p14:creationId xmlns:p14="http://schemas.microsoft.com/office/powerpoint/2010/main" val="3138905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085" y="734291"/>
            <a:ext cx="10058400" cy="5680037"/>
          </a:xfrm>
          <a:prstGeom prst="rect">
            <a:avLst/>
          </a:prstGeom>
        </p:spPr>
      </p:pic>
    </p:spTree>
    <p:extLst>
      <p:ext uri="{BB962C8B-B14F-4D97-AF65-F5344CB8AC3E}">
        <p14:creationId xmlns:p14="http://schemas.microsoft.com/office/powerpoint/2010/main" val="10591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394" y="651164"/>
            <a:ext cx="10058400" cy="5680037"/>
          </a:xfrm>
          <a:prstGeom prst="rect">
            <a:avLst/>
          </a:prstGeom>
        </p:spPr>
      </p:pic>
    </p:spTree>
    <p:extLst>
      <p:ext uri="{BB962C8B-B14F-4D97-AF65-F5344CB8AC3E}">
        <p14:creationId xmlns:p14="http://schemas.microsoft.com/office/powerpoint/2010/main" val="418245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784490" y="321469"/>
            <a:ext cx="8596668" cy="1320800"/>
          </a:xfrm>
        </p:spPr>
        <p:txBody>
          <a:bodyPr>
            <a:noAutofit/>
          </a:bodyPr>
          <a:lstStyle/>
          <a:p>
            <a:r>
              <a:rPr lang="en-US" dirty="0">
                <a:solidFill>
                  <a:srgbClr val="FF0000"/>
                </a:solidFill>
              </a:rPr>
              <a:t>Future Scope :</a:t>
            </a:r>
            <a:br>
              <a:rPr lang="en-US" dirty="0">
                <a:solidFill>
                  <a:srgbClr val="FF0000"/>
                </a:solidFill>
              </a:rPr>
            </a:br>
            <a:br>
              <a:rPr lang="en-US" sz="2000" dirty="0"/>
            </a:br>
            <a:br>
              <a:rPr lang="en-US" sz="2000" dirty="0">
                <a:solidFill>
                  <a:schemeClr val="tx1">
                    <a:lumMod val="95000"/>
                    <a:lumOff val="5000"/>
                  </a:schemeClr>
                </a:solidFill>
              </a:rPr>
            </a:br>
            <a:r>
              <a:rPr lang="en-US" sz="2000" dirty="0">
                <a:solidFill>
                  <a:schemeClr val="tx1">
                    <a:lumMod val="95000"/>
                    <a:lumOff val="5000"/>
                  </a:schemeClr>
                </a:solidFill>
              </a:rPr>
              <a:t>The future scope of this project includes integrating with broader smart city initiatives, incorporating machine learning and AI for predictive traffic management, developing a mobile application for citizen engagement, and implementing advanced routing algorithms for emergency vehicles. Additionally, there's a potential to enhance data analytics capabilities, integrate with autonomous vehicles, and introduce </a:t>
            </a:r>
            <a:r>
              <a:rPr lang="en-US" sz="2000" dirty="0" err="1">
                <a:solidFill>
                  <a:schemeClr val="tx1">
                    <a:lumMod val="95000"/>
                    <a:lumOff val="5000"/>
                  </a:schemeClr>
                </a:solidFill>
              </a:rPr>
              <a:t>geofencing</a:t>
            </a:r>
            <a:r>
              <a:rPr lang="en-US" sz="2000" dirty="0">
                <a:solidFill>
                  <a:schemeClr val="tx1">
                    <a:lumMod val="95000"/>
                    <a:lumOff val="5000"/>
                  </a:schemeClr>
                </a:solidFill>
              </a:rPr>
              <a:t> for dynamic traffic zones. Community engagement efforts and cross-platform compatibility will be essential, along with global deployment and collaboration to share best practices and insights for improved emergency response and urban traffic management on a larger scale.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677334" y="609600"/>
            <a:ext cx="8596668" cy="1039091"/>
          </a:xfrm>
        </p:spPr>
        <p:txBody>
          <a:bodyPr>
            <a:normAutofit/>
          </a:bodyPr>
          <a:lstStyle/>
          <a:p>
            <a:r>
              <a:rPr lang="en-US" sz="3200" u="sng" dirty="0">
                <a:solidFill>
                  <a:srgbClr val="FF0000"/>
                </a:solidFill>
              </a:rPr>
              <a:t>Conclusion :</a:t>
            </a:r>
          </a:p>
        </p:txBody>
      </p:sp>
      <p:sp>
        <p:nvSpPr>
          <p:cNvPr id="1048634" name="Content Placeholder 2"/>
          <p:cNvSpPr>
            <a:spLocks noGrp="1"/>
          </p:cNvSpPr>
          <p:nvPr>
            <p:ph idx="1"/>
          </p:nvPr>
        </p:nvSpPr>
        <p:spPr>
          <a:xfrm>
            <a:off x="815881" y="1523280"/>
            <a:ext cx="8596668" cy="3880773"/>
          </a:xfrm>
        </p:spPr>
        <p:txBody>
          <a:bodyPr>
            <a:normAutofit/>
          </a:bodyPr>
          <a:lstStyle/>
          <a:p>
            <a:r>
              <a:rPr lang="en-IN" dirty="0"/>
              <a:t>In conclusion, the Smart Traffic Control System developed using HTML, CSS, JavaScript, and PHP demonstrates significant improvements in ambulance response times and traffic management efficiency. Through thorough testing, the system has been validated to effectively prioritize ambulance routes, adjust traffic signals in real-time, and handle emergency scenarios with reliability and accuracy. User feedback from acceptance testing has been positive, indicating satisfaction with the system's functionality and usability. Additionally, performance and security testing have confirmed the system's robustness and resilience under various conditions. Overall, the Smart Traffic Control System represents a critical advancement in emergency response technology, contributing to enhanced public safety and emergency medical services.</a:t>
            </a:r>
            <a:endParaRPr lang="en-US" dirty="0"/>
          </a:p>
          <a:p>
            <a:endParaRPr lang="en-US" sz="2400"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ubtitle 2"/>
          <p:cNvSpPr>
            <a:spLocks noGrp="1"/>
          </p:cNvSpPr>
          <p:nvPr>
            <p:ph type="subTitle" idx="1"/>
          </p:nvPr>
        </p:nvSpPr>
        <p:spPr>
          <a:xfrm>
            <a:off x="935566" y="211068"/>
            <a:ext cx="9637183" cy="6414760"/>
          </a:xfrm>
        </p:spPr>
        <p:txBody>
          <a:bodyPr anchor="t">
            <a:normAutofit/>
          </a:bodyPr>
          <a:lstStyle/>
          <a:p>
            <a:pPr algn="ctr"/>
            <a:r>
              <a:rPr lang="en-US" sz="4400" b="1" dirty="0">
                <a:solidFill>
                  <a:srgbClr val="FF0000"/>
                </a:solidFill>
              </a:rPr>
              <a:t>Government Polytechnic Solapur</a:t>
            </a:r>
          </a:p>
        </p:txBody>
      </p:sp>
      <p:sp>
        <p:nvSpPr>
          <p:cNvPr id="1048603" name="Title 1"/>
          <p:cNvSpPr>
            <a:spLocks noGrp="1"/>
          </p:cNvSpPr>
          <p:nvPr>
            <p:ph type="ctrTitle"/>
          </p:nvPr>
        </p:nvSpPr>
        <p:spPr>
          <a:xfrm>
            <a:off x="1385970" y="920735"/>
            <a:ext cx="8275950" cy="2553889"/>
          </a:xfrm>
        </p:spPr>
        <p:txBody>
          <a:bodyPr anchor="ctr"/>
          <a:lstStyle/>
          <a:p>
            <a:pPr algn="ctr"/>
            <a:r>
              <a:rPr lang="en-US" sz="4400" dirty="0">
                <a:solidFill>
                  <a:schemeClr val="accent4"/>
                </a:solidFill>
              </a:rPr>
              <a:t>Subject: Capstone Project- Planning (CPP)</a:t>
            </a:r>
            <a:br>
              <a:rPr lang="en-US" sz="4400" dirty="0">
                <a:solidFill>
                  <a:schemeClr val="accent4"/>
                </a:solidFill>
              </a:rPr>
            </a:br>
            <a:r>
              <a:rPr lang="en-US" sz="3600" i="1" dirty="0">
                <a:solidFill>
                  <a:srgbClr val="FF0000"/>
                </a:solidFill>
              </a:rPr>
              <a:t>Topic: </a:t>
            </a:r>
            <a:r>
              <a:rPr lang="en-US" sz="2800" dirty="0"/>
              <a:t>Smart Traffic control System For Ambulance</a:t>
            </a:r>
            <a:br>
              <a:rPr lang="en-US" sz="1600" i="1" dirty="0">
                <a:solidFill>
                  <a:srgbClr val="FF0000"/>
                </a:solidFill>
              </a:rPr>
            </a:br>
            <a:r>
              <a:rPr lang="en-US" sz="3600" i="1" dirty="0">
                <a:solidFill>
                  <a:schemeClr val="accent4"/>
                </a:solidFill>
              </a:rPr>
              <a:t>Guide: Mrs. Mane Mam</a:t>
            </a:r>
          </a:p>
        </p:txBody>
      </p:sp>
      <p:sp>
        <p:nvSpPr>
          <p:cNvPr id="1048604" name="Subtitle 2"/>
          <p:cNvSpPr txBox="1"/>
          <p:nvPr/>
        </p:nvSpPr>
        <p:spPr>
          <a:xfrm>
            <a:off x="1463361" y="3523489"/>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800">
                <a:solidFill>
                  <a:schemeClr val="accent4"/>
                </a:solidFill>
              </a:rPr>
              <a:t>Submited by: </a:t>
            </a:r>
          </a:p>
          <a:p>
            <a:endParaRPr lang="en-US"/>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4038193358"/>
              </p:ext>
            </p:extLst>
          </p:nvPr>
        </p:nvGraphicFramePr>
        <p:xfrm>
          <a:off x="2410691" y="4263117"/>
          <a:ext cx="6320219" cy="2432202"/>
        </p:xfrm>
        <a:graphic>
          <a:graphicData uri="http://schemas.openxmlformats.org/drawingml/2006/table">
            <a:tbl>
              <a:tblPr firstRow="1" firstCol="1" bandRow="1">
                <a:tableStyleId>{5C22544A-7EE6-4342-B048-85BDC9FD1C3A}</a:tableStyleId>
              </a:tblPr>
              <a:tblGrid>
                <a:gridCol w="144040">
                  <a:extLst>
                    <a:ext uri="{9D8B030D-6E8A-4147-A177-3AD203B41FA5}">
                      <a16:colId xmlns:a16="http://schemas.microsoft.com/office/drawing/2014/main" val="1501552383"/>
                    </a:ext>
                  </a:extLst>
                </a:gridCol>
                <a:gridCol w="759008">
                  <a:extLst>
                    <a:ext uri="{9D8B030D-6E8A-4147-A177-3AD203B41FA5}">
                      <a16:colId xmlns:a16="http://schemas.microsoft.com/office/drawing/2014/main" val="362868727"/>
                    </a:ext>
                  </a:extLst>
                </a:gridCol>
                <a:gridCol w="1502568">
                  <a:extLst>
                    <a:ext uri="{9D8B030D-6E8A-4147-A177-3AD203B41FA5}">
                      <a16:colId xmlns:a16="http://schemas.microsoft.com/office/drawing/2014/main" val="699141783"/>
                    </a:ext>
                  </a:extLst>
                </a:gridCol>
                <a:gridCol w="3914603">
                  <a:extLst>
                    <a:ext uri="{9D8B030D-6E8A-4147-A177-3AD203B41FA5}">
                      <a16:colId xmlns:a16="http://schemas.microsoft.com/office/drawing/2014/main" val="614543334"/>
                    </a:ext>
                  </a:extLst>
                </a:gridCol>
              </a:tblGrid>
              <a:tr h="717337">
                <a:tc>
                  <a:txBody>
                    <a:bodyPr/>
                    <a:lstStyle/>
                    <a:p>
                      <a:pPr marL="0" marR="0">
                        <a:lnSpc>
                          <a:spcPct val="115000"/>
                        </a:lnSpc>
                        <a:spcBef>
                          <a:spcPts val="0"/>
                        </a:spcBef>
                        <a:spcAft>
                          <a:spcPts val="0"/>
                        </a:spcAft>
                      </a:pPr>
                      <a:r>
                        <a:rPr lang="en-US" sz="11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400">
                          <a:effectLst/>
                        </a:rPr>
                        <a:t>Roll No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Enrollment NO</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Name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7575801"/>
                  </a:ext>
                </a:extLst>
              </a:tr>
              <a:tr h="342973">
                <a:tc>
                  <a:txBody>
                    <a:bodyPr/>
                    <a:lstStyle/>
                    <a:p>
                      <a:pPr marL="0" marR="0">
                        <a:lnSpc>
                          <a:spcPct val="115000"/>
                        </a:lnSpc>
                        <a:spcBef>
                          <a:spcPts val="0"/>
                        </a:spcBef>
                        <a:spcAft>
                          <a:spcPts val="0"/>
                        </a:spcAft>
                      </a:pPr>
                      <a:r>
                        <a:rPr lang="en-US" sz="11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400">
                          <a:effectLst/>
                        </a:rPr>
                        <a:t>97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2100150060</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Sanskruti Waghmare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2930729"/>
                  </a:ext>
                </a:extLst>
              </a:tr>
              <a:tr h="342973">
                <a:tc>
                  <a:txBody>
                    <a:bodyPr/>
                    <a:lstStyle/>
                    <a:p>
                      <a:pPr marL="0" marR="0">
                        <a:lnSpc>
                          <a:spcPct val="115000"/>
                        </a:lnSpc>
                        <a:spcBef>
                          <a:spcPts val="0"/>
                        </a:spcBef>
                        <a:spcAft>
                          <a:spcPts val="0"/>
                        </a:spcAft>
                      </a:pPr>
                      <a:r>
                        <a:rPr lang="en-US" sz="11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400">
                          <a:effectLst/>
                        </a:rPr>
                        <a:t>99</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2100150077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Akanksha Survase</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0976359"/>
                  </a:ext>
                </a:extLst>
              </a:tr>
              <a:tr h="342973">
                <a:tc>
                  <a:txBody>
                    <a:bodyPr/>
                    <a:lstStyle/>
                    <a:p>
                      <a:pPr marL="0" marR="0">
                        <a:lnSpc>
                          <a:spcPct val="115000"/>
                        </a:lnSpc>
                        <a:spcBef>
                          <a:spcPts val="0"/>
                        </a:spcBef>
                        <a:spcAft>
                          <a:spcPts val="0"/>
                        </a:spcAft>
                      </a:pPr>
                      <a:r>
                        <a:rPr lang="en-US" sz="11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400">
                          <a:effectLst/>
                        </a:rPr>
                        <a:t>87</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2100150005</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a:effectLst/>
                        </a:rPr>
                        <a:t>Ranjeeta </a:t>
                      </a:r>
                      <a:r>
                        <a:rPr lang="en-US" sz="1400" dirty="0" err="1">
                          <a:effectLst/>
                        </a:rPr>
                        <a:t>Arikiri</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7833919"/>
                  </a:ext>
                </a:extLst>
              </a:tr>
              <a:tr h="342973">
                <a:tc>
                  <a:txBody>
                    <a:bodyPr/>
                    <a:lstStyle/>
                    <a:p>
                      <a:pPr marL="0" marR="0">
                        <a:lnSpc>
                          <a:spcPct val="115000"/>
                        </a:lnSpc>
                        <a:spcBef>
                          <a:spcPts val="0"/>
                        </a:spcBef>
                        <a:spcAft>
                          <a:spcPts val="0"/>
                        </a:spcAft>
                      </a:pPr>
                      <a:r>
                        <a:rPr lang="en-US" sz="1100">
                          <a:effectLst/>
                        </a:rPr>
                        <a:t> </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400">
                          <a:effectLst/>
                        </a:rPr>
                        <a:t>92</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rPr>
                        <a:t>2100150024</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b="1" dirty="0">
                          <a:effectLst/>
                          <a:latin typeface="Arial" panose="020B0604020202020204" pitchFamily="34" charset="0"/>
                          <a:ea typeface="Arial" panose="020B0604020202020204" pitchFamily="34" charset="0"/>
                          <a:cs typeface="Times New Roman" panose="02020603050405020304" pitchFamily="18" charset="0"/>
                        </a:rPr>
                        <a:t>Sanika Sutar</a:t>
                      </a:r>
                    </a:p>
                  </a:txBody>
                  <a:tcPr marL="68580" marR="68580" marT="0" marB="0"/>
                </a:tc>
                <a:extLst>
                  <a:ext uri="{0D108BD9-81ED-4DB2-BD59-A6C34878D82A}">
                    <a16:rowId xmlns:a16="http://schemas.microsoft.com/office/drawing/2014/main" val="3548547180"/>
                  </a:ext>
                </a:extLst>
              </a:tr>
              <a:tr h="342973">
                <a:tc gridSpan="2">
                  <a:txBody>
                    <a:bodyPr/>
                    <a:lstStyle/>
                    <a:p>
                      <a:pPr marL="0" marR="0" algn="ctr">
                        <a:lnSpc>
                          <a:spcPct val="115000"/>
                        </a:lnSpc>
                        <a:spcBef>
                          <a:spcPts val="0"/>
                        </a:spcBef>
                        <a:spcAft>
                          <a:spcPts val="0"/>
                        </a:spcAft>
                      </a:pPr>
                      <a:r>
                        <a:rPr lang="en-US" sz="1400">
                          <a:effectLst/>
                        </a:rPr>
                        <a:t>91</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15000"/>
                        </a:lnSpc>
                        <a:spcBef>
                          <a:spcPts val="0"/>
                        </a:spcBef>
                        <a:spcAft>
                          <a:spcPts val="0"/>
                        </a:spcAft>
                      </a:pPr>
                      <a:r>
                        <a:rPr lang="en-US" sz="1400">
                          <a:effectLst/>
                        </a:rPr>
                        <a:t>2100150023</a:t>
                      </a:r>
                      <a:endParaRPr lang="en-US"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dirty="0" err="1">
                          <a:effectLst/>
                        </a:rPr>
                        <a:t>Vaishnavi</a:t>
                      </a:r>
                      <a:r>
                        <a:rPr lang="en-US" sz="1400" dirty="0">
                          <a:effectLst/>
                        </a:rPr>
                        <a:t> </a:t>
                      </a:r>
                      <a:r>
                        <a:rPr lang="en-US" sz="1400" dirty="0" err="1">
                          <a:effectLst/>
                        </a:rPr>
                        <a:t>Chitbone</a:t>
                      </a:r>
                      <a:endParaRPr lang="en-US"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222027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a:xfrm>
            <a:off x="677334" y="609600"/>
            <a:ext cx="8596668" cy="1039091"/>
          </a:xfrm>
        </p:spPr>
        <p:txBody>
          <a:bodyPr>
            <a:normAutofit/>
          </a:bodyPr>
          <a:lstStyle/>
          <a:p>
            <a:r>
              <a:rPr lang="en-US" sz="3200" u="sng" dirty="0">
                <a:solidFill>
                  <a:srgbClr val="FF0000"/>
                </a:solidFill>
              </a:rPr>
              <a:t>References :</a:t>
            </a:r>
          </a:p>
        </p:txBody>
      </p:sp>
      <p:sp>
        <p:nvSpPr>
          <p:cNvPr id="1048634" name="Content Placeholder 2"/>
          <p:cNvSpPr>
            <a:spLocks noGrp="1"/>
          </p:cNvSpPr>
          <p:nvPr>
            <p:ph idx="1"/>
          </p:nvPr>
        </p:nvSpPr>
        <p:spPr>
          <a:xfrm>
            <a:off x="815881" y="1523280"/>
            <a:ext cx="8596668" cy="3880773"/>
          </a:xfrm>
        </p:spPr>
        <p:txBody>
          <a:bodyPr>
            <a:noAutofit/>
          </a:bodyPr>
          <a:lstStyle/>
          <a:p>
            <a:r>
              <a:rPr lang="en-IN" sz="1600" dirty="0">
                <a:solidFill>
                  <a:schemeClr val="tx1">
                    <a:lumMod val="95000"/>
                    <a:lumOff val="5000"/>
                  </a:schemeClr>
                </a:solidFill>
                <a:latin typeface="Bahnschrift" panose="020B0502040204020203" pitchFamily="34" charset="0"/>
              </a:rPr>
              <a:t>[1] W3Schools. (</a:t>
            </a:r>
            <a:r>
              <a:rPr lang="en-IN" sz="1600" dirty="0" err="1">
                <a:solidFill>
                  <a:schemeClr val="tx1">
                    <a:lumMod val="95000"/>
                    <a:lumOff val="5000"/>
                  </a:schemeClr>
                </a:solidFill>
                <a:latin typeface="Bahnschrift" panose="020B0502040204020203" pitchFamily="34" charset="0"/>
              </a:rPr>
              <a:t>n.d.</a:t>
            </a:r>
            <a:r>
              <a:rPr lang="en-IN" sz="1600" dirty="0">
                <a:solidFill>
                  <a:schemeClr val="tx1">
                    <a:lumMod val="95000"/>
                    <a:lumOff val="5000"/>
                  </a:schemeClr>
                </a:solidFill>
                <a:latin typeface="Bahnschrift" panose="020B0502040204020203" pitchFamily="34" charset="0"/>
              </a:rPr>
              <a:t>). HTML Tutorial. Retrieved from https://www.w3schools.com/html/</a:t>
            </a:r>
            <a:endParaRPr lang="en-US" sz="1600" dirty="0">
              <a:solidFill>
                <a:schemeClr val="tx1">
                  <a:lumMod val="95000"/>
                  <a:lumOff val="5000"/>
                </a:schemeClr>
              </a:solidFill>
              <a:latin typeface="Bahnschrift" panose="020B0502040204020203" pitchFamily="34" charset="0"/>
            </a:endParaRPr>
          </a:p>
          <a:p>
            <a:pPr marL="0" indent="0">
              <a:buNone/>
            </a:pPr>
            <a:r>
              <a:rPr lang="en-IN" sz="1600" dirty="0">
                <a:solidFill>
                  <a:schemeClr val="tx1">
                    <a:lumMod val="95000"/>
                    <a:lumOff val="5000"/>
                  </a:schemeClr>
                </a:solidFill>
                <a:latin typeface="Bahnschrift" panose="020B0502040204020203" pitchFamily="34" charset="0"/>
              </a:rPr>
              <a:t> </a:t>
            </a:r>
            <a:endParaRPr lang="en-US" sz="1600" dirty="0">
              <a:solidFill>
                <a:schemeClr val="tx1">
                  <a:lumMod val="95000"/>
                  <a:lumOff val="5000"/>
                </a:schemeClr>
              </a:solidFill>
              <a:latin typeface="Bahnschrift" panose="020B0502040204020203" pitchFamily="34" charset="0"/>
            </a:endParaRPr>
          </a:p>
          <a:p>
            <a:r>
              <a:rPr lang="en-IN" sz="1600" dirty="0">
                <a:solidFill>
                  <a:schemeClr val="tx1">
                    <a:lumMod val="95000"/>
                    <a:lumOff val="5000"/>
                  </a:schemeClr>
                </a:solidFill>
                <a:latin typeface="Bahnschrift" panose="020B0502040204020203" pitchFamily="34" charset="0"/>
              </a:rPr>
              <a:t>[2] Mozilla Developer Network. (</a:t>
            </a:r>
            <a:r>
              <a:rPr lang="en-IN" sz="1600" dirty="0" err="1">
                <a:solidFill>
                  <a:schemeClr val="tx1">
                    <a:lumMod val="95000"/>
                    <a:lumOff val="5000"/>
                  </a:schemeClr>
                </a:solidFill>
                <a:latin typeface="Bahnschrift" panose="020B0502040204020203" pitchFamily="34" charset="0"/>
              </a:rPr>
              <a:t>n.d.</a:t>
            </a:r>
            <a:r>
              <a:rPr lang="en-IN" sz="1600" dirty="0">
                <a:solidFill>
                  <a:schemeClr val="tx1">
                    <a:lumMod val="95000"/>
                    <a:lumOff val="5000"/>
                  </a:schemeClr>
                </a:solidFill>
                <a:latin typeface="Bahnschrift" panose="020B0502040204020203" pitchFamily="34" charset="0"/>
              </a:rPr>
              <a:t>). CSS (Cascading Style Sheets). Retrieved from https://developer.mozilla.org/en-US/docs/Web/CSS</a:t>
            </a:r>
            <a:endParaRPr lang="en-US" sz="1600" dirty="0">
              <a:solidFill>
                <a:schemeClr val="tx1">
                  <a:lumMod val="95000"/>
                  <a:lumOff val="5000"/>
                </a:schemeClr>
              </a:solidFill>
              <a:latin typeface="Bahnschrift" panose="020B0502040204020203" pitchFamily="34" charset="0"/>
            </a:endParaRPr>
          </a:p>
          <a:p>
            <a:pPr marL="0" indent="0">
              <a:buNone/>
            </a:pPr>
            <a:r>
              <a:rPr lang="en-IN" sz="1600" dirty="0">
                <a:solidFill>
                  <a:schemeClr val="tx1">
                    <a:lumMod val="95000"/>
                    <a:lumOff val="5000"/>
                  </a:schemeClr>
                </a:solidFill>
                <a:latin typeface="Bahnschrift" panose="020B0502040204020203" pitchFamily="34" charset="0"/>
              </a:rPr>
              <a:t> </a:t>
            </a:r>
            <a:endParaRPr lang="en-US" sz="1600" dirty="0">
              <a:solidFill>
                <a:schemeClr val="tx1">
                  <a:lumMod val="95000"/>
                  <a:lumOff val="5000"/>
                </a:schemeClr>
              </a:solidFill>
              <a:latin typeface="Bahnschrift" panose="020B0502040204020203" pitchFamily="34" charset="0"/>
            </a:endParaRPr>
          </a:p>
          <a:p>
            <a:r>
              <a:rPr lang="en-IN" sz="1600" dirty="0">
                <a:solidFill>
                  <a:schemeClr val="tx1">
                    <a:lumMod val="95000"/>
                    <a:lumOff val="5000"/>
                  </a:schemeClr>
                </a:solidFill>
                <a:latin typeface="Bahnschrift" panose="020B0502040204020203" pitchFamily="34" charset="0"/>
              </a:rPr>
              <a:t>[3] JavaScript. (</a:t>
            </a:r>
            <a:r>
              <a:rPr lang="en-IN" sz="1600" dirty="0" err="1">
                <a:solidFill>
                  <a:schemeClr val="tx1">
                    <a:lumMod val="95000"/>
                    <a:lumOff val="5000"/>
                  </a:schemeClr>
                </a:solidFill>
                <a:latin typeface="Bahnschrift" panose="020B0502040204020203" pitchFamily="34" charset="0"/>
              </a:rPr>
              <a:t>n.d.</a:t>
            </a:r>
            <a:r>
              <a:rPr lang="en-IN" sz="1600" dirty="0">
                <a:solidFill>
                  <a:schemeClr val="tx1">
                    <a:lumMod val="95000"/>
                    <a:lumOff val="5000"/>
                  </a:schemeClr>
                </a:solidFill>
                <a:latin typeface="Bahnschrift" panose="020B0502040204020203" pitchFamily="34" charset="0"/>
              </a:rPr>
              <a:t>). JavaScript | MDN. Retrieved from https://developer.mozilla.org/en-US/docs/Web/JavaScript</a:t>
            </a:r>
            <a:endParaRPr lang="en-US" sz="1600" dirty="0">
              <a:solidFill>
                <a:schemeClr val="tx1">
                  <a:lumMod val="95000"/>
                  <a:lumOff val="5000"/>
                </a:schemeClr>
              </a:solidFill>
              <a:latin typeface="Bahnschrift" panose="020B0502040204020203" pitchFamily="34" charset="0"/>
            </a:endParaRPr>
          </a:p>
          <a:p>
            <a:pPr marL="0" indent="0">
              <a:buNone/>
            </a:pPr>
            <a:r>
              <a:rPr lang="en-IN" sz="1600" dirty="0">
                <a:solidFill>
                  <a:schemeClr val="tx1">
                    <a:lumMod val="95000"/>
                    <a:lumOff val="5000"/>
                  </a:schemeClr>
                </a:solidFill>
                <a:latin typeface="Bahnschrift" panose="020B0502040204020203" pitchFamily="34" charset="0"/>
              </a:rPr>
              <a:t> </a:t>
            </a:r>
            <a:endParaRPr lang="en-US" sz="1600" dirty="0">
              <a:solidFill>
                <a:schemeClr val="tx1">
                  <a:lumMod val="95000"/>
                  <a:lumOff val="5000"/>
                </a:schemeClr>
              </a:solidFill>
              <a:latin typeface="Bahnschrift" panose="020B0502040204020203" pitchFamily="34" charset="0"/>
            </a:endParaRPr>
          </a:p>
          <a:p>
            <a:r>
              <a:rPr lang="en-IN" sz="1600" dirty="0">
                <a:solidFill>
                  <a:schemeClr val="tx1">
                    <a:lumMod val="95000"/>
                    <a:lumOff val="5000"/>
                  </a:schemeClr>
                </a:solidFill>
                <a:latin typeface="Bahnschrift" panose="020B0502040204020203" pitchFamily="34" charset="0"/>
              </a:rPr>
              <a:t>[4] PHP: Hypertext </a:t>
            </a:r>
            <a:r>
              <a:rPr lang="en-IN" sz="1600" dirty="0" err="1">
                <a:solidFill>
                  <a:schemeClr val="tx1">
                    <a:lumMod val="95000"/>
                    <a:lumOff val="5000"/>
                  </a:schemeClr>
                </a:solidFill>
                <a:latin typeface="Bahnschrift" panose="020B0502040204020203" pitchFamily="34" charset="0"/>
              </a:rPr>
              <a:t>Preprocessor</a:t>
            </a:r>
            <a:r>
              <a:rPr lang="en-IN" sz="1600" dirty="0">
                <a:solidFill>
                  <a:schemeClr val="tx1">
                    <a:lumMod val="95000"/>
                    <a:lumOff val="5000"/>
                  </a:schemeClr>
                </a:solidFill>
                <a:latin typeface="Bahnschrift" panose="020B0502040204020203" pitchFamily="34" charset="0"/>
              </a:rPr>
              <a:t>. (</a:t>
            </a:r>
            <a:r>
              <a:rPr lang="en-IN" sz="1600" dirty="0" err="1">
                <a:solidFill>
                  <a:schemeClr val="tx1">
                    <a:lumMod val="95000"/>
                    <a:lumOff val="5000"/>
                  </a:schemeClr>
                </a:solidFill>
                <a:latin typeface="Bahnschrift" panose="020B0502040204020203" pitchFamily="34" charset="0"/>
              </a:rPr>
              <a:t>n.d.</a:t>
            </a:r>
            <a:r>
              <a:rPr lang="en-IN" sz="1600" dirty="0">
                <a:solidFill>
                  <a:schemeClr val="tx1">
                    <a:lumMod val="95000"/>
                    <a:lumOff val="5000"/>
                  </a:schemeClr>
                </a:solidFill>
                <a:latin typeface="Bahnschrift" panose="020B0502040204020203" pitchFamily="34" charset="0"/>
              </a:rPr>
              <a:t>). PHP: Hypertext </a:t>
            </a:r>
            <a:r>
              <a:rPr lang="en-IN" sz="1600" dirty="0" err="1">
                <a:solidFill>
                  <a:schemeClr val="tx1">
                    <a:lumMod val="95000"/>
                    <a:lumOff val="5000"/>
                  </a:schemeClr>
                </a:solidFill>
                <a:latin typeface="Bahnschrift" panose="020B0502040204020203" pitchFamily="34" charset="0"/>
              </a:rPr>
              <a:t>Preprocessor</a:t>
            </a:r>
            <a:r>
              <a:rPr lang="en-IN" sz="1600" dirty="0">
                <a:solidFill>
                  <a:schemeClr val="tx1">
                    <a:lumMod val="95000"/>
                    <a:lumOff val="5000"/>
                  </a:schemeClr>
                </a:solidFill>
                <a:latin typeface="Bahnschrift" panose="020B0502040204020203" pitchFamily="34" charset="0"/>
              </a:rPr>
              <a:t>. Retrieved from https://www.php.net/</a:t>
            </a:r>
            <a:endParaRPr lang="en-US" sz="1600" dirty="0">
              <a:solidFill>
                <a:schemeClr val="tx1">
                  <a:lumMod val="95000"/>
                  <a:lumOff val="5000"/>
                </a:schemeClr>
              </a:solidFill>
              <a:latin typeface="Bahnschrift" panose="020B0502040204020203" pitchFamily="34" charset="0"/>
            </a:endParaRPr>
          </a:p>
          <a:p>
            <a:pPr marL="0" indent="0">
              <a:buNone/>
            </a:pPr>
            <a:r>
              <a:rPr lang="en-IN" sz="1600" dirty="0">
                <a:solidFill>
                  <a:schemeClr val="tx1">
                    <a:lumMod val="95000"/>
                    <a:lumOff val="5000"/>
                  </a:schemeClr>
                </a:solidFill>
                <a:latin typeface="Bahnschrift" panose="020B0502040204020203" pitchFamily="34" charset="0"/>
              </a:rPr>
              <a:t> </a:t>
            </a:r>
            <a:endParaRPr lang="en-US" sz="1600" dirty="0">
              <a:solidFill>
                <a:schemeClr val="tx1">
                  <a:lumMod val="95000"/>
                  <a:lumOff val="5000"/>
                </a:schemeClr>
              </a:solidFill>
              <a:latin typeface="Bahnschrift" panose="020B0502040204020203" pitchFamily="34" charset="0"/>
            </a:endParaRPr>
          </a:p>
          <a:p>
            <a:r>
              <a:rPr lang="en-IN" sz="1600" dirty="0">
                <a:solidFill>
                  <a:schemeClr val="tx1">
                    <a:lumMod val="95000"/>
                    <a:lumOff val="5000"/>
                  </a:schemeClr>
                </a:solidFill>
                <a:latin typeface="Bahnschrift" panose="020B0502040204020203" pitchFamily="34" charset="0"/>
              </a:rPr>
              <a:t>[5] Apache Software Foundation. (</a:t>
            </a:r>
            <a:r>
              <a:rPr lang="en-IN" sz="1600" dirty="0" err="1">
                <a:solidFill>
                  <a:schemeClr val="tx1">
                    <a:lumMod val="95000"/>
                    <a:lumOff val="5000"/>
                  </a:schemeClr>
                </a:solidFill>
                <a:latin typeface="Bahnschrift" panose="020B0502040204020203" pitchFamily="34" charset="0"/>
              </a:rPr>
              <a:t>n.d.</a:t>
            </a:r>
            <a:r>
              <a:rPr lang="en-IN" sz="1600" dirty="0">
                <a:solidFill>
                  <a:schemeClr val="tx1">
                    <a:lumMod val="95000"/>
                    <a:lumOff val="5000"/>
                  </a:schemeClr>
                </a:solidFill>
                <a:latin typeface="Bahnschrift" panose="020B0502040204020203" pitchFamily="34" charset="0"/>
              </a:rPr>
              <a:t>). MySQL :: MySQL Documentation. Retrieved from https://dev.mysql.com/doc/</a:t>
            </a:r>
            <a:endParaRPr lang="en-US" sz="1600" dirty="0">
              <a:solidFill>
                <a:schemeClr val="tx1">
                  <a:lumMod val="95000"/>
                  <a:lumOff val="5000"/>
                </a:schemeClr>
              </a:solidFill>
              <a:latin typeface="Bahnschrift" panose="020B0502040204020203" pitchFamily="34" charset="0"/>
            </a:endParaRPr>
          </a:p>
          <a:p>
            <a:pPr marL="0" indent="0">
              <a:buNone/>
            </a:pPr>
            <a:r>
              <a:rPr lang="en-IN" sz="1600" dirty="0">
                <a:solidFill>
                  <a:schemeClr val="tx1">
                    <a:lumMod val="95000"/>
                    <a:lumOff val="5000"/>
                  </a:schemeClr>
                </a:solidFill>
                <a:latin typeface="Bahnschrift" panose="020B0502040204020203" pitchFamily="34" charset="0"/>
              </a:rPr>
              <a:t> </a:t>
            </a:r>
            <a:endParaRPr lang="en-US" sz="1600" dirty="0">
              <a:solidFill>
                <a:schemeClr val="tx1">
                  <a:lumMod val="95000"/>
                  <a:lumOff val="5000"/>
                </a:schemeClr>
              </a:solidFill>
              <a:latin typeface="Bahnschrift" panose="020B0502040204020203" pitchFamily="34" charset="0"/>
            </a:endParaRPr>
          </a:p>
          <a:p>
            <a:r>
              <a:rPr lang="en-IN" sz="1600" dirty="0">
                <a:solidFill>
                  <a:schemeClr val="tx1">
                    <a:lumMod val="95000"/>
                    <a:lumOff val="5000"/>
                  </a:schemeClr>
                </a:solidFill>
                <a:latin typeface="Bahnschrift" panose="020B0502040204020203" pitchFamily="34" charset="0"/>
              </a:rPr>
              <a:t>[6] GitHub. (</a:t>
            </a:r>
            <a:r>
              <a:rPr lang="en-IN" sz="1600" dirty="0" err="1">
                <a:solidFill>
                  <a:schemeClr val="tx1">
                    <a:lumMod val="95000"/>
                    <a:lumOff val="5000"/>
                  </a:schemeClr>
                </a:solidFill>
                <a:latin typeface="Bahnschrift" panose="020B0502040204020203" pitchFamily="34" charset="0"/>
              </a:rPr>
              <a:t>n.d.</a:t>
            </a:r>
            <a:r>
              <a:rPr lang="en-IN" sz="1600" dirty="0">
                <a:solidFill>
                  <a:schemeClr val="tx1">
                    <a:lumMod val="95000"/>
                    <a:lumOff val="5000"/>
                  </a:schemeClr>
                </a:solidFill>
                <a:latin typeface="Bahnschrift" panose="020B0502040204020203" pitchFamily="34" charset="0"/>
              </a:rPr>
              <a:t>). GitHub: Where the world builds software. Retrieved from https://github.com/</a:t>
            </a:r>
            <a:endParaRPr lang="en-US" sz="1600" dirty="0">
              <a:solidFill>
                <a:schemeClr val="tx1">
                  <a:lumMod val="95000"/>
                  <a:lumOff val="5000"/>
                </a:schemeClr>
              </a:solidFill>
              <a:latin typeface="Bahnschrift" panose="020B0502040204020203" pitchFamily="34" charset="0"/>
            </a:endParaRPr>
          </a:p>
          <a:p>
            <a:endParaRPr lang="en-US" sz="1100" dirty="0">
              <a:solidFill>
                <a:schemeClr val="tx1">
                  <a:lumMod val="95000"/>
                  <a:lumOff val="5000"/>
                </a:schemeClr>
              </a:solidFill>
            </a:endParaRPr>
          </a:p>
        </p:txBody>
      </p:sp>
    </p:spTree>
    <p:extLst>
      <p:ext uri="{BB962C8B-B14F-4D97-AF65-F5344CB8AC3E}">
        <p14:creationId xmlns:p14="http://schemas.microsoft.com/office/powerpoint/2010/main" val="277455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473" y="658091"/>
            <a:ext cx="5444836" cy="5444836"/>
          </a:xfrm>
          <a:prstGeom prst="rect">
            <a:avLst/>
          </a:prstGeom>
        </p:spPr>
      </p:pic>
    </p:spTree>
    <p:extLst>
      <p:ext uri="{BB962C8B-B14F-4D97-AF65-F5344CB8AC3E}">
        <p14:creationId xmlns:p14="http://schemas.microsoft.com/office/powerpoint/2010/main" val="426450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pPr algn="ctr"/>
            <a:r>
              <a:rPr lang="en-US" dirty="0"/>
              <a:t>Smart Traffic control System For Ambulance</a:t>
            </a:r>
            <a:endParaRPr lang="en-US" u="sng" dirty="0"/>
          </a:p>
        </p:txBody>
      </p:sp>
      <p:sp>
        <p:nvSpPr>
          <p:cNvPr id="1048611" name="Content Placeholder 2"/>
          <p:cNvSpPr>
            <a:spLocks noGrp="1"/>
          </p:cNvSpPr>
          <p:nvPr>
            <p:ph idx="1"/>
          </p:nvPr>
        </p:nvSpPr>
        <p:spPr>
          <a:xfrm>
            <a:off x="677334" y="2160589"/>
            <a:ext cx="8596668" cy="4054681"/>
          </a:xfrm>
        </p:spPr>
        <p:txBody>
          <a:bodyPr>
            <a:normAutofit fontScale="98152"/>
          </a:bodyPr>
          <a:lstStyle/>
          <a:p>
            <a:pPr lvl="0"/>
            <a:r>
              <a:rPr lang="en-US" sz="3300" b="0" u="sng" dirty="0">
                <a:solidFill>
                  <a:srgbClr val="FF0000"/>
                </a:solidFill>
              </a:rPr>
              <a:t>Problem Statement </a:t>
            </a:r>
            <a:r>
              <a:rPr lang="en-US" sz="3300" b="0" dirty="0">
                <a:solidFill>
                  <a:srgbClr val="FF0000"/>
                </a:solidFill>
              </a:rPr>
              <a:t>:</a:t>
            </a:r>
            <a:r>
              <a:rPr lang="en-IN" sz="800" dirty="0"/>
              <a:t> </a:t>
            </a:r>
            <a:r>
              <a:rPr lang="en-IN" sz="1600" dirty="0"/>
              <a:t> </a:t>
            </a:r>
            <a:endParaRPr lang="en-US" sz="1600" dirty="0"/>
          </a:p>
          <a:p>
            <a:r>
              <a:rPr lang="en-IN" dirty="0"/>
              <a:t>"In urban areas, traffic congestion poses a significant challenge to emergency response services, notably ambulances, delaying their arrival at critical medical situations. Existing traffic management systems lack the capability to prioritize ambulance routes effectively, resulting in potentially life-threatening delays. Thus, there is a pressing need for a Smart Traffic Control System tailored specifically for ambulances, capable of dynamically optimizing traffic flow to ensure swift and unimpeded access to medical emergencies. This system aims to mitigate the adverse effects of traffic congestion on ambulance response times, thereby enhancing the overall efficiency of emergency medical services and potentially saving lives."</a:t>
            </a:r>
            <a:endParaRPr lang="en-US" dirty="0"/>
          </a:p>
          <a:p>
            <a:pPr marL="0" indent="0" algn="ctr">
              <a:buNone/>
            </a:pPr>
            <a:endParaRPr lang="en-US" sz="65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516600" y="145257"/>
            <a:ext cx="11481436" cy="6532634"/>
          </a:xfrm>
        </p:spPr>
        <p:txBody>
          <a:bodyPr>
            <a:normAutofit/>
          </a:bodyPr>
          <a:lstStyle/>
          <a:p>
            <a:r>
              <a:rPr lang="en-US" dirty="0">
                <a:solidFill>
                  <a:srgbClr val="FF0000"/>
                </a:solidFill>
              </a:rPr>
              <a:t>Introduction :</a:t>
            </a:r>
            <a:br>
              <a:rPr lang="en-US" dirty="0">
                <a:solidFill>
                  <a:srgbClr val="FF0000"/>
                </a:solidFill>
              </a:rPr>
            </a:br>
            <a:br>
              <a:rPr lang="en-US" sz="2000" dirty="0">
                <a:solidFill>
                  <a:srgbClr val="FF0000"/>
                </a:solidFill>
              </a:rPr>
            </a:br>
            <a:r>
              <a:rPr lang="en-US" sz="2000" dirty="0">
                <a:solidFill>
                  <a:schemeClr val="tx1">
                    <a:lumMod val="95000"/>
                    <a:lumOff val="5000"/>
                  </a:schemeClr>
                </a:solidFill>
              </a:rPr>
              <a:t> </a:t>
            </a:r>
            <a:r>
              <a:rPr lang="en-IN" sz="2000" dirty="0">
                <a:solidFill>
                  <a:schemeClr val="tx1">
                    <a:lumMod val="95000"/>
                    <a:lumOff val="5000"/>
                  </a:schemeClr>
                </a:solidFill>
              </a:rPr>
              <a:t>In urban areas worldwide, traffic congestion remains a persistent challenge, often impeding the swift response of emergency medical services, particularly ambulances, to critical situations. Recognizing the critical need for efficient traffic management in emergency response scenarios, this paper presents the design and development of a Smart Traffic Control System tailored specifically for ambulances. Leveraging advancements in web technologies, including HTML, CSS, JavaScript, and PHP, this system aims to prioritize ambulance routes by dynamically optimizing traffic flow in real-time.</a:t>
            </a:r>
            <a:br>
              <a:rPr lang="en-IN" sz="2000" dirty="0">
                <a:solidFill>
                  <a:schemeClr val="tx1">
                    <a:lumMod val="95000"/>
                    <a:lumOff val="5000"/>
                  </a:schemeClr>
                </a:solidFill>
              </a:rPr>
            </a:br>
            <a:br>
              <a:rPr lang="en-US" dirty="0"/>
            </a:br>
            <a:endParaRPr lang="en-US" dirty="0"/>
          </a:p>
        </p:txBody>
      </p:sp>
      <p:pic>
        <p:nvPicPr>
          <p:cNvPr id="4" name="Picture 3"/>
          <p:cNvPicPr/>
          <p:nvPr/>
        </p:nvPicPr>
        <p:blipFill rotWithShape="1">
          <a:blip r:embed="rId2">
            <a:extLst>
              <a:ext uri="{28A0092B-C50C-407E-A947-70E740481C1C}">
                <a14:useLocalDpi xmlns:a14="http://schemas.microsoft.com/office/drawing/2010/main" val="0"/>
              </a:ext>
            </a:extLst>
          </a:blip>
          <a:srcRect b="6228"/>
          <a:stretch/>
        </p:blipFill>
        <p:spPr bwMode="auto">
          <a:xfrm>
            <a:off x="3733510" y="3069474"/>
            <a:ext cx="5047615" cy="348996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23645332"/>
              </p:ext>
            </p:extLst>
          </p:nvPr>
        </p:nvGraphicFramePr>
        <p:xfrm>
          <a:off x="1641489" y="3823853"/>
          <a:ext cx="6809783" cy="2563093"/>
        </p:xfrm>
        <a:graphic>
          <a:graphicData uri="http://schemas.openxmlformats.org/drawingml/2006/table">
            <a:tbl>
              <a:tblPr firstRow="1" firstCol="1" lastRow="1" lastCol="1" bandRow="1" bandCol="1">
                <a:tableStyleId>{5C22544A-7EE6-4342-B048-85BDC9FD1C3A}</a:tableStyleId>
              </a:tblPr>
              <a:tblGrid>
                <a:gridCol w="811858">
                  <a:extLst>
                    <a:ext uri="{9D8B030D-6E8A-4147-A177-3AD203B41FA5}">
                      <a16:colId xmlns:a16="http://schemas.microsoft.com/office/drawing/2014/main" val="2436657365"/>
                    </a:ext>
                  </a:extLst>
                </a:gridCol>
                <a:gridCol w="1903144">
                  <a:extLst>
                    <a:ext uri="{9D8B030D-6E8A-4147-A177-3AD203B41FA5}">
                      <a16:colId xmlns:a16="http://schemas.microsoft.com/office/drawing/2014/main" val="2070253126"/>
                    </a:ext>
                  </a:extLst>
                </a:gridCol>
                <a:gridCol w="4094781">
                  <a:extLst>
                    <a:ext uri="{9D8B030D-6E8A-4147-A177-3AD203B41FA5}">
                      <a16:colId xmlns:a16="http://schemas.microsoft.com/office/drawing/2014/main" val="1961914268"/>
                    </a:ext>
                  </a:extLst>
                </a:gridCol>
              </a:tblGrid>
              <a:tr h="512008">
                <a:tc>
                  <a:txBody>
                    <a:bodyPr/>
                    <a:lstStyle/>
                    <a:p>
                      <a:pPr marL="76835" marR="33020" algn="ctr">
                        <a:lnSpc>
                          <a:spcPct val="107000"/>
                        </a:lnSpc>
                        <a:spcBef>
                          <a:spcPts val="350"/>
                        </a:spcBef>
                        <a:spcAft>
                          <a:spcPts val="0"/>
                        </a:spcAft>
                      </a:pPr>
                      <a:r>
                        <a:rPr lang="en-US" sz="1400">
                          <a:effectLst/>
                        </a:rPr>
                        <a:t>Sr.</a:t>
                      </a:r>
                      <a:r>
                        <a:rPr lang="en-US" sz="1400" spc="-45">
                          <a:effectLst/>
                        </a:rPr>
                        <a:t> </a:t>
                      </a:r>
                      <a:r>
                        <a:rPr lang="en-US" sz="1400">
                          <a:effectLst/>
                        </a:rPr>
                        <a:t>No. </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415925" marR="0" algn="ctr">
                        <a:lnSpc>
                          <a:spcPct val="107000"/>
                        </a:lnSpc>
                        <a:spcBef>
                          <a:spcPts val="350"/>
                        </a:spcBef>
                        <a:spcAft>
                          <a:spcPts val="0"/>
                        </a:spcAft>
                      </a:pPr>
                      <a:r>
                        <a:rPr lang="en-US" sz="1400">
                          <a:effectLst/>
                        </a:rPr>
                        <a:t>Resource </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875030" marR="0" algn="ctr">
                        <a:lnSpc>
                          <a:spcPct val="107000"/>
                        </a:lnSpc>
                        <a:spcBef>
                          <a:spcPts val="350"/>
                        </a:spcBef>
                        <a:spcAft>
                          <a:spcPts val="0"/>
                        </a:spcAft>
                      </a:pPr>
                      <a:r>
                        <a:rPr lang="en-US" sz="1400">
                          <a:effectLst/>
                        </a:rPr>
                        <a:t>Broad</a:t>
                      </a:r>
                      <a:r>
                        <a:rPr lang="en-US" sz="1400" spc="180">
                          <a:effectLst/>
                        </a:rPr>
                        <a:t> </a:t>
                      </a:r>
                      <a:r>
                        <a:rPr lang="en-US" sz="1400">
                          <a:effectLst/>
                        </a:rPr>
                        <a:t>Specifications </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extLst>
                  <a:ext uri="{0D108BD9-81ED-4DB2-BD59-A6C34878D82A}">
                    <a16:rowId xmlns:a16="http://schemas.microsoft.com/office/drawing/2014/main" val="1882405767"/>
                  </a:ext>
                </a:extLst>
              </a:tr>
              <a:tr h="512008">
                <a:tc>
                  <a:txBody>
                    <a:bodyPr/>
                    <a:lstStyle/>
                    <a:p>
                      <a:pPr marL="4445" marR="0" algn="ctr">
                        <a:lnSpc>
                          <a:spcPct val="107000"/>
                        </a:lnSpc>
                        <a:spcBef>
                          <a:spcPts val="350"/>
                        </a:spcBef>
                        <a:spcAft>
                          <a:spcPts val="0"/>
                        </a:spcAft>
                      </a:pPr>
                      <a:r>
                        <a:rPr lang="en-US" sz="1400">
                          <a:effectLst/>
                        </a:rPr>
                        <a:t>1</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67945" marR="0" algn="ctr">
                        <a:lnSpc>
                          <a:spcPct val="107000"/>
                        </a:lnSpc>
                        <a:spcBef>
                          <a:spcPts val="350"/>
                        </a:spcBef>
                        <a:spcAft>
                          <a:spcPts val="0"/>
                        </a:spcAft>
                      </a:pPr>
                      <a:r>
                        <a:rPr lang="en-US" sz="1400" dirty="0">
                          <a:solidFill>
                            <a:schemeClr val="bg1"/>
                          </a:solidFill>
                          <a:effectLst/>
                        </a:rPr>
                        <a:t>Processor</a:t>
                      </a:r>
                      <a:endParaRPr lang="en-US" sz="1100" dirty="0">
                        <a:solidFill>
                          <a:schemeClr val="bg1"/>
                        </a:solidFill>
                        <a:effectLst/>
                        <a:latin typeface="Tahoma" panose="020B0604030504040204" pitchFamily="34" charset="0"/>
                        <a:ea typeface="Tahoma" panose="020B0604030504040204" pitchFamily="34" charset="0"/>
                        <a:cs typeface="Mangal" panose="02040503050203030202" pitchFamily="18" charset="0"/>
                      </a:endParaRPr>
                    </a:p>
                  </a:txBody>
                  <a:tcPr marL="0" marR="0" marT="0" marB="0">
                    <a:solidFill>
                      <a:schemeClr val="accent1"/>
                    </a:solidFill>
                  </a:tcPr>
                </a:tc>
                <a:tc>
                  <a:txBody>
                    <a:bodyPr/>
                    <a:lstStyle/>
                    <a:p>
                      <a:pPr marL="68580" marR="0" algn="ctr">
                        <a:lnSpc>
                          <a:spcPct val="107000"/>
                        </a:lnSpc>
                        <a:spcBef>
                          <a:spcPts val="230"/>
                        </a:spcBef>
                        <a:spcAft>
                          <a:spcPts val="0"/>
                        </a:spcAft>
                      </a:pPr>
                      <a:r>
                        <a:rPr lang="en-US" sz="1400" dirty="0">
                          <a:effectLst/>
                        </a:rPr>
                        <a:t>Intel core i5</a:t>
                      </a:r>
                      <a:endParaRPr lang="en-US" sz="1100" dirty="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extLst>
                  <a:ext uri="{0D108BD9-81ED-4DB2-BD59-A6C34878D82A}">
                    <a16:rowId xmlns:a16="http://schemas.microsoft.com/office/drawing/2014/main" val="2230383519"/>
                  </a:ext>
                </a:extLst>
              </a:tr>
              <a:tr h="512008">
                <a:tc>
                  <a:txBody>
                    <a:bodyPr/>
                    <a:lstStyle/>
                    <a:p>
                      <a:pPr marL="4445" marR="0" algn="ctr">
                        <a:lnSpc>
                          <a:spcPct val="107000"/>
                        </a:lnSpc>
                        <a:spcBef>
                          <a:spcPts val="350"/>
                        </a:spcBef>
                        <a:spcAft>
                          <a:spcPts val="0"/>
                        </a:spcAft>
                      </a:pPr>
                      <a:r>
                        <a:rPr lang="en-US" sz="1400">
                          <a:effectLst/>
                        </a:rPr>
                        <a:t>2</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67945" marR="0" algn="ctr">
                        <a:lnSpc>
                          <a:spcPct val="107000"/>
                        </a:lnSpc>
                        <a:spcBef>
                          <a:spcPts val="350"/>
                        </a:spcBef>
                        <a:spcAft>
                          <a:spcPts val="0"/>
                        </a:spcAft>
                      </a:pPr>
                      <a:r>
                        <a:rPr lang="en-US" sz="1400" dirty="0">
                          <a:solidFill>
                            <a:schemeClr val="bg1"/>
                          </a:solidFill>
                          <a:effectLst/>
                        </a:rPr>
                        <a:t>Graphics</a:t>
                      </a:r>
                      <a:endParaRPr lang="en-US" sz="1100" dirty="0">
                        <a:solidFill>
                          <a:schemeClr val="bg1"/>
                        </a:solidFill>
                        <a:effectLst/>
                        <a:latin typeface="Tahoma" panose="020B0604030504040204" pitchFamily="34" charset="0"/>
                        <a:ea typeface="Tahoma" panose="020B0604030504040204" pitchFamily="34" charset="0"/>
                        <a:cs typeface="Mangal" panose="02040503050203030202" pitchFamily="18" charset="0"/>
                      </a:endParaRPr>
                    </a:p>
                  </a:txBody>
                  <a:tcPr marL="0" marR="0" marT="0" marB="0">
                    <a:solidFill>
                      <a:schemeClr val="accent1"/>
                    </a:solidFill>
                  </a:tcPr>
                </a:tc>
                <a:tc>
                  <a:txBody>
                    <a:bodyPr/>
                    <a:lstStyle/>
                    <a:p>
                      <a:pPr marL="0" marR="0" algn="ctr">
                        <a:lnSpc>
                          <a:spcPct val="107000"/>
                        </a:lnSpc>
                        <a:spcBef>
                          <a:spcPts val="0"/>
                        </a:spcBef>
                        <a:spcAft>
                          <a:spcPts val="0"/>
                        </a:spcAft>
                      </a:pPr>
                      <a:r>
                        <a:rPr lang="en-IN" sz="1400">
                          <a:effectLst/>
                        </a:rPr>
                        <a:t>On board graphics card (NVIDIA)</a:t>
                      </a:r>
                      <a:endParaRPr lang="en-US" sz="170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nchor="ctr"/>
                </a:tc>
                <a:extLst>
                  <a:ext uri="{0D108BD9-81ED-4DB2-BD59-A6C34878D82A}">
                    <a16:rowId xmlns:a16="http://schemas.microsoft.com/office/drawing/2014/main" val="3860553563"/>
                  </a:ext>
                </a:extLst>
              </a:tr>
              <a:tr h="512008">
                <a:tc>
                  <a:txBody>
                    <a:bodyPr/>
                    <a:lstStyle/>
                    <a:p>
                      <a:pPr marL="6350" marR="0" algn="ctr">
                        <a:lnSpc>
                          <a:spcPct val="107000"/>
                        </a:lnSpc>
                        <a:spcBef>
                          <a:spcPts val="350"/>
                        </a:spcBef>
                        <a:spcAft>
                          <a:spcPts val="0"/>
                        </a:spcAft>
                      </a:pPr>
                      <a:r>
                        <a:rPr lang="en-US" sz="1400">
                          <a:effectLst/>
                        </a:rPr>
                        <a:t>3</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67945" marR="0" algn="ctr">
                        <a:lnSpc>
                          <a:spcPct val="107000"/>
                        </a:lnSpc>
                        <a:spcBef>
                          <a:spcPts val="230"/>
                        </a:spcBef>
                        <a:spcAft>
                          <a:spcPts val="0"/>
                        </a:spcAft>
                      </a:pPr>
                      <a:r>
                        <a:rPr lang="en-US" sz="1400" dirty="0">
                          <a:solidFill>
                            <a:schemeClr val="bg1"/>
                          </a:solidFill>
                          <a:effectLst/>
                        </a:rPr>
                        <a:t>RAM</a:t>
                      </a:r>
                      <a:endParaRPr lang="en-US" sz="1100" dirty="0">
                        <a:solidFill>
                          <a:schemeClr val="bg1"/>
                        </a:solidFill>
                        <a:effectLst/>
                        <a:latin typeface="Tahoma" panose="020B0604030504040204" pitchFamily="34" charset="0"/>
                        <a:ea typeface="Tahoma" panose="020B0604030504040204" pitchFamily="34" charset="0"/>
                        <a:cs typeface="Mangal" panose="02040503050203030202" pitchFamily="18" charset="0"/>
                      </a:endParaRPr>
                    </a:p>
                  </a:txBody>
                  <a:tcPr marL="0" marR="0" marT="0" marB="0">
                    <a:solidFill>
                      <a:schemeClr val="accent1"/>
                    </a:solidFill>
                  </a:tcPr>
                </a:tc>
                <a:tc>
                  <a:txBody>
                    <a:bodyPr/>
                    <a:lstStyle/>
                    <a:p>
                      <a:pPr marL="68580" marR="0" algn="ctr">
                        <a:lnSpc>
                          <a:spcPct val="107000"/>
                        </a:lnSpc>
                        <a:spcBef>
                          <a:spcPts val="230"/>
                        </a:spcBef>
                        <a:spcAft>
                          <a:spcPts val="0"/>
                        </a:spcAft>
                      </a:pPr>
                      <a:r>
                        <a:rPr lang="en-US" sz="1400" dirty="0">
                          <a:effectLst/>
                        </a:rPr>
                        <a:t>8</a:t>
                      </a:r>
                      <a:r>
                        <a:rPr lang="en-US" sz="1400" spc="-130" dirty="0">
                          <a:effectLst/>
                        </a:rPr>
                        <a:t> </a:t>
                      </a:r>
                      <a:r>
                        <a:rPr lang="en-US" sz="1400" dirty="0">
                          <a:effectLst/>
                        </a:rPr>
                        <a:t>GB</a:t>
                      </a:r>
                      <a:endParaRPr lang="en-US" sz="1100" dirty="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extLst>
                  <a:ext uri="{0D108BD9-81ED-4DB2-BD59-A6C34878D82A}">
                    <a16:rowId xmlns:a16="http://schemas.microsoft.com/office/drawing/2014/main" val="1761436797"/>
                  </a:ext>
                </a:extLst>
              </a:tr>
              <a:tr h="515061">
                <a:tc>
                  <a:txBody>
                    <a:bodyPr/>
                    <a:lstStyle/>
                    <a:p>
                      <a:pPr marL="4445" marR="0" algn="ctr">
                        <a:lnSpc>
                          <a:spcPct val="107000"/>
                        </a:lnSpc>
                        <a:spcBef>
                          <a:spcPts val="350"/>
                        </a:spcBef>
                        <a:spcAft>
                          <a:spcPts val="0"/>
                        </a:spcAft>
                      </a:pPr>
                      <a:r>
                        <a:rPr lang="en-US" sz="1400">
                          <a:effectLst/>
                        </a:rPr>
                        <a:t>4</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67945" marR="0" algn="ctr">
                        <a:lnSpc>
                          <a:spcPct val="107000"/>
                        </a:lnSpc>
                        <a:spcBef>
                          <a:spcPts val="230"/>
                        </a:spcBef>
                        <a:spcAft>
                          <a:spcPts val="0"/>
                        </a:spcAft>
                      </a:pPr>
                      <a:r>
                        <a:rPr lang="en-US" sz="1400">
                          <a:effectLst/>
                        </a:rPr>
                        <a:t>Storage</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68580" marR="0" algn="ctr">
                        <a:lnSpc>
                          <a:spcPct val="107000"/>
                        </a:lnSpc>
                        <a:spcBef>
                          <a:spcPts val="230"/>
                        </a:spcBef>
                        <a:spcAft>
                          <a:spcPts val="0"/>
                        </a:spcAft>
                      </a:pPr>
                      <a:r>
                        <a:rPr lang="en-US" sz="1400" dirty="0">
                          <a:effectLst/>
                        </a:rPr>
                        <a:t>512</a:t>
                      </a:r>
                      <a:r>
                        <a:rPr lang="en-US" sz="1400" spc="-35" dirty="0">
                          <a:effectLst/>
                        </a:rPr>
                        <a:t> </a:t>
                      </a:r>
                      <a:r>
                        <a:rPr lang="en-US" sz="1400" dirty="0">
                          <a:effectLst/>
                        </a:rPr>
                        <a:t>GB</a:t>
                      </a:r>
                      <a:r>
                        <a:rPr lang="en-US" sz="1400" spc="-25" dirty="0">
                          <a:effectLst/>
                        </a:rPr>
                        <a:t> </a:t>
                      </a:r>
                      <a:r>
                        <a:rPr lang="en-US" sz="1400" dirty="0">
                          <a:effectLst/>
                        </a:rPr>
                        <a:t>SSD</a:t>
                      </a:r>
                      <a:endParaRPr lang="en-US" sz="1100" dirty="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extLst>
                  <a:ext uri="{0D108BD9-81ED-4DB2-BD59-A6C34878D82A}">
                    <a16:rowId xmlns:a16="http://schemas.microsoft.com/office/drawing/2014/main" val="41411739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18771579"/>
              </p:ext>
            </p:extLst>
          </p:nvPr>
        </p:nvGraphicFramePr>
        <p:xfrm>
          <a:off x="1641489" y="998032"/>
          <a:ext cx="6809784" cy="2285495"/>
        </p:xfrm>
        <a:graphic>
          <a:graphicData uri="http://schemas.openxmlformats.org/drawingml/2006/table">
            <a:tbl>
              <a:tblPr firstRow="1" firstCol="1" lastRow="1" lastCol="1" bandRow="1" bandCol="1">
                <a:tableStyleId>{5C22544A-7EE6-4342-B048-85BDC9FD1C3A}</a:tableStyleId>
              </a:tblPr>
              <a:tblGrid>
                <a:gridCol w="811857">
                  <a:extLst>
                    <a:ext uri="{9D8B030D-6E8A-4147-A177-3AD203B41FA5}">
                      <a16:colId xmlns:a16="http://schemas.microsoft.com/office/drawing/2014/main" val="554575726"/>
                    </a:ext>
                  </a:extLst>
                </a:gridCol>
                <a:gridCol w="1903145">
                  <a:extLst>
                    <a:ext uri="{9D8B030D-6E8A-4147-A177-3AD203B41FA5}">
                      <a16:colId xmlns:a16="http://schemas.microsoft.com/office/drawing/2014/main" val="3380362346"/>
                    </a:ext>
                  </a:extLst>
                </a:gridCol>
                <a:gridCol w="4094782">
                  <a:extLst>
                    <a:ext uri="{9D8B030D-6E8A-4147-A177-3AD203B41FA5}">
                      <a16:colId xmlns:a16="http://schemas.microsoft.com/office/drawing/2014/main" val="1351297132"/>
                    </a:ext>
                  </a:extLst>
                </a:gridCol>
              </a:tblGrid>
              <a:tr h="380916">
                <a:tc>
                  <a:txBody>
                    <a:bodyPr/>
                    <a:lstStyle/>
                    <a:p>
                      <a:pPr marL="67945" marR="0" algn="ctr">
                        <a:lnSpc>
                          <a:spcPct val="107000"/>
                        </a:lnSpc>
                        <a:spcBef>
                          <a:spcPts val="350"/>
                        </a:spcBef>
                        <a:spcAft>
                          <a:spcPts val="0"/>
                        </a:spcAft>
                      </a:pPr>
                      <a:r>
                        <a:rPr lang="en-US" sz="1400" dirty="0">
                          <a:effectLst/>
                        </a:rPr>
                        <a:t>    1</a:t>
                      </a:r>
                      <a:endParaRPr lang="en-US" sz="1100" dirty="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67945" marR="0" algn="ctr">
                        <a:lnSpc>
                          <a:spcPct val="107000"/>
                        </a:lnSpc>
                        <a:spcBef>
                          <a:spcPts val="335"/>
                        </a:spcBef>
                        <a:spcAft>
                          <a:spcPts val="0"/>
                        </a:spcAft>
                      </a:pPr>
                      <a:r>
                        <a:rPr lang="en-US" sz="1400">
                          <a:effectLst/>
                        </a:rPr>
                        <a:t>IDE</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68580" marR="0" algn="ctr">
                        <a:lnSpc>
                          <a:spcPct val="107000"/>
                        </a:lnSpc>
                        <a:spcBef>
                          <a:spcPts val="335"/>
                        </a:spcBef>
                        <a:spcAft>
                          <a:spcPts val="0"/>
                        </a:spcAft>
                      </a:pPr>
                      <a:r>
                        <a:rPr lang="en-US" sz="1400">
                          <a:effectLst/>
                        </a:rPr>
                        <a:t>Notepad++,VS Code</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extLst>
                  <a:ext uri="{0D108BD9-81ED-4DB2-BD59-A6C34878D82A}">
                    <a16:rowId xmlns:a16="http://schemas.microsoft.com/office/drawing/2014/main" val="1260409864"/>
                  </a:ext>
                </a:extLst>
              </a:tr>
              <a:tr h="380916">
                <a:tc>
                  <a:txBody>
                    <a:bodyPr/>
                    <a:lstStyle/>
                    <a:p>
                      <a:pPr marL="249555" marR="0" algn="ctr">
                        <a:lnSpc>
                          <a:spcPct val="107000"/>
                        </a:lnSpc>
                        <a:spcBef>
                          <a:spcPts val="350"/>
                        </a:spcBef>
                        <a:spcAft>
                          <a:spcPts val="0"/>
                        </a:spcAft>
                      </a:pPr>
                      <a:r>
                        <a:rPr lang="en-US" sz="1400">
                          <a:effectLst/>
                        </a:rPr>
                        <a:t>2</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67945" marR="0" algn="ctr">
                        <a:lnSpc>
                          <a:spcPct val="107000"/>
                        </a:lnSpc>
                        <a:spcBef>
                          <a:spcPts val="350"/>
                        </a:spcBef>
                        <a:spcAft>
                          <a:spcPts val="0"/>
                        </a:spcAft>
                      </a:pPr>
                      <a:r>
                        <a:rPr lang="en-US" sz="1400" dirty="0">
                          <a:solidFill>
                            <a:schemeClr val="bg1"/>
                          </a:solidFill>
                          <a:effectLst/>
                        </a:rPr>
                        <a:t>Operating</a:t>
                      </a:r>
                      <a:r>
                        <a:rPr lang="en-US" sz="1400" spc="-40" dirty="0">
                          <a:solidFill>
                            <a:schemeClr val="bg1"/>
                          </a:solidFill>
                          <a:effectLst/>
                        </a:rPr>
                        <a:t> </a:t>
                      </a:r>
                      <a:r>
                        <a:rPr lang="en-US" sz="1400" dirty="0">
                          <a:solidFill>
                            <a:schemeClr val="bg1"/>
                          </a:solidFill>
                          <a:effectLst/>
                        </a:rPr>
                        <a:t>System</a:t>
                      </a:r>
                      <a:endParaRPr lang="en-US" sz="1100" dirty="0">
                        <a:solidFill>
                          <a:schemeClr val="bg1"/>
                        </a:solidFill>
                        <a:effectLst/>
                        <a:latin typeface="Tahoma" panose="020B0604030504040204" pitchFamily="34" charset="0"/>
                        <a:ea typeface="Tahoma" panose="020B0604030504040204" pitchFamily="34" charset="0"/>
                        <a:cs typeface="Mangal" panose="02040503050203030202" pitchFamily="18" charset="0"/>
                      </a:endParaRPr>
                    </a:p>
                  </a:txBody>
                  <a:tcPr marL="0" marR="0" marT="0" marB="0">
                    <a:solidFill>
                      <a:schemeClr val="accent1"/>
                    </a:solidFill>
                  </a:tcPr>
                </a:tc>
                <a:tc>
                  <a:txBody>
                    <a:bodyPr/>
                    <a:lstStyle/>
                    <a:p>
                      <a:pPr marL="68580" marR="0" algn="ctr">
                        <a:lnSpc>
                          <a:spcPct val="107000"/>
                        </a:lnSpc>
                        <a:spcBef>
                          <a:spcPts val="350"/>
                        </a:spcBef>
                        <a:spcAft>
                          <a:spcPts val="0"/>
                        </a:spcAft>
                      </a:pPr>
                      <a:r>
                        <a:rPr lang="en-US" sz="1400" spc="-5">
                          <a:effectLst/>
                        </a:rPr>
                        <a:t>Microsoft</a:t>
                      </a:r>
                      <a:r>
                        <a:rPr lang="en-US" sz="1400" spc="-130">
                          <a:effectLst/>
                        </a:rPr>
                        <a:t> </a:t>
                      </a:r>
                      <a:r>
                        <a:rPr lang="en-US" sz="1400" spc="-5">
                          <a:effectLst/>
                        </a:rPr>
                        <a:t>Windows</a:t>
                      </a:r>
                      <a:r>
                        <a:rPr lang="en-US" sz="1400" spc="-140">
                          <a:effectLst/>
                        </a:rPr>
                        <a:t> </a:t>
                      </a:r>
                      <a:r>
                        <a:rPr lang="en-US" sz="1400">
                          <a:effectLst/>
                        </a:rPr>
                        <a:t>11</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solidFill>
                      <a:schemeClr val="accent1"/>
                    </a:solidFill>
                  </a:tcPr>
                </a:tc>
                <a:extLst>
                  <a:ext uri="{0D108BD9-81ED-4DB2-BD59-A6C34878D82A}">
                    <a16:rowId xmlns:a16="http://schemas.microsoft.com/office/drawing/2014/main" val="4117861183"/>
                  </a:ext>
                </a:extLst>
              </a:tr>
              <a:tr h="380916">
                <a:tc>
                  <a:txBody>
                    <a:bodyPr/>
                    <a:lstStyle/>
                    <a:p>
                      <a:pPr marL="249555" marR="0" algn="ctr">
                        <a:lnSpc>
                          <a:spcPct val="107000"/>
                        </a:lnSpc>
                        <a:spcBef>
                          <a:spcPts val="350"/>
                        </a:spcBef>
                        <a:spcAft>
                          <a:spcPts val="0"/>
                        </a:spcAft>
                      </a:pPr>
                      <a:r>
                        <a:rPr lang="en-US" sz="1400">
                          <a:effectLst/>
                        </a:rPr>
                        <a:t>3</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67945" marR="0" algn="ctr">
                        <a:lnSpc>
                          <a:spcPct val="107000"/>
                        </a:lnSpc>
                        <a:spcBef>
                          <a:spcPts val="350"/>
                        </a:spcBef>
                        <a:spcAft>
                          <a:spcPts val="0"/>
                        </a:spcAft>
                      </a:pPr>
                      <a:r>
                        <a:rPr lang="en-US" sz="1400" dirty="0">
                          <a:solidFill>
                            <a:schemeClr val="bg1"/>
                          </a:solidFill>
                          <a:effectLst/>
                        </a:rPr>
                        <a:t>System</a:t>
                      </a:r>
                      <a:r>
                        <a:rPr lang="en-US" sz="1400" spc="-110" dirty="0">
                          <a:solidFill>
                            <a:schemeClr val="bg1"/>
                          </a:solidFill>
                          <a:effectLst/>
                        </a:rPr>
                        <a:t> </a:t>
                      </a:r>
                      <a:r>
                        <a:rPr lang="en-US" sz="1400" dirty="0">
                          <a:solidFill>
                            <a:schemeClr val="bg1"/>
                          </a:solidFill>
                          <a:effectLst/>
                        </a:rPr>
                        <a:t>Type</a:t>
                      </a:r>
                      <a:endParaRPr lang="en-US" sz="1100" dirty="0">
                        <a:solidFill>
                          <a:schemeClr val="bg1"/>
                        </a:solidFill>
                        <a:effectLst/>
                        <a:latin typeface="Tahoma" panose="020B0604030504040204" pitchFamily="34" charset="0"/>
                        <a:ea typeface="Tahoma" panose="020B0604030504040204" pitchFamily="34" charset="0"/>
                        <a:cs typeface="Mangal" panose="02040503050203030202" pitchFamily="18" charset="0"/>
                      </a:endParaRPr>
                    </a:p>
                  </a:txBody>
                  <a:tcPr marL="0" marR="0" marT="0" marB="0">
                    <a:solidFill>
                      <a:schemeClr val="accent1"/>
                    </a:solidFill>
                  </a:tcPr>
                </a:tc>
                <a:tc>
                  <a:txBody>
                    <a:bodyPr/>
                    <a:lstStyle/>
                    <a:p>
                      <a:pPr marL="68580" marR="0" algn="ctr">
                        <a:lnSpc>
                          <a:spcPct val="107000"/>
                        </a:lnSpc>
                        <a:spcBef>
                          <a:spcPts val="350"/>
                        </a:spcBef>
                        <a:spcAft>
                          <a:spcPts val="0"/>
                        </a:spcAft>
                      </a:pPr>
                      <a:r>
                        <a:rPr lang="en-US" sz="1400" dirty="0">
                          <a:effectLst/>
                        </a:rPr>
                        <a:t>64-bit Operating</a:t>
                      </a:r>
                      <a:r>
                        <a:rPr lang="en-US" sz="1400" spc="-15" dirty="0">
                          <a:effectLst/>
                        </a:rPr>
                        <a:t> </a:t>
                      </a:r>
                      <a:r>
                        <a:rPr lang="en-US" sz="1400" dirty="0">
                          <a:effectLst/>
                        </a:rPr>
                        <a:t>System</a:t>
                      </a:r>
                      <a:endParaRPr lang="en-US" sz="1100" dirty="0">
                        <a:effectLst/>
                        <a:latin typeface="Tahoma" panose="020B0604030504040204" pitchFamily="34" charset="0"/>
                        <a:ea typeface="Tahoma" panose="020B0604030504040204" pitchFamily="34" charset="0"/>
                        <a:cs typeface="Mangal" panose="02040503050203030202" pitchFamily="18" charset="0"/>
                      </a:endParaRPr>
                    </a:p>
                  </a:txBody>
                  <a:tcPr marL="0" marR="0" marT="0" marB="0">
                    <a:solidFill>
                      <a:schemeClr val="accent1"/>
                    </a:solidFill>
                  </a:tcPr>
                </a:tc>
                <a:extLst>
                  <a:ext uri="{0D108BD9-81ED-4DB2-BD59-A6C34878D82A}">
                    <a16:rowId xmlns:a16="http://schemas.microsoft.com/office/drawing/2014/main" val="987727628"/>
                  </a:ext>
                </a:extLst>
              </a:tr>
              <a:tr h="380916">
                <a:tc>
                  <a:txBody>
                    <a:bodyPr/>
                    <a:lstStyle/>
                    <a:p>
                      <a:pPr marL="249555" marR="0" algn="ctr">
                        <a:lnSpc>
                          <a:spcPct val="107000"/>
                        </a:lnSpc>
                        <a:spcBef>
                          <a:spcPts val="350"/>
                        </a:spcBef>
                        <a:spcAft>
                          <a:spcPts val="0"/>
                        </a:spcAft>
                      </a:pPr>
                      <a:r>
                        <a:rPr lang="en-US" sz="1400">
                          <a:effectLst/>
                        </a:rPr>
                        <a:t>4</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67945" marR="0" algn="ctr">
                        <a:lnSpc>
                          <a:spcPct val="107000"/>
                        </a:lnSpc>
                        <a:spcBef>
                          <a:spcPts val="350"/>
                        </a:spcBef>
                        <a:spcAft>
                          <a:spcPts val="0"/>
                        </a:spcAft>
                      </a:pPr>
                      <a:r>
                        <a:rPr lang="en-US" sz="1400" dirty="0">
                          <a:solidFill>
                            <a:schemeClr val="bg1"/>
                          </a:solidFill>
                          <a:effectLst/>
                        </a:rPr>
                        <a:t>Frontend</a:t>
                      </a:r>
                      <a:endParaRPr lang="en-US" sz="1100" dirty="0">
                        <a:solidFill>
                          <a:schemeClr val="bg1"/>
                        </a:solidFill>
                        <a:effectLst/>
                        <a:latin typeface="Tahoma" panose="020B0604030504040204" pitchFamily="34" charset="0"/>
                        <a:ea typeface="Tahoma" panose="020B0604030504040204" pitchFamily="34" charset="0"/>
                        <a:cs typeface="Mangal" panose="02040503050203030202" pitchFamily="18" charset="0"/>
                      </a:endParaRPr>
                    </a:p>
                  </a:txBody>
                  <a:tcPr marL="0" marR="0" marT="0" marB="0">
                    <a:solidFill>
                      <a:schemeClr val="accent1"/>
                    </a:solidFill>
                  </a:tcPr>
                </a:tc>
                <a:tc>
                  <a:txBody>
                    <a:bodyPr/>
                    <a:lstStyle/>
                    <a:p>
                      <a:pPr marL="68580" marR="0" algn="ctr">
                        <a:lnSpc>
                          <a:spcPct val="107000"/>
                        </a:lnSpc>
                        <a:spcBef>
                          <a:spcPts val="350"/>
                        </a:spcBef>
                        <a:spcAft>
                          <a:spcPts val="0"/>
                        </a:spcAft>
                      </a:pPr>
                      <a:r>
                        <a:rPr lang="en-US" sz="1400">
                          <a:effectLst/>
                        </a:rPr>
                        <a:t>HTML,CSS,Javascript</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solidFill>
                      <a:schemeClr val="accent1"/>
                    </a:solidFill>
                  </a:tcPr>
                </a:tc>
                <a:extLst>
                  <a:ext uri="{0D108BD9-81ED-4DB2-BD59-A6C34878D82A}">
                    <a16:rowId xmlns:a16="http://schemas.microsoft.com/office/drawing/2014/main" val="2672107163"/>
                  </a:ext>
                </a:extLst>
              </a:tr>
              <a:tr h="380160">
                <a:tc>
                  <a:txBody>
                    <a:bodyPr/>
                    <a:lstStyle/>
                    <a:p>
                      <a:pPr marL="272415" marR="0" algn="ctr">
                        <a:lnSpc>
                          <a:spcPct val="107000"/>
                        </a:lnSpc>
                        <a:spcBef>
                          <a:spcPts val="350"/>
                        </a:spcBef>
                        <a:spcAft>
                          <a:spcPts val="0"/>
                        </a:spcAft>
                      </a:pPr>
                      <a:r>
                        <a:rPr lang="en-US" sz="1400">
                          <a:effectLst/>
                        </a:rPr>
                        <a:t>5</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67945" marR="0" algn="ctr">
                        <a:lnSpc>
                          <a:spcPct val="107000"/>
                        </a:lnSpc>
                        <a:spcBef>
                          <a:spcPts val="350"/>
                        </a:spcBef>
                        <a:spcAft>
                          <a:spcPts val="0"/>
                        </a:spcAft>
                      </a:pPr>
                      <a:r>
                        <a:rPr lang="en-US" sz="1400" dirty="0">
                          <a:solidFill>
                            <a:schemeClr val="bg1"/>
                          </a:solidFill>
                          <a:effectLst/>
                        </a:rPr>
                        <a:t>Backend</a:t>
                      </a:r>
                      <a:endParaRPr lang="en-US" sz="1100" dirty="0">
                        <a:solidFill>
                          <a:schemeClr val="bg1"/>
                        </a:solidFill>
                        <a:effectLst/>
                        <a:latin typeface="Tahoma" panose="020B0604030504040204" pitchFamily="34" charset="0"/>
                        <a:ea typeface="Tahoma" panose="020B0604030504040204" pitchFamily="34" charset="0"/>
                        <a:cs typeface="Mangal" panose="02040503050203030202" pitchFamily="18" charset="0"/>
                      </a:endParaRPr>
                    </a:p>
                  </a:txBody>
                  <a:tcPr marL="0" marR="0" marT="0" marB="0">
                    <a:solidFill>
                      <a:schemeClr val="accent1"/>
                    </a:solidFill>
                  </a:tcPr>
                </a:tc>
                <a:tc>
                  <a:txBody>
                    <a:bodyPr/>
                    <a:lstStyle/>
                    <a:p>
                      <a:pPr marL="68580" marR="0" algn="ctr">
                        <a:lnSpc>
                          <a:spcPct val="107000"/>
                        </a:lnSpc>
                        <a:spcBef>
                          <a:spcPts val="350"/>
                        </a:spcBef>
                        <a:spcAft>
                          <a:spcPts val="0"/>
                        </a:spcAft>
                      </a:pPr>
                      <a:r>
                        <a:rPr lang="en-US" sz="1400" dirty="0">
                          <a:effectLst/>
                        </a:rPr>
                        <a:t>PHP MYSQL</a:t>
                      </a:r>
                      <a:endParaRPr lang="en-US" sz="1100" dirty="0">
                        <a:effectLst/>
                        <a:latin typeface="Tahoma" panose="020B0604030504040204" pitchFamily="34" charset="0"/>
                        <a:ea typeface="Tahoma" panose="020B0604030504040204" pitchFamily="34" charset="0"/>
                        <a:cs typeface="Mangal" panose="02040503050203030202" pitchFamily="18" charset="0"/>
                      </a:endParaRPr>
                    </a:p>
                  </a:txBody>
                  <a:tcPr marL="0" marR="0" marT="0" marB="0">
                    <a:solidFill>
                      <a:schemeClr val="accent1"/>
                    </a:solidFill>
                  </a:tcPr>
                </a:tc>
                <a:extLst>
                  <a:ext uri="{0D108BD9-81ED-4DB2-BD59-A6C34878D82A}">
                    <a16:rowId xmlns:a16="http://schemas.microsoft.com/office/drawing/2014/main" val="106048852"/>
                  </a:ext>
                </a:extLst>
              </a:tr>
              <a:tr h="381671">
                <a:tc>
                  <a:txBody>
                    <a:bodyPr/>
                    <a:lstStyle/>
                    <a:p>
                      <a:pPr marL="260350" marR="0" algn="ctr">
                        <a:lnSpc>
                          <a:spcPct val="107000"/>
                        </a:lnSpc>
                        <a:spcBef>
                          <a:spcPts val="350"/>
                        </a:spcBef>
                        <a:spcAft>
                          <a:spcPts val="0"/>
                        </a:spcAft>
                      </a:pPr>
                      <a:r>
                        <a:rPr lang="en-US" sz="1400">
                          <a:effectLst/>
                        </a:rPr>
                        <a:t>6</a:t>
                      </a:r>
                      <a:endParaRPr lang="en-US" sz="110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67945" marR="0" algn="ctr">
                        <a:lnSpc>
                          <a:spcPct val="107000"/>
                        </a:lnSpc>
                        <a:spcBef>
                          <a:spcPts val="335"/>
                        </a:spcBef>
                        <a:spcAft>
                          <a:spcPts val="0"/>
                        </a:spcAft>
                      </a:pPr>
                      <a:r>
                        <a:rPr lang="en-US" sz="1400" dirty="0">
                          <a:effectLst/>
                        </a:rPr>
                        <a:t>IDE</a:t>
                      </a:r>
                      <a:endParaRPr lang="en-US" sz="1100" dirty="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tc>
                  <a:txBody>
                    <a:bodyPr/>
                    <a:lstStyle/>
                    <a:p>
                      <a:pPr marL="68580" marR="0" algn="ctr">
                        <a:lnSpc>
                          <a:spcPct val="107000"/>
                        </a:lnSpc>
                        <a:spcBef>
                          <a:spcPts val="335"/>
                        </a:spcBef>
                        <a:spcAft>
                          <a:spcPts val="0"/>
                        </a:spcAft>
                      </a:pPr>
                      <a:r>
                        <a:rPr lang="en-US" sz="1400" dirty="0">
                          <a:effectLst/>
                        </a:rPr>
                        <a:t>Notepad++</a:t>
                      </a:r>
                      <a:endParaRPr lang="en-US" sz="1100" dirty="0">
                        <a:effectLst/>
                        <a:latin typeface="Tahoma" panose="020B0604030504040204" pitchFamily="34" charset="0"/>
                        <a:ea typeface="Tahoma" panose="020B0604030504040204" pitchFamily="34" charset="0"/>
                        <a:cs typeface="Mangal" panose="02040503050203030202" pitchFamily="18" charset="0"/>
                      </a:endParaRPr>
                    </a:p>
                  </a:txBody>
                  <a:tcPr marL="0" marR="0" marT="0" marB="0"/>
                </a:tc>
                <a:extLst>
                  <a:ext uri="{0D108BD9-81ED-4DB2-BD59-A6C34878D82A}">
                    <a16:rowId xmlns:a16="http://schemas.microsoft.com/office/drawing/2014/main" val="3209107356"/>
                  </a:ext>
                </a:extLst>
              </a:tr>
            </a:tbl>
          </a:graphicData>
        </a:graphic>
      </p:graphicFrame>
      <p:sp>
        <p:nvSpPr>
          <p:cNvPr id="5" name="Rectangle 1"/>
          <p:cNvSpPr>
            <a:spLocks noGrp="1" noChangeArrowheads="1"/>
          </p:cNvSpPr>
          <p:nvPr>
            <p:ph type="title"/>
          </p:nvPr>
        </p:nvSpPr>
        <p:spPr bwMode="auto">
          <a:xfrm>
            <a:off x="1672345" y="105481"/>
            <a:ext cx="7416237" cy="1031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u="sng" dirty="0">
                <a:solidFill>
                  <a:srgbClr val="FF0000"/>
                </a:solidFill>
                <a:latin typeface="Bookman Old Style" panose="02050604050505020204" pitchFamily="18" charset="0"/>
                <a:ea typeface="Times New Roman" panose="02020603050405020304" pitchFamily="18" charset="0"/>
              </a:rPr>
              <a:t>S</a:t>
            </a:r>
            <a:r>
              <a:rPr kumimoji="0" lang="en-US" altLang="en-US" sz="3200" i="0" u="sng" strike="noStrike" cap="none" normalizeH="0" baseline="0" dirty="0">
                <a:ln>
                  <a:noFill/>
                </a:ln>
                <a:solidFill>
                  <a:srgbClr val="FF0000"/>
                </a:solidFill>
                <a:effectLst/>
                <a:latin typeface="Bookman Old Style" panose="02050604050505020204" pitchFamily="18" charset="0"/>
                <a:ea typeface="Times New Roman" panose="02020603050405020304" pitchFamily="18" charset="0"/>
              </a:rPr>
              <a:t>oftware/hardware requirements </a:t>
            </a:r>
            <a:br>
              <a:rPr kumimoji="0" lang="en-US" altLang="en-US" sz="1400" b="1" i="0" u="none" strike="noStrike" cap="none" normalizeH="0" baseline="0" dirty="0">
                <a:ln>
                  <a:noFill/>
                </a:ln>
                <a:solidFill>
                  <a:srgbClr val="000000"/>
                </a:solidFill>
                <a:effectLst/>
                <a:latin typeface="Bookman Old Style" panose="02050604050505020204" pitchFamily="18" charset="0"/>
                <a:ea typeface="Times New Roman" panose="02020603050405020304" pitchFamily="18" charset="0"/>
              </a:rPr>
            </a:b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243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1" y="152400"/>
            <a:ext cx="8340435" cy="6012873"/>
          </a:xfrm>
        </p:spPr>
        <p:txBody>
          <a:bodyPr/>
          <a:lstStyle/>
          <a:p>
            <a:r>
              <a:rPr lang="en-US" dirty="0">
                <a:solidFill>
                  <a:srgbClr val="FF0000"/>
                </a:solidFill>
              </a:rPr>
              <a:t>Objectives :</a:t>
            </a:r>
            <a:br>
              <a:rPr lang="en-US" dirty="0"/>
            </a:br>
            <a:br>
              <a:rPr lang="en-US" dirty="0"/>
            </a:br>
            <a:r>
              <a:rPr lang="en-US" sz="2400" dirty="0">
                <a:solidFill>
                  <a:schemeClr val="tx1">
                    <a:lumMod val="95000"/>
                    <a:lumOff val="5000"/>
                  </a:schemeClr>
                </a:solidFill>
              </a:rPr>
              <a:t>1. Optimize ambulance response times.</a:t>
            </a:r>
            <a:br>
              <a:rPr lang="en-US" sz="2400" dirty="0">
                <a:solidFill>
                  <a:schemeClr val="tx1">
                    <a:lumMod val="95000"/>
                    <a:lumOff val="5000"/>
                  </a:schemeClr>
                </a:solidFill>
              </a:rPr>
            </a:br>
            <a:r>
              <a:rPr lang="en-US" sz="2400" dirty="0">
                <a:solidFill>
                  <a:schemeClr val="tx1">
                    <a:lumMod val="95000"/>
                    <a:lumOff val="5000"/>
                  </a:schemeClr>
                </a:solidFill>
              </a:rPr>
              <a:t>2. Enhance emergency medical services.</a:t>
            </a:r>
            <a:br>
              <a:rPr lang="en-US" sz="2400" dirty="0">
                <a:solidFill>
                  <a:schemeClr val="tx1">
                    <a:lumMod val="95000"/>
                    <a:lumOff val="5000"/>
                  </a:schemeClr>
                </a:solidFill>
              </a:rPr>
            </a:br>
            <a:r>
              <a:rPr lang="en-US" sz="2400" dirty="0">
                <a:solidFill>
                  <a:schemeClr val="tx1">
                    <a:lumMod val="95000"/>
                    <a:lumOff val="5000"/>
                  </a:schemeClr>
                </a:solidFill>
              </a:rPr>
              <a:t>3. Minimize patient risk.</a:t>
            </a:r>
            <a:br>
              <a:rPr lang="en-US" sz="2400" dirty="0">
                <a:solidFill>
                  <a:schemeClr val="tx1">
                    <a:lumMod val="95000"/>
                    <a:lumOff val="5000"/>
                  </a:schemeClr>
                </a:solidFill>
              </a:rPr>
            </a:br>
            <a:r>
              <a:rPr lang="en-US" sz="2400" dirty="0">
                <a:solidFill>
                  <a:schemeClr val="tx1">
                    <a:lumMod val="95000"/>
                    <a:lumOff val="5000"/>
                  </a:schemeClr>
                </a:solidFill>
              </a:rPr>
              <a:t>4. Utilize real-time data for traffic management.</a:t>
            </a:r>
            <a:br>
              <a:rPr lang="en-US" sz="2400" dirty="0">
                <a:solidFill>
                  <a:schemeClr val="tx1">
                    <a:lumMod val="95000"/>
                    <a:lumOff val="5000"/>
                  </a:schemeClr>
                </a:solidFill>
              </a:rPr>
            </a:br>
            <a:r>
              <a:rPr lang="en-US" sz="2400" dirty="0">
                <a:solidFill>
                  <a:schemeClr val="tx1">
                    <a:lumMod val="95000"/>
                    <a:lumOff val="5000"/>
                  </a:schemeClr>
                </a:solidFill>
              </a:rPr>
              <a:t>5. Ensure safety and reliability.</a:t>
            </a:r>
            <a:br>
              <a:rPr lang="en-US" sz="2400" dirty="0">
                <a:solidFill>
                  <a:schemeClr val="tx1">
                    <a:lumMod val="95000"/>
                    <a:lumOff val="5000"/>
                  </a:schemeClr>
                </a:solidFill>
              </a:rPr>
            </a:br>
            <a:r>
              <a:rPr lang="en-US" sz="2400" dirty="0">
                <a:solidFill>
                  <a:schemeClr val="tx1">
                    <a:lumMod val="95000"/>
                    <a:lumOff val="5000"/>
                  </a:schemeClr>
                </a:solidFill>
              </a:rPr>
              <a:t>6. Collaborate with stakeholders.</a:t>
            </a:r>
            <a:br>
              <a:rPr lang="en-US" sz="2400" dirty="0">
                <a:solidFill>
                  <a:schemeClr val="tx1">
                    <a:lumMod val="95000"/>
                    <a:lumOff val="5000"/>
                  </a:schemeClr>
                </a:solidFill>
              </a:rPr>
            </a:br>
            <a:r>
              <a:rPr lang="en-US" sz="2400" dirty="0">
                <a:solidFill>
                  <a:schemeClr val="tx1">
                    <a:lumMod val="95000"/>
                    <a:lumOff val="5000"/>
                  </a:schemeClr>
                </a:solidFill>
              </a:rPr>
              <a:t>7. Implement continuous improvement.</a:t>
            </a:r>
            <a:br>
              <a:rPr lang="en-US" sz="2400" dirty="0">
                <a:solidFill>
                  <a:schemeClr val="tx1">
                    <a:lumMod val="95000"/>
                    <a:lumOff val="5000"/>
                  </a:schemeClr>
                </a:solidFill>
              </a:rPr>
            </a:br>
            <a:r>
              <a:rPr lang="en-US" sz="2400" dirty="0">
                <a:solidFill>
                  <a:schemeClr val="tx1">
                    <a:lumMod val="95000"/>
                    <a:lumOff val="5000"/>
                  </a:schemeClr>
                </a:solidFill>
              </a:rPr>
              <a:t>8. Develop a cost-effective solution.</a:t>
            </a:r>
            <a:br>
              <a:rPr lang="en-US" sz="2400" dirty="0">
                <a:solidFill>
                  <a:schemeClr val="tx1">
                    <a:lumMod val="95000"/>
                    <a:lumOff val="5000"/>
                  </a:schemeClr>
                </a:solidFill>
              </a:rPr>
            </a:br>
            <a:r>
              <a:rPr lang="en-US" sz="2400" dirty="0">
                <a:solidFill>
                  <a:schemeClr val="tx1">
                    <a:lumMod val="95000"/>
                    <a:lumOff val="5000"/>
                  </a:schemeClr>
                </a:solidFill>
              </a:rPr>
              <a:t>9. Ensure compliance with regulations.</a:t>
            </a:r>
            <a:br>
              <a:rPr lang="en-US" sz="2400" dirty="0">
                <a:solidFill>
                  <a:schemeClr val="tx1">
                    <a:lumMod val="95000"/>
                    <a:lumOff val="5000"/>
                  </a:schemeClr>
                </a:solidFill>
              </a:rPr>
            </a:br>
            <a:r>
              <a:rPr lang="en-US" sz="2400" dirty="0">
                <a:solidFill>
                  <a:schemeClr val="tx1">
                    <a:lumMod val="95000"/>
                    <a:lumOff val="5000"/>
                  </a:schemeClr>
                </a:solidFill>
              </a:rPr>
              <a:t>10. Raise public awareness and education.</a:t>
            </a:r>
            <a:endParaRPr lang="en-US" dirty="0">
              <a:solidFill>
                <a:schemeClr val="tx1">
                  <a:lumMod val="95000"/>
                  <a:lumOff val="5000"/>
                </a:schemeClr>
              </a:solidFill>
            </a:endParaRPr>
          </a:p>
        </p:txBody>
      </p:sp>
    </p:spTree>
    <p:extLst>
      <p:ext uri="{BB962C8B-B14F-4D97-AF65-F5344CB8AC3E}">
        <p14:creationId xmlns:p14="http://schemas.microsoft.com/office/powerpoint/2010/main" val="163275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7" y="138544"/>
            <a:ext cx="10226192" cy="928255"/>
          </a:xfrm>
        </p:spPr>
        <p:txBody>
          <a:bodyPr>
            <a:normAutofit fontScale="90000"/>
          </a:bodyPr>
          <a:lstStyle/>
          <a:p>
            <a:r>
              <a:rPr lang="en-IN" dirty="0"/>
              <a:t>DIAGRAMS :</a:t>
            </a:r>
            <a:br>
              <a:rPr lang="en-US" dirty="0"/>
            </a:br>
            <a:r>
              <a:rPr lang="en-IN" sz="2700" dirty="0">
                <a:solidFill>
                  <a:srgbClr val="FF0000"/>
                </a:solidFill>
              </a:rPr>
              <a:t>Flow chart : </a:t>
            </a:r>
            <a:br>
              <a:rPr lang="en-US" dirty="0"/>
            </a:b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412736" y="768924"/>
            <a:ext cx="6644553" cy="5590311"/>
          </a:xfrm>
          <a:prstGeom prst="rect">
            <a:avLst/>
          </a:prstGeom>
        </p:spPr>
      </p:pic>
    </p:spTree>
    <p:extLst>
      <p:ext uri="{BB962C8B-B14F-4D97-AF65-F5344CB8AC3E}">
        <p14:creationId xmlns:p14="http://schemas.microsoft.com/office/powerpoint/2010/main" val="363099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7" y="138545"/>
            <a:ext cx="10226192" cy="831274"/>
          </a:xfrm>
        </p:spPr>
        <p:txBody>
          <a:bodyPr>
            <a:normAutofit fontScale="90000"/>
          </a:bodyPr>
          <a:lstStyle/>
          <a:p>
            <a:r>
              <a:rPr lang="en-IN" dirty="0">
                <a:solidFill>
                  <a:srgbClr val="FF0000"/>
                </a:solidFill>
              </a:rPr>
              <a:t>Use Case Diagram :</a:t>
            </a:r>
            <a:br>
              <a:rPr lang="en-US" dirty="0"/>
            </a:br>
            <a:br>
              <a:rPr lang="en-US" dirty="0"/>
            </a:b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398713" y="775855"/>
            <a:ext cx="5870575" cy="5551170"/>
          </a:xfrm>
          <a:prstGeom prst="rect">
            <a:avLst/>
          </a:prstGeom>
        </p:spPr>
      </p:pic>
    </p:spTree>
    <p:extLst>
      <p:ext uri="{BB962C8B-B14F-4D97-AF65-F5344CB8AC3E}">
        <p14:creationId xmlns:p14="http://schemas.microsoft.com/office/powerpoint/2010/main" val="278368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917" y="138545"/>
            <a:ext cx="10226192" cy="831274"/>
          </a:xfrm>
        </p:spPr>
        <p:txBody>
          <a:bodyPr>
            <a:normAutofit fontScale="90000"/>
          </a:bodyPr>
          <a:lstStyle/>
          <a:p>
            <a:r>
              <a:rPr lang="en-IN" dirty="0">
                <a:solidFill>
                  <a:srgbClr val="FF0000"/>
                </a:solidFill>
              </a:rPr>
              <a:t>Class Diagram :</a:t>
            </a:r>
            <a:br>
              <a:rPr lang="en-US" dirty="0"/>
            </a:br>
            <a:br>
              <a:rPr lang="en-US" dirty="0"/>
            </a:b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408063" y="599440"/>
            <a:ext cx="6960235" cy="6023033"/>
          </a:xfrm>
          <a:prstGeom prst="rect">
            <a:avLst/>
          </a:prstGeom>
        </p:spPr>
      </p:pic>
    </p:spTree>
    <p:extLst>
      <p:ext uri="{BB962C8B-B14F-4D97-AF65-F5344CB8AC3E}">
        <p14:creationId xmlns:p14="http://schemas.microsoft.com/office/powerpoint/2010/main" val="22721328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1239</Words>
  <Application>Microsoft Office PowerPoint</Application>
  <PresentationFormat>Widescreen</PresentationFormat>
  <Paragraphs>88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Bahnschrift</vt:lpstr>
      <vt:lpstr>Bookman Old Style</vt:lpstr>
      <vt:lpstr>Calibri</vt:lpstr>
      <vt:lpstr>Tahoma</vt:lpstr>
      <vt:lpstr>Times New Roman</vt:lpstr>
      <vt:lpstr>Trebuchet MS</vt:lpstr>
      <vt:lpstr>Wingdings 3</vt:lpstr>
      <vt:lpstr>Facet</vt:lpstr>
      <vt:lpstr>PowerPoint Presentation</vt:lpstr>
      <vt:lpstr>Subject: Capstone Project- Planning (CPP) Topic: Smart Traffic control System For Ambulance Guide: Mrs. Mane Mam</vt:lpstr>
      <vt:lpstr>Smart Traffic control System For Ambulance</vt:lpstr>
      <vt:lpstr>Introduction :   In urban areas worldwide, traffic congestion remains a persistent challenge, often impeding the swift response of emergency medical services, particularly ambulances, to critical situations. Recognizing the critical need for efficient traffic management in emergency response scenarios, this paper presents the design and development of a Smart Traffic Control System tailored specifically for ambulances. Leveraging advancements in web technologies, including HTML, CSS, JavaScript, and PHP, this system aims to prioritize ambulance routes by dynamically optimizing traffic flow in real-time.  </vt:lpstr>
      <vt:lpstr>Software/hardware requirements   </vt:lpstr>
      <vt:lpstr>Objectives :  1. Optimize ambulance response times. 2. Enhance emergency medical services. 3. Minimize patient risk. 4. Utilize real-time data for traffic management. 5. Ensure safety and reliability. 6. Collaborate with stakeholders. 7. Implement continuous improvement. 8. Develop a cost-effective solution. 9. Ensure compliance with regulations. 10. Raise public awareness and education.</vt:lpstr>
      <vt:lpstr>DIAGRAMS : Flow chart :  </vt:lpstr>
      <vt:lpstr>Use Case Diagram :  </vt:lpstr>
      <vt:lpstr>Class Diagram :  </vt:lpstr>
      <vt:lpstr>DFD Diagram :   </vt:lpstr>
      <vt:lpstr>1. Languages / Tools Used:  - HTML: Markup language for structuring the user interface of the system.  - CSS: Styling language for designing the appearance and layout of web pages.  - JavaScript (JS): Programming language for adding interactivity and dynamic features to the user interface.  - PHP: Server-side scripting language for handling backend logic, database interactions, and server-side processing.   </vt:lpstr>
      <vt:lpstr>2. How software Works :  The software works by integrating real-time traffic data and ambulance locations to dynamically optimize traffic flow in urban areas.  It continuously monitors traffic conditions and receives emergency calls from dispatch centers.   When an emergency call is received, the system prioritizes ambulance routes based on current traffic conditions and adjusts traffic signals accordingly to provide green corridors for ambulances.   System administrators can configure settings, monitor traffic data, generate reports, and handle errors through the admin module.   Users, including emergency responders and traffic management authorities, interact with the system through a user-friendly interface to ensure swift and efficient emergency response operations. </vt:lpstr>
      <vt:lpstr>2. Important Modules:   User Interface Module:  Responsible for creating the frontend components using HTML, CSS, and JavaScript, ensuring a visually appealing and interactive interface for users.   Traffic Data Collection Module:   Collects real-time traffic data from sensors and cameras, and processes it for further analysis and decision-making.   Admin Module :  1. Manage users, roles, and permissions. 2. Configure traffic signal settings and emergency response policies. 3. Monitor real-time traffic data and ambulance locations. 4. Generate reports and analyze system performance. 5. Handle errors and log system events. 6. Perform system maintenance tasks. 7. Communicate internally and collaborate with external agencies. 8. Enforce security measures and access control.        </vt:lpstr>
      <vt:lpstr>PowerPoint Presentation</vt:lpstr>
      <vt:lpstr>PowerPoint Presentation</vt:lpstr>
      <vt:lpstr>PowerPoint Presentation</vt:lpstr>
      <vt:lpstr>PowerPoint Presentation</vt:lpstr>
      <vt:lpstr>Future Scope :   The future scope of this project includes integrating with broader smart city initiatives, incorporating machine learning and AI for predictive traffic management, developing a mobile application for citizen engagement, and implementing advanced routing algorithms for emergency vehicles. Additionally, there's a potential to enhance data analytics capabilities, integrate with autonomous vehicles, and introduce geofencing for dynamic traffic zones. Community engagement efforts and cross-platform compatibility will be essential, along with global deployment and collaboration to share best practices and insights for improved emergency response and urban traffic management on a larger scale.</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Pratiksha Relekar</cp:lastModifiedBy>
  <cp:revision>31</cp:revision>
  <dcterms:created xsi:type="dcterms:W3CDTF">2021-11-21T23:49:22Z</dcterms:created>
  <dcterms:modified xsi:type="dcterms:W3CDTF">2025-03-17T05:52:21Z</dcterms:modified>
</cp:coreProperties>
</file>