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6BDC5-77FF-42DC-B1E5-28B37F288D7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82644-A9C5-4C99-B164-1DD42D62B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4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82644-A9C5-4C99-B164-1DD42D62BDC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1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9890-012B-010E-E27A-3911E2F0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2387600"/>
          </a:xfrm>
        </p:spPr>
        <p:txBody>
          <a:bodyPr/>
          <a:lstStyle/>
          <a:p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u="sng" cap="none" dirty="0">
                <a:latin typeface="Arial" panose="020B0604020202020204" pitchFamily="34" charset="0"/>
                <a:cs typeface="Arial" panose="020B0604020202020204" pitchFamily="34" charset="0"/>
              </a:rPr>
              <a:t>ntroduction 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u="sng" cap="non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u="sng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u="sng" cap="none" dirty="0" err="1"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lang="en-IN" u="sng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u="sng" cap="none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FBCF-BABD-D4E2-EACE-8B136227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3194" y="3722808"/>
            <a:ext cx="9001462" cy="1655762"/>
          </a:xfrm>
        </p:spPr>
        <p:txBody>
          <a:bodyPr/>
          <a:lstStyle/>
          <a:p>
            <a:r>
              <a:rPr lang="en-IN" dirty="0"/>
              <a:t>Presented By : Pratiksha Sapkale </a:t>
            </a:r>
          </a:p>
        </p:txBody>
      </p:sp>
    </p:spTree>
    <p:extLst>
      <p:ext uri="{BB962C8B-B14F-4D97-AF65-F5344CB8AC3E}">
        <p14:creationId xmlns:p14="http://schemas.microsoft.com/office/powerpoint/2010/main" val="91545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A8A5-56E3-052A-7CDD-9423AFEC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33" y="946031"/>
            <a:ext cx="10353761" cy="1326321"/>
          </a:xfrm>
        </p:spPr>
        <p:txBody>
          <a:bodyPr/>
          <a:lstStyle/>
          <a:p>
            <a:pPr algn="l"/>
            <a:r>
              <a:rPr lang="en-IN" b="1" u="sng" dirty="0"/>
              <a:t>Benefits of DevOps :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A35875-E710-C73C-E72D-0BC239C0F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303" y="2032634"/>
            <a:ext cx="9057735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Accelerated delivery of features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Enhanced operational efficiency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effectLst/>
                <a:latin typeface="Arial" panose="020B0604020202020204" pitchFamily="34" charset="0"/>
              </a:rPr>
              <a:t>          3)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downtime and recovery time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4) Improved scalability and security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5) Better alignment with business goals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0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4B20-04C2-A93C-C1E8-6162C49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58" y="1010017"/>
            <a:ext cx="6927011" cy="1326321"/>
          </a:xfrm>
        </p:spPr>
        <p:txBody>
          <a:bodyPr/>
          <a:lstStyle/>
          <a:p>
            <a:r>
              <a:rPr lang="en-IN" u="sng" dirty="0"/>
              <a:t>Real-Life Use Cases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C82B3A-C158-DFAE-CF40-8D6792771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76916" y="2513891"/>
            <a:ext cx="70984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delivery for frequent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infrastructure scaling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Etsy: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Rapid deployments and recovery using monitoring tools.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275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9923-086D-5E5F-4E6B-88956E24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93685"/>
            <a:ext cx="10353761" cy="1326321"/>
          </a:xfrm>
        </p:spPr>
        <p:txBody>
          <a:bodyPr/>
          <a:lstStyle/>
          <a:p>
            <a:pPr algn="l"/>
            <a:r>
              <a:rPr lang="en-IN" u="sng" dirty="0"/>
              <a:t>Conclusion</a:t>
            </a:r>
            <a:r>
              <a:rPr lang="en-IN" dirty="0"/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513B72-C7CF-24D0-5E5B-49871DDDF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9002" y="2285208"/>
            <a:ext cx="73862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 bridges the gap between development and operations,   enabling faster, more reliable software delivery.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fosters a culture of collaboration and continuous improvement, essential for staying competitive in today’s tech landscape.     </a:t>
            </a:r>
          </a:p>
        </p:txBody>
      </p:sp>
    </p:spTree>
    <p:extLst>
      <p:ext uri="{BB962C8B-B14F-4D97-AF65-F5344CB8AC3E}">
        <p14:creationId xmlns:p14="http://schemas.microsoft.com/office/powerpoint/2010/main" val="140922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4C65-D7BC-DADE-3121-D6F004D4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18" y="2296357"/>
            <a:ext cx="10353761" cy="1326321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73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8446-E725-813F-B61B-E799EB73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A153-AF1D-F4D5-2DCF-8501E0DF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2151"/>
            <a:ext cx="10353762" cy="4109049"/>
          </a:xfrm>
        </p:spPr>
        <p:txBody>
          <a:bodyPr/>
          <a:lstStyle/>
          <a:p>
            <a:r>
              <a:rPr lang="en-US" b="0" i="0" dirty="0">
                <a:effectLst/>
                <a:latin typeface="Montserrat" panose="00000500000000000000" pitchFamily="2" charset="0"/>
              </a:rPr>
              <a:t>The DevOps is a combination of two words, one is software </a:t>
            </a:r>
            <a:r>
              <a:rPr lang="en-US" b="1" i="0" dirty="0">
                <a:solidFill>
                  <a:srgbClr val="FFFF00"/>
                </a:solidFill>
                <a:effectLst/>
                <a:latin typeface="Montserrat" panose="00000500000000000000" pitchFamily="2" charset="0"/>
              </a:rPr>
              <a:t>Development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, and second is </a:t>
            </a:r>
            <a:r>
              <a:rPr lang="en-US" b="1" i="0" dirty="0">
                <a:solidFill>
                  <a:srgbClr val="FFFF00"/>
                </a:solidFill>
                <a:effectLst/>
                <a:latin typeface="Montserrat" panose="00000500000000000000" pitchFamily="2" charset="0"/>
              </a:rPr>
              <a:t>Operations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. </a:t>
            </a:r>
          </a:p>
          <a:p>
            <a:endParaRPr lang="en-US" b="0" i="0" dirty="0"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This allows a single team to handle the entire application lifecycle, from development to</a:t>
            </a:r>
            <a:r>
              <a:rPr lang="en-US" b="0" i="0" dirty="0">
                <a:solidFill>
                  <a:srgbClr val="FFFF00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Montserrat" panose="00000500000000000000" pitchFamily="2" charset="0"/>
              </a:rPr>
              <a:t>testing, deployment</a:t>
            </a:r>
            <a:r>
              <a:rPr lang="en-US" b="0" i="0" dirty="0">
                <a:solidFill>
                  <a:srgbClr val="FFFF00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and </a:t>
            </a:r>
            <a:r>
              <a:rPr lang="en-US" b="1" i="0" dirty="0">
                <a:solidFill>
                  <a:srgbClr val="FFFF00"/>
                </a:solidFill>
                <a:effectLst/>
                <a:latin typeface="Montserrat" panose="00000500000000000000" pitchFamily="2" charset="0"/>
              </a:rPr>
              <a:t>operations</a:t>
            </a:r>
            <a:r>
              <a:rPr lang="en-US" b="0" i="0" dirty="0">
                <a:solidFill>
                  <a:srgbClr val="FFFF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FFFF00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 DevOps helps us to reduce the disconnection between software developers, quality assurance (QA) engineers, and system administrators.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74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1FDE-EA1C-3168-6920-3597477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166" y="-11512"/>
            <a:ext cx="8643668" cy="1668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i="0" cap="none" dirty="0">
                <a:effectLst/>
                <a:latin typeface="Montserrat" panose="00000500000000000000" pitchFamily="2" charset="0"/>
                <a:ea typeface="Microsoft YaHei Light" panose="020B0502040204020203" pitchFamily="34" charset="-122"/>
                <a:cs typeface="Arial" panose="020B0604020202020204" pitchFamily="34" charset="0"/>
              </a:rPr>
              <a:t>DevOps Promotes Collaboration Between Development And Operations Team To Deploy Code To Production Faster In An Automated &amp; Repeatable Way.</a:t>
            </a:r>
            <a:endParaRPr lang="en-IN" sz="2000" cap="none" dirty="0">
              <a:latin typeface="Montserrat" panose="00000500000000000000" pitchFamily="2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7C0DE15-483D-1EE0-E661-BB8D2BF3B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697" y="1656990"/>
            <a:ext cx="6346068" cy="36957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F1F70A-E756-86A6-6F5F-9F5B9CAC665F}"/>
              </a:ext>
            </a:extLst>
          </p:cNvPr>
          <p:cNvSpPr txBox="1"/>
          <p:nvPr/>
        </p:nvSpPr>
        <p:spPr>
          <a:xfrm>
            <a:off x="2614546" y="5667555"/>
            <a:ext cx="6744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Montserrat" panose="00000500000000000000" pitchFamily="2" charset="0"/>
              </a:rPr>
              <a:t>DevOps can also be defined as a sequence of development and IT operations with better communication and collaboration.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62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C3BE-7AA7-8250-2A00-7F40B791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cap="none" dirty="0"/>
              <a:t>DevOps Architecture Features</a:t>
            </a:r>
          </a:p>
        </p:txBody>
      </p:sp>
      <p:pic>
        <p:nvPicPr>
          <p:cNvPr id="1026" name="Picture 2" descr="DevOps Tutorial 4">
            <a:extLst>
              <a:ext uri="{FF2B5EF4-FFF2-40B4-BE49-F238E27FC236}">
                <a16:creationId xmlns:a16="http://schemas.microsoft.com/office/drawing/2014/main" id="{23F9AAF4-B5C2-5C77-64F7-B2C8656B35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70" y="2173138"/>
            <a:ext cx="453749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750C-47BD-B6B1-7FFA-BC568942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3297"/>
            <a:ext cx="10353762" cy="65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Montserrat" panose="00000500000000000000" pitchFamily="2" charset="0"/>
              </a:rPr>
              <a:t>1) Automation :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Automation can reduce time consumption, especially during the testing and deployment phase. 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The productivity increases, and releases are made quicker by automation. 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This will lead in catching bugs quickly so that it can be fixed easily. </a:t>
            </a:r>
          </a:p>
          <a:p>
            <a:pPr marL="0" indent="0">
              <a:buNone/>
            </a:pPr>
            <a:endParaRPr lang="en-IN" b="1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IN" b="1" i="0" dirty="0">
                <a:effectLst/>
                <a:latin typeface="Montserrat" panose="00000500000000000000" pitchFamily="2" charset="0"/>
              </a:rPr>
              <a:t>2) Collaboration :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The Development and Operations team collaborates as a DevOps team.</a:t>
            </a:r>
            <a:endParaRPr lang="en-US" dirty="0"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 DevOps team improves the cultural model as the teams become more productive with their productivity, which strengthens accountability and ownership. 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The teams share their responsibilities and work closely in sync, which in turn makes the deployment to production faster.</a:t>
            </a:r>
            <a:endParaRPr lang="en-IN" b="0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6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3307-849D-D530-C464-2557E143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02257"/>
            <a:ext cx="10353762" cy="6215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Montserrat" panose="00000500000000000000" pitchFamily="2" charset="0"/>
              </a:rPr>
              <a:t>3) Integration :</a:t>
            </a:r>
            <a:endParaRPr lang="en-US" b="1" dirty="0"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Applications need to be integrated with other components in the environment. 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The integration phase is where the existing code is combined with new functionality and then tested.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 Continuous integration and testing enable continuous development. </a:t>
            </a:r>
            <a:endParaRPr lang="en-US" dirty="0"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The frequency in the releases and micro-services leads to significant operational challenges. </a:t>
            </a:r>
          </a:p>
          <a:p>
            <a:r>
              <a:rPr lang="en-US" b="0" i="0" dirty="0">
                <a:effectLst/>
                <a:latin typeface="Montserrat" panose="00000500000000000000" pitchFamily="2" charset="0"/>
              </a:rPr>
              <a:t>To overcome such problems, continuous integration and delivery are implemented to deliver in a </a:t>
            </a:r>
            <a:r>
              <a:rPr lang="en-US" b="1" i="0" dirty="0">
                <a:effectLst/>
                <a:latin typeface="Montserrat" panose="00000500000000000000" pitchFamily="2" charset="0"/>
              </a:rPr>
              <a:t>quicker, safer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, and </a:t>
            </a:r>
            <a:r>
              <a:rPr lang="en-US" b="1" i="0" dirty="0">
                <a:effectLst/>
                <a:latin typeface="Montserrat" panose="00000500000000000000" pitchFamily="2" charset="0"/>
              </a:rPr>
              <a:t>reliable manner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52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F87-16BF-9727-736B-B83DD626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455" y="1354192"/>
            <a:ext cx="9412024" cy="3695136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4) Configuration management :</a:t>
            </a:r>
          </a:p>
          <a:p>
            <a:pPr algn="just"/>
            <a:r>
              <a:rPr lang="en-US" b="0" i="0" dirty="0">
                <a:effectLst/>
                <a:latin typeface="Montserrat" panose="00000500000000000000" pitchFamily="2" charset="0"/>
              </a:rPr>
              <a:t>It ensures the application to interact with only those resources that are concerned with the environment in which it runs. </a:t>
            </a:r>
          </a:p>
          <a:p>
            <a:pPr algn="just"/>
            <a:r>
              <a:rPr lang="en-US" b="0" i="0" dirty="0">
                <a:effectLst/>
                <a:latin typeface="Montserrat" panose="00000500000000000000" pitchFamily="2" charset="0"/>
              </a:rPr>
              <a:t>The configuration files are not created where the external configuration to the application is separated from the source code. </a:t>
            </a:r>
          </a:p>
          <a:p>
            <a:pPr algn="just"/>
            <a:r>
              <a:rPr lang="en-US" b="0" i="0" dirty="0">
                <a:effectLst/>
                <a:latin typeface="Montserrat" panose="00000500000000000000" pitchFamily="2" charset="0"/>
              </a:rPr>
              <a:t>The configuration file can be written during deployment, or they can be loaded at the run time, depending on the environment in which it is running.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8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C718-2FED-6A09-6F3B-DFBC0A69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20" y="445698"/>
            <a:ext cx="10353761" cy="1326321"/>
          </a:xfrm>
        </p:spPr>
        <p:txBody>
          <a:bodyPr/>
          <a:lstStyle/>
          <a:p>
            <a:r>
              <a:rPr lang="en-IN" u="sng" dirty="0"/>
              <a:t>DevOps Lifecycle PHASES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5F4F01-26F0-ED7D-4728-2396F1EFC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43200" y="2061713"/>
            <a:ext cx="6607834" cy="389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10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C06C-68AF-8416-73A2-7E824247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086" y="690113"/>
            <a:ext cx="7591850" cy="5865962"/>
          </a:xfrm>
        </p:spPr>
        <p:txBody>
          <a:bodyPr>
            <a:normAutofit fontScale="85000" lnSpcReduction="20000"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b="0" i="0" dirty="0">
                <a:effectLst/>
                <a:latin typeface="Montserrat" panose="00000500000000000000" pitchFamily="2" charset="0"/>
              </a:rPr>
              <a:t> The DevOps lifecycle includes seven phases as given  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requirements and goals.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and build the application.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 and package the application.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and manual testing for quality assurance.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the application for deployment.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 to production environments.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and maintain performance.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feedback and analytics to improve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90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620</TotalTime>
  <Words>566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Montserrat</vt:lpstr>
      <vt:lpstr>Rockwell</vt:lpstr>
      <vt:lpstr>Wingdings</vt:lpstr>
      <vt:lpstr>Damask</vt:lpstr>
      <vt:lpstr>Introduction To devOps</vt:lpstr>
      <vt:lpstr>What is devOps ? </vt:lpstr>
      <vt:lpstr>DevOps Promotes Collaboration Between Development And Operations Team To Deploy Code To Production Faster In An Automated &amp; Repeatable Way.</vt:lpstr>
      <vt:lpstr>DevOps Architecture Features</vt:lpstr>
      <vt:lpstr>PowerPoint Presentation</vt:lpstr>
      <vt:lpstr>PowerPoint Presentation</vt:lpstr>
      <vt:lpstr>PowerPoint Presentation</vt:lpstr>
      <vt:lpstr>DevOps Lifecycle PHASES</vt:lpstr>
      <vt:lpstr>PowerPoint Presentation</vt:lpstr>
      <vt:lpstr>Benefits of DevOps : </vt:lpstr>
      <vt:lpstr>Real-Life Use Cases </vt:lpstr>
      <vt:lpstr>Conclusion 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Sapkale</dc:creator>
  <cp:lastModifiedBy>Pratiksha Sapkale</cp:lastModifiedBy>
  <cp:revision>2</cp:revision>
  <dcterms:created xsi:type="dcterms:W3CDTF">2024-11-30T11:16:06Z</dcterms:created>
  <dcterms:modified xsi:type="dcterms:W3CDTF">2024-12-04T08:11:14Z</dcterms:modified>
</cp:coreProperties>
</file>