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07923-C3F2-4A78-9AFB-B9F47F135C53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CD5EB-693E-4FA9-8F6C-BCFC07CF4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1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CD5EB-693E-4FA9-8F6C-BCFC07CF4D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3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D81C-6B82-8EFA-35A5-25B4C1B18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0673" y="1293961"/>
            <a:ext cx="5952226" cy="1544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sz="6700" u="sng" dirty="0"/>
              <a:t>oops in java</a:t>
            </a:r>
            <a:endParaRPr lang="en-IN" sz="6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0E4F1-5287-B57F-D540-6E567AA3B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3057" y="3890512"/>
            <a:ext cx="3464942" cy="13672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Presented By </a:t>
            </a:r>
            <a:r>
              <a:rPr lang="en-US" b="1" dirty="0">
                <a:solidFill>
                  <a:srgbClr val="FFFF00"/>
                </a:solidFill>
              </a:rPr>
              <a:t>: Pratiksha Sapkale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3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3241-77B0-DA0E-1601-C893AA40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840010"/>
          </a:xfrm>
        </p:spPr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IN" u="sng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AC5A-2AC4-D3CD-928F-9673452E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43" y="2562045"/>
            <a:ext cx="9437298" cy="25189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Data abstraction refers to the process of hiding low level details and only displaying important information. 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The </a:t>
            </a:r>
            <a:r>
              <a:rPr lang="en-US" b="0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abstract</a:t>
            </a:r>
            <a:r>
              <a:rPr lang="en-US" b="0" i="0" dirty="0">
                <a:effectLst/>
                <a:latin typeface="Poppins" panose="00000500000000000000" pitchFamily="2" charset="0"/>
              </a:rPr>
              <a:t> keyword is used to declare abstract classes. Abstract classes can have abstract and non-abstract methods.</a:t>
            </a:r>
          </a:p>
          <a:p>
            <a:pPr algn="l"/>
            <a:r>
              <a:rPr lang="en-US" i="0" dirty="0">
                <a:effectLst/>
                <a:latin typeface="Poppins" panose="00000500000000000000" pitchFamily="2" charset="0"/>
              </a:rPr>
              <a:t>Abstraction is achieved with the help of abstract classes and interfaces.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31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AF39-010F-6C53-6F97-D9CFBE8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IN" u="sng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5857-7607-A772-36A2-CDCAEE9B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solidFill>
                  <a:srgbClr val="FFFF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Encapsulation in Java </a:t>
            </a:r>
            <a:r>
              <a:rPr lang="en-US" sz="2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is a </a:t>
            </a:r>
            <a:r>
              <a:rPr lang="en-US" sz="2000" b="0" i="1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process of wrapping code and data together into a single unit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2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  <a:r>
              <a:rPr lang="en-US" sz="2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or example, a capsule which is mixed of several medicines.</a:t>
            </a:r>
          </a:p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We use set method to set value of variable and get method to get the value of variable.</a:t>
            </a:r>
          </a:p>
          <a:p>
            <a:r>
              <a:rPr lang="en-US" sz="2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By providing only a setter or getter method, you can make the class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US" sz="2000" i="0" dirty="0">
                <a:solidFill>
                  <a:srgbClr val="FFFF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read-only or write-only</a:t>
            </a:r>
            <a:r>
              <a:rPr lang="en-US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US" i="0" dirty="0">
                <a:effectLst/>
                <a:latin typeface="Montserrat" panose="00000500000000000000" pitchFamily="2" charset="0"/>
              </a:rPr>
              <a:t>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9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6F-C866-F83A-D082-EC692CCE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449902" y="2183351"/>
            <a:ext cx="6849374" cy="200045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0946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7885-AAFC-A39B-E2DE-6A29CF3F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127" y="1147312"/>
            <a:ext cx="7085315" cy="1345722"/>
          </a:xfrm>
        </p:spPr>
        <p:txBody>
          <a:bodyPr/>
          <a:lstStyle/>
          <a:p>
            <a:pPr algn="ctr"/>
            <a:r>
              <a:rPr lang="en-US" u="sng" dirty="0"/>
              <a:t>Introduction to OOPS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9731-1201-93E0-2628-929FB328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691" y="2838090"/>
            <a:ext cx="8428007" cy="2424023"/>
          </a:xfrm>
        </p:spPr>
        <p:txBody>
          <a:bodyPr/>
          <a:lstStyle/>
          <a:p>
            <a:r>
              <a:rPr lang="en-US" sz="2000" b="0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OOP’s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stands for Object Oriented Programming.</a:t>
            </a:r>
            <a:endParaRPr lang="en-IN" sz="2000" b="0" i="0" dirty="0">
              <a:effectLst/>
              <a:latin typeface="Poppins" panose="00000500000000000000" pitchFamily="2" charset="0"/>
            </a:endParaRPr>
          </a:p>
          <a:p>
            <a:r>
              <a:rPr lang="en-US" sz="2000" b="0" i="0" dirty="0">
                <a:effectLst/>
                <a:latin typeface="Poppins" panose="00000500000000000000" pitchFamily="2" charset="0"/>
              </a:rPr>
              <a:t>It is a concept of using objects in programming to implement 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real-world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entities.</a:t>
            </a:r>
            <a:endParaRPr lang="en-US" sz="1600" b="0" i="0" dirty="0">
              <a:effectLst/>
              <a:latin typeface="Poppins" panose="00000500000000000000" pitchFamily="2" charset="0"/>
            </a:endParaRPr>
          </a:p>
          <a:p>
            <a:r>
              <a:rPr lang="en-US" sz="2000" b="0" i="0" dirty="0">
                <a:effectLst/>
                <a:latin typeface="Poppins" panose="00000500000000000000" pitchFamily="2" charset="0"/>
              </a:rPr>
              <a:t>OOP provides a clear syntax for our code making it easier to execute the code.</a:t>
            </a:r>
            <a:endParaRPr lang="en-US" sz="2800" b="0" i="0" dirty="0"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7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9463-DC58-756A-768A-7F071DE6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064" y="1155939"/>
            <a:ext cx="7677510" cy="1388852"/>
          </a:xfrm>
        </p:spPr>
        <p:txBody>
          <a:bodyPr>
            <a:noAutofit/>
          </a:bodyPr>
          <a:lstStyle/>
          <a:p>
            <a:pPr algn="ctr"/>
            <a:r>
              <a:rPr lang="en-US" i="0" u="sng" dirty="0">
                <a:effectLst/>
              </a:rPr>
              <a:t>The key concepts in OOP       include</a:t>
            </a:r>
            <a:br>
              <a:rPr lang="en-US" i="0" u="sng" dirty="0">
                <a:effectLst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D657-71EC-11DC-A5E2-B5F618EB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60" y="2544791"/>
            <a:ext cx="9460151" cy="32464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Poppins" panose="00000500000000000000" pitchFamily="2" charset="0"/>
              </a:rPr>
              <a:t>Object &amp; Class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Poppins" panose="00000500000000000000" pitchFamily="2" charset="0"/>
              </a:rPr>
              <a:t>Inheritance</a:t>
            </a:r>
            <a:endParaRPr lang="en-IN" sz="2000" b="0" i="0" dirty="0">
              <a:effectLst/>
              <a:latin typeface="Poppins" panose="00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b="0" i="0" dirty="0">
                <a:effectLst/>
                <a:latin typeface="Poppins" panose="00000500000000000000" pitchFamily="2" charset="0"/>
              </a:rPr>
              <a:t>Polymorphism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b="0" i="0" dirty="0">
                <a:effectLst/>
                <a:latin typeface="Poppins" panose="00000500000000000000" pitchFamily="2" charset="0"/>
              </a:rPr>
              <a:t>Abstraction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000" b="0" i="0" dirty="0">
                <a:effectLst/>
                <a:latin typeface="Poppins" panose="00000500000000000000" pitchFamily="2" charset="0"/>
              </a:rPr>
              <a:t>Encapsulation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1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EB5A-1422-3F9C-8769-74E6EF70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u="sng" dirty="0"/>
              <a:t>OBJECT AND CLASs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5DA8-94AD-5490-5016-89030FE0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11879"/>
            <a:ext cx="9905999" cy="392760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effectLst/>
                <a:latin typeface="Poppins" panose="00000500000000000000" pitchFamily="2" charset="0"/>
              </a:rPr>
              <a:t>An object can be any real-world entity such as a book, cupboard, pen, paper, fan, etc. While a class is a group of objects with similar properties.</a:t>
            </a:r>
          </a:p>
          <a:p>
            <a:pPr marL="0" indent="0" algn="l">
              <a:buNone/>
            </a:pP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n-US" sz="2000" b="0" i="0" dirty="0">
                <a:effectLst/>
                <a:latin typeface="Poppins" panose="00000500000000000000" pitchFamily="2" charset="0"/>
              </a:rPr>
              <a:t>An object is an instance of a class while a class is a blueprint from which we create objects.</a:t>
            </a:r>
          </a:p>
          <a:p>
            <a:pPr marL="0" indent="0" algn="l">
              <a:buNone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  </a:t>
            </a:r>
            <a:r>
              <a:rPr lang="en-US" b="1" i="0" u="sng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Syntax  to  create  object  from  class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 </a:t>
            </a:r>
            <a:r>
              <a:rPr lang="en-IN" sz="2000" dirty="0" err="1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className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en-IN" sz="2000" dirty="0" err="1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objectName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=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20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ClassName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267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E8E8-5269-879D-7D82-A7744163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u="sng" dirty="0"/>
              <a:t>INHERITANCE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C1A1-F87A-0E2A-126F-CE382CB1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8582"/>
            <a:ext cx="9905999" cy="43045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dirty="0">
                <a:effectLst/>
                <a:latin typeface="Poppins" panose="00000500000000000000" pitchFamily="2" charset="0"/>
              </a:rPr>
              <a:t>Inheritance is the mechanism by which one class acquires the properties and features of another class. </a:t>
            </a:r>
          </a:p>
          <a:p>
            <a:pPr algn="l"/>
            <a:r>
              <a:rPr lang="en-US" sz="2000" b="0" i="0" dirty="0">
                <a:effectLst/>
                <a:latin typeface="Poppins" panose="00000500000000000000" pitchFamily="2" charset="0"/>
              </a:rPr>
              <a:t>The class that inherits the properties is called as a sub-class (</a:t>
            </a:r>
            <a:r>
              <a:rPr lang="en-US" sz="2000" b="0" i="0" u="sng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child class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) while the class from which the property is inherited is called as the super-class (</a:t>
            </a:r>
            <a:r>
              <a:rPr lang="en-US" sz="2000" b="0" i="0" u="sng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parent class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).</a:t>
            </a:r>
          </a:p>
          <a:p>
            <a:pPr algn="l"/>
            <a:r>
              <a:rPr lang="en-US" sz="2000" b="0" i="0" dirty="0">
                <a:effectLst/>
                <a:latin typeface="Poppins" panose="00000500000000000000" pitchFamily="2" charset="0"/>
              </a:rPr>
              <a:t>A child class inherits properties of parent class with the help of </a:t>
            </a:r>
            <a:r>
              <a:rPr lang="en-US" sz="2000" b="0" i="0" u="sng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extends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 </a:t>
            </a:r>
            <a:r>
              <a:rPr lang="en-US" sz="2000" b="0" i="0" u="sng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keyword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</a:rPr>
              <a:t>.</a:t>
            </a:r>
            <a:endParaRPr lang="en-US" sz="2000" b="0" i="0" dirty="0">
              <a:effectLst/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i="0" dirty="0">
                <a:effectLst/>
                <a:latin typeface="Poppins" panose="00000500000000000000" pitchFamily="2" charset="0"/>
              </a:rPr>
              <a:t>  </a:t>
            </a:r>
            <a:r>
              <a:rPr lang="en-IN" b="1" i="0" u="sng" dirty="0">
                <a:effectLst/>
                <a:latin typeface="Poppins" panose="00000500000000000000" pitchFamily="2" charset="0"/>
              </a:rPr>
              <a:t>Syntax</a:t>
            </a:r>
            <a:r>
              <a:rPr lang="en-IN" b="1" i="0" dirty="0">
                <a:effectLst/>
                <a:latin typeface="Poppins" panose="00000500000000000000" pitchFamily="2" charset="0"/>
              </a:rPr>
              <a:t> :</a:t>
            </a:r>
          </a:p>
          <a:p>
            <a:pPr marL="0" indent="0">
              <a:buNone/>
            </a:pPr>
            <a:r>
              <a:rPr lang="en-IN" b="1" dirty="0">
                <a:latin typeface="Poppins" panose="00000500000000000000" pitchFamily="2" charset="0"/>
              </a:rPr>
              <a:t>       </a:t>
            </a:r>
            <a:r>
              <a:rPr lang="en-IN" sz="2000" dirty="0">
                <a:solidFill>
                  <a:srgbClr val="00B0F0"/>
                </a:solidFill>
                <a:latin typeface="Poppins" panose="00000500000000000000" pitchFamily="2" charset="0"/>
              </a:rPr>
              <a:t>class</a:t>
            </a:r>
            <a:r>
              <a:rPr lang="en-IN" sz="2000" dirty="0">
                <a:latin typeface="Poppins" panose="00000500000000000000" pitchFamily="2" charset="0"/>
              </a:rPr>
              <a:t> </a:t>
            </a:r>
            <a:r>
              <a:rPr lang="en-IN" sz="2000" dirty="0" err="1">
                <a:latin typeface="Poppins" panose="00000500000000000000" pitchFamily="2" charset="0"/>
              </a:rPr>
              <a:t>childClass</a:t>
            </a:r>
            <a:r>
              <a:rPr lang="en-IN" sz="2000" dirty="0">
                <a:latin typeface="Poppins" panose="00000500000000000000" pitchFamily="2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latin typeface="Poppins" panose="00000500000000000000" pitchFamily="2" charset="0"/>
              </a:rPr>
              <a:t>extends</a:t>
            </a:r>
            <a:r>
              <a:rPr lang="en-IN" sz="2000" dirty="0">
                <a:latin typeface="Poppins" panose="00000500000000000000" pitchFamily="2" charset="0"/>
              </a:rPr>
              <a:t> </a:t>
            </a:r>
            <a:r>
              <a:rPr lang="en-IN" sz="2000" dirty="0" err="1">
                <a:latin typeface="Poppins" panose="00000500000000000000" pitchFamily="2" charset="0"/>
              </a:rPr>
              <a:t>parentClass</a:t>
            </a:r>
            <a:r>
              <a:rPr lang="en-IN" sz="2000" dirty="0">
                <a:latin typeface="Poppins" panose="00000500000000000000" pitchFamily="2" charset="0"/>
              </a:rPr>
              <a:t> {</a:t>
            </a:r>
          </a:p>
          <a:p>
            <a:pPr marL="0" indent="0">
              <a:buNone/>
            </a:pPr>
            <a:r>
              <a:rPr lang="en-IN" sz="2000" dirty="0">
                <a:latin typeface="Poppins" panose="00000500000000000000" pitchFamily="2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9695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74A3-1144-58AA-EDA9-B02C5DD4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51" y="1130060"/>
            <a:ext cx="9822460" cy="1190446"/>
          </a:xfrm>
        </p:spPr>
        <p:txBody>
          <a:bodyPr>
            <a:normAutofit fontScale="90000"/>
          </a:bodyPr>
          <a:lstStyle/>
          <a:p>
            <a:r>
              <a:rPr lang="en-US" i="0" u="sng" dirty="0">
                <a:solidFill>
                  <a:srgbClr val="FFFF00"/>
                </a:solidFill>
                <a:effectLst/>
              </a:rPr>
              <a:t>Inheritance</a:t>
            </a:r>
            <a:r>
              <a:rPr lang="en-US" i="0" u="sng" dirty="0">
                <a:effectLst/>
              </a:rPr>
              <a:t> can be further divided into the following types:</a:t>
            </a:r>
            <a:br>
              <a:rPr lang="en-US" i="0" u="sng" dirty="0">
                <a:effectLst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C2B7-14E4-2B09-6C54-398A0AE1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1" y="2734573"/>
            <a:ext cx="9905999" cy="2078968"/>
          </a:xfrm>
        </p:spPr>
        <p:txBody>
          <a:bodyPr/>
          <a:lstStyle/>
          <a:p>
            <a:pPr marL="514350" indent="-514350" algn="l">
              <a:buFont typeface="+mj-lt"/>
              <a:buAutoNum type="romanLcPeriod"/>
            </a:pPr>
            <a:r>
              <a:rPr lang="en-US" b="0" i="0" dirty="0">
                <a:effectLst/>
                <a:latin typeface="Poppins" panose="00000500000000000000" pitchFamily="2" charset="0"/>
              </a:rPr>
              <a:t>Single level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b="0" i="0" dirty="0">
                <a:effectLst/>
                <a:latin typeface="Poppins" panose="00000500000000000000" pitchFamily="2" charset="0"/>
              </a:rPr>
              <a:t>Multi-level</a:t>
            </a:r>
          </a:p>
          <a:p>
            <a:pPr marL="514350" indent="-514350" algn="l">
              <a:buFont typeface="+mj-lt"/>
              <a:buAutoNum type="romanLcPeriod"/>
            </a:pPr>
            <a:r>
              <a:rPr lang="en-US" b="0" i="0" dirty="0">
                <a:effectLst/>
                <a:latin typeface="Poppins" panose="00000500000000000000" pitchFamily="2" charset="0"/>
              </a:rPr>
              <a:t>Hierarchical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98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A842-566C-7FFD-1786-6381FB0A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i="0" u="sng" dirty="0">
                <a:solidFill>
                  <a:srgbClr val="FFFF00"/>
                </a:solidFill>
                <a:effectLst/>
                <a:latin typeface="+mn-lt"/>
              </a:rPr>
              <a:t>single-level Inheritance</a:t>
            </a:r>
            <a:r>
              <a:rPr lang="en-IN" sz="3200" i="0" dirty="0">
                <a:solidFill>
                  <a:srgbClr val="FFFF00"/>
                </a:solidFill>
                <a:effectLst/>
                <a:latin typeface="+mn-lt"/>
              </a:rPr>
              <a:t> </a:t>
            </a:r>
            <a:r>
              <a:rPr lang="en-IN" sz="3200" i="0" dirty="0">
                <a:solidFill>
                  <a:srgbClr val="FFFF00"/>
                </a:solidFill>
                <a:effectLst/>
                <a:latin typeface="+mj-lt"/>
              </a:rPr>
              <a:t>: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6291-A69B-BE8B-DD30-BBA661DF3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3297"/>
            <a:ext cx="9905998" cy="452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Poppins" panose="00000500000000000000" pitchFamily="2" charset="0"/>
              </a:rPr>
              <a:t>              When a single class inherits the attributes and methods of another class, it is known as single inheritance</a:t>
            </a:r>
            <a:r>
              <a:rPr lang="en-US" b="0" i="0" dirty="0">
                <a:effectLst/>
                <a:latin typeface="Poppins" panose="000005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IN" sz="3200" i="0" u="sng" dirty="0">
                <a:solidFill>
                  <a:srgbClr val="FFFF00"/>
                </a:solidFill>
                <a:effectLst/>
                <a:latin typeface="+mj-lt"/>
              </a:rPr>
              <a:t>MULTI-LEVEL INHERITANCE</a:t>
            </a:r>
            <a:r>
              <a:rPr lang="en-IN" sz="3600" i="0" dirty="0">
                <a:solidFill>
                  <a:srgbClr val="FFFF00"/>
                </a:solidFill>
                <a:effectLst/>
                <a:latin typeface="+mj-lt"/>
              </a:rPr>
              <a:t>:</a:t>
            </a:r>
            <a:endParaRPr lang="en-IN" i="0" dirty="0">
              <a:solidFill>
                <a:srgbClr val="FFFF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            When class 3 inherits from class 2, which itself is derived from a superclass, it is known as Multilevel Inheritance.</a:t>
            </a:r>
          </a:p>
          <a:p>
            <a:pPr marL="0" indent="0">
              <a:buNone/>
            </a:pPr>
            <a:r>
              <a:rPr lang="en-US" sz="2000" dirty="0">
                <a:latin typeface="Poppins" panose="00000500000000000000" pitchFamily="2" charset="0"/>
              </a:rPr>
              <a:t>               I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t forms a child-parent-grandparent (or a parent-child-grandchild) relationship. Meaning that child inherits from the parent while the parent inherits from the grandparent.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82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F636-9238-2DF7-C0D0-1942996B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sng" dirty="0">
                <a:solidFill>
                  <a:srgbClr val="FFFF00"/>
                </a:solidFill>
                <a:effectLst/>
              </a:rPr>
              <a:t>Hierarchical Inheritance</a:t>
            </a:r>
            <a:r>
              <a:rPr lang="en-IN" i="0" dirty="0">
                <a:solidFill>
                  <a:srgbClr val="FFFF00"/>
                </a:solidFill>
                <a:effectLst/>
              </a:rPr>
              <a:t> :</a:t>
            </a:r>
            <a:br>
              <a:rPr lang="en-IN" b="1" i="0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9A9-B085-3C0F-3727-5A265DAA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3909"/>
            <a:ext cx="9905999" cy="4057292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effectLst/>
                <a:latin typeface="Poppins" panose="00000500000000000000" pitchFamily="2" charset="0"/>
              </a:rPr>
              <a:t>           Hierarchical inheritance is when two or more classes inherit from a single class. This can be easily visualized as a parent with more than one child. Here each child can inherit the properties of a parent.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 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021AD-B593-44A4-E26C-C69FD90B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3" y="3429000"/>
            <a:ext cx="5952973" cy="29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2392-9250-8C5C-0C4D-4D046217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7145"/>
            <a:ext cx="9905998" cy="147857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IN" i="0" u="sng" dirty="0">
                <a:effectLst/>
              </a:rPr>
              <a:t>Polymorphism</a:t>
            </a:r>
            <a:br>
              <a:rPr lang="en-IN" b="1" i="0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9B48-ED9E-B5E0-EE4E-8957DDCC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668"/>
            <a:ext cx="9905999" cy="4701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Poppins" panose="00000500000000000000" pitchFamily="2" charset="0"/>
              </a:rPr>
              <a:t>The word polymorphism is derived from the Greek words poly(means many), and morph(means form). Thus, polymorphism is the ability of an object to take more than one form.</a:t>
            </a:r>
            <a:endParaRPr lang="en-US" sz="2000" dirty="0">
              <a:latin typeface="Poppins" panose="00000500000000000000" pitchFamily="2" charset="0"/>
            </a:endParaRPr>
          </a:p>
          <a:p>
            <a:pPr algn="l">
              <a:spcBef>
                <a:spcPts val="1125"/>
              </a:spcBef>
              <a:spcAft>
                <a:spcPts val="9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Polymorphism is of two types </a:t>
            </a:r>
            <a:r>
              <a:rPr lang="en-US" sz="16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:</a:t>
            </a:r>
          </a:p>
          <a:p>
            <a:pPr marL="457200" indent="-457200" algn="l">
              <a:buSzPct val="100000"/>
              <a:buFont typeface="+mj-lt"/>
              <a:buAutoNum type="alphaLcParenR"/>
            </a:pPr>
            <a:r>
              <a:rPr lang="en-US" sz="2000" b="0" i="0" u="sng" dirty="0">
                <a:effectLst/>
                <a:latin typeface="Poppins" panose="00000500000000000000" pitchFamily="2" charset="0"/>
              </a:rPr>
              <a:t>Compile time polymorphism</a:t>
            </a:r>
            <a:r>
              <a:rPr lang="en-US" sz="1600" b="0" i="0" u="sng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US" sz="2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also known as </a:t>
            </a:r>
            <a:r>
              <a:rPr lang="en-US" sz="2000" b="0" i="1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static polymorphism</a:t>
            </a:r>
            <a:r>
              <a:rPr lang="en-US" sz="2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means that the method or function to call is determined at the time of compiling the code. This is usually achieved using </a:t>
            </a:r>
            <a:r>
              <a:rPr lang="en-US" sz="20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method overloading</a:t>
            </a:r>
            <a:r>
              <a:rPr lang="en-US" sz="2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.</a:t>
            </a:r>
          </a:p>
          <a:p>
            <a:pPr marL="457200" indent="-457200" algn="l">
              <a:buSzPct val="100000"/>
              <a:buFont typeface="+mj-lt"/>
              <a:buAutoNum type="alphaLcParenR"/>
            </a:pPr>
            <a:r>
              <a:rPr lang="en-US" sz="2000" b="0" i="0" u="sng" dirty="0">
                <a:effectLst/>
                <a:latin typeface="Poppins" panose="00000500000000000000" pitchFamily="2" charset="0"/>
              </a:rPr>
              <a:t>Run time polymorphism 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Run-time polymorphism or dynamic method dispatch involves overriding a method at run-time instead of compile-time.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151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1113</TotalTime>
  <Words>570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Montserrat</vt:lpstr>
      <vt:lpstr>Poppins</vt:lpstr>
      <vt:lpstr>Tw Cen MT</vt:lpstr>
      <vt:lpstr>Wingdings</vt:lpstr>
      <vt:lpstr>Circuit</vt:lpstr>
      <vt:lpstr> oops in java</vt:lpstr>
      <vt:lpstr>Introduction to OOPS</vt:lpstr>
      <vt:lpstr>The key concepts in OOP       include </vt:lpstr>
      <vt:lpstr>OBJECT AND CLASs</vt:lpstr>
      <vt:lpstr>INHERITANCE</vt:lpstr>
      <vt:lpstr>Inheritance can be further divided into the following types: </vt:lpstr>
      <vt:lpstr>single-level Inheritance :</vt:lpstr>
      <vt:lpstr>Hierarchical Inheritance : </vt:lpstr>
      <vt:lpstr>Polymorphism </vt:lpstr>
      <vt:lpstr>abstraction</vt:lpstr>
      <vt:lpstr>Encapsulation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Sapkale</dc:creator>
  <cp:lastModifiedBy>Pratiksha Sapkale</cp:lastModifiedBy>
  <cp:revision>2</cp:revision>
  <dcterms:created xsi:type="dcterms:W3CDTF">2024-11-05T07:32:51Z</dcterms:created>
  <dcterms:modified xsi:type="dcterms:W3CDTF">2024-11-12T15:17:39Z</dcterms:modified>
</cp:coreProperties>
</file>