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3465-C514-9CD9-738B-653E718D7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4832" y="872226"/>
            <a:ext cx="8791575" cy="2387600"/>
          </a:xfrm>
        </p:spPr>
        <p:txBody>
          <a:bodyPr>
            <a:normAutofit/>
          </a:bodyPr>
          <a:lstStyle/>
          <a:p>
            <a:r>
              <a:rPr lang="en-IN" sz="4000" u="sng" dirty="0"/>
              <a:t>Memory</a:t>
            </a:r>
            <a:r>
              <a:rPr lang="en-IN" sz="4000" dirty="0"/>
              <a:t> </a:t>
            </a:r>
            <a:r>
              <a:rPr lang="en-IN" sz="4000" u="sng" dirty="0" err="1"/>
              <a:t>Management</a:t>
            </a:r>
            <a:r>
              <a:rPr lang="en-IN" sz="4000" dirty="0" err="1"/>
              <a:t>,</a:t>
            </a:r>
            <a:r>
              <a:rPr lang="en-IN" sz="4000" u="sng" dirty="0" err="1"/>
              <a:t>Garbage</a:t>
            </a:r>
            <a:r>
              <a:rPr lang="en-IN" sz="3600" u="sng" dirty="0"/>
              <a:t> </a:t>
            </a:r>
            <a:r>
              <a:rPr lang="en-IN" sz="4000" u="sng" dirty="0"/>
              <a:t>Collection</a:t>
            </a:r>
            <a:r>
              <a:rPr lang="en-IN" sz="4000" dirty="0"/>
              <a:t> </a:t>
            </a:r>
            <a:r>
              <a:rPr lang="en-IN" sz="4000" u="sng" dirty="0"/>
              <a:t>and</a:t>
            </a:r>
            <a:r>
              <a:rPr lang="en-IN" sz="4000" dirty="0"/>
              <a:t> </a:t>
            </a:r>
            <a:r>
              <a:rPr lang="en-IN" sz="4000" u="sng" dirty="0"/>
              <a:t>Generations</a:t>
            </a:r>
            <a:r>
              <a:rPr lang="en-IN" sz="4000" dirty="0"/>
              <a:t> </a:t>
            </a:r>
            <a:r>
              <a:rPr lang="en-IN" sz="4000" u="sng" dirty="0"/>
              <a:t>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77928-7FA2-2EB9-F645-C34EED466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1682" y="3429000"/>
            <a:ext cx="4258573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Presented By :Pratiksha Sapkale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13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7CF7-3C89-84E7-D105-9A069651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431985"/>
            <a:ext cx="9865592" cy="4359216"/>
          </a:xfrm>
        </p:spPr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Garbage Collection Process in Generations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Minor GC:</a:t>
            </a:r>
            <a:r>
              <a:rPr lang="en-US" dirty="0"/>
              <a:t> Cleans up the Young Generation.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Major GC:</a:t>
            </a:r>
            <a:r>
              <a:rPr lang="en-US" dirty="0"/>
              <a:t> Cleans up the Old Generation.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Full GC:</a:t>
            </a:r>
            <a:r>
              <a:rPr lang="en-US" dirty="0"/>
              <a:t> Cleans up the entire Heap (both Young and Old).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65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8C9D-F97D-A327-3B7E-A50DEB88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128" y="2234241"/>
            <a:ext cx="4201065" cy="154844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1056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EE22-BB42-C83A-8C35-C365DDA3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286" y="882481"/>
            <a:ext cx="9839713" cy="1478570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rgbClr val="FFFF00"/>
                </a:solidFill>
              </a:rPr>
              <a:t>Memory Management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C29A-441F-823F-E46F-7829E113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41274"/>
            <a:ext cx="9905999" cy="2907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Java uses </a:t>
            </a:r>
            <a:r>
              <a:rPr lang="en-US" sz="3200" b="1" dirty="0"/>
              <a:t>automatic memory management</a:t>
            </a:r>
            <a:r>
              <a:rPr lang="en-US" sz="3200" dirty="0"/>
              <a:t> to efficiently manage memory allocation and deallocation. This is achieved using the </a:t>
            </a:r>
            <a:r>
              <a:rPr lang="en-US" sz="3200" b="1" dirty="0"/>
              <a:t>Garbage Collector (GC)</a:t>
            </a:r>
            <a:r>
              <a:rPr lang="en-US" sz="3200" dirty="0"/>
              <a:t>, which runs in the background to free unused memory.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087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E023-CA33-8876-067E-115BEBDD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51" y="394231"/>
            <a:ext cx="9905998" cy="1478570"/>
          </a:xfrm>
        </p:spPr>
        <p:txBody>
          <a:bodyPr/>
          <a:lstStyle/>
          <a:p>
            <a:r>
              <a:rPr lang="en-IN" u="sng" dirty="0">
                <a:solidFill>
                  <a:srgbClr val="FFFF00"/>
                </a:solidFill>
              </a:rPr>
              <a:t>Java Memory Structure </a:t>
            </a:r>
            <a:r>
              <a:rPr lang="en-IN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C0CA-D6FB-7B45-B7CF-538EAEF26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921"/>
            <a:ext cx="9905998" cy="3988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Java divides memory into </a:t>
            </a:r>
            <a:r>
              <a:rPr lang="en-US" sz="3000" b="1" dirty="0"/>
              <a:t>Heap</a:t>
            </a:r>
            <a:r>
              <a:rPr lang="en-US" sz="3000" dirty="0"/>
              <a:t> and </a:t>
            </a:r>
            <a:r>
              <a:rPr lang="en-US" sz="3000" b="1" dirty="0"/>
              <a:t>Stack.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000" b="1" u="sng" dirty="0"/>
              <a:t>Heap Memory</a:t>
            </a:r>
            <a:r>
              <a:rPr lang="en-US" sz="3000" b="1" dirty="0"/>
              <a:t> : </a:t>
            </a:r>
          </a:p>
          <a:p>
            <a:pPr marL="0" indent="0">
              <a:buNone/>
            </a:pPr>
            <a:r>
              <a:rPr lang="en-US" sz="3000" dirty="0"/>
              <a:t>         Stores objects and their instance variables.</a:t>
            </a:r>
          </a:p>
          <a:p>
            <a:pPr marL="0" indent="0">
              <a:buNone/>
            </a:pPr>
            <a:r>
              <a:rPr lang="en-US" sz="3000" dirty="0"/>
              <a:t>         Managed by the Garbage Collector.</a:t>
            </a:r>
          </a:p>
          <a:p>
            <a:pPr marL="457200" indent="-457200">
              <a:buFont typeface="+mj-lt"/>
              <a:buAutoNum type="arabicParenR" startAt="2"/>
            </a:pPr>
            <a:r>
              <a:rPr lang="en-US" sz="3000" b="1" u="sng" dirty="0"/>
              <a:t>Stack Memory </a:t>
            </a:r>
            <a:r>
              <a:rPr lang="en-US" sz="3000" b="1" dirty="0"/>
              <a:t>:</a:t>
            </a:r>
          </a:p>
          <a:p>
            <a:pPr marL="0" indent="0">
              <a:buNone/>
            </a:pPr>
            <a:r>
              <a:rPr lang="en-US" sz="3000" dirty="0"/>
              <a:t>         Stores method calls and local variables.</a:t>
            </a:r>
          </a:p>
          <a:p>
            <a:pPr marL="0" indent="0">
              <a:buNone/>
            </a:pPr>
            <a:r>
              <a:rPr lang="en-US" sz="3000" dirty="0"/>
              <a:t>         Automatically cleared after method execution.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03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5831-4791-309C-FC2E-BB7D9640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1988"/>
            <a:ext cx="9905998" cy="1478570"/>
          </a:xfrm>
        </p:spPr>
        <p:txBody>
          <a:bodyPr/>
          <a:lstStyle/>
          <a:p>
            <a:r>
              <a:rPr lang="en-IN" u="sng" dirty="0">
                <a:solidFill>
                  <a:srgbClr val="FFFF00"/>
                </a:solidFill>
              </a:rPr>
              <a:t>Garbage Collection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584E-152A-E35B-73AE-AC4D0230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0558"/>
            <a:ext cx="9905999" cy="391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Garbage Collection is the process of identifying and removing </a:t>
            </a:r>
            <a:r>
              <a:rPr lang="en-US" sz="2800" b="1" dirty="0"/>
              <a:t>unused objects</a:t>
            </a:r>
            <a:r>
              <a:rPr lang="en-US" sz="2800" dirty="0"/>
              <a:t> from memory to free up space for new objects.</a:t>
            </a:r>
          </a:p>
          <a:p>
            <a:pPr marL="0" indent="0">
              <a:buNone/>
            </a:pPr>
            <a:r>
              <a:rPr lang="en-US" sz="2800" b="1" u="sng" dirty="0"/>
              <a:t>How it works</a:t>
            </a:r>
            <a:r>
              <a:rPr lang="en-US" sz="2800" b="1" dirty="0"/>
              <a:t> :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Objects become eligible for GC </a:t>
            </a:r>
            <a:r>
              <a:rPr lang="en-US" sz="3200" dirty="0"/>
              <a:t>when they are no longer reachable from any live thread or references.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The Garbage Collector automatically removes these objects</a:t>
            </a:r>
            <a:r>
              <a:rPr lang="en-US" sz="20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5161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A5BD-87BB-3B47-8358-7584F69E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FFFF00"/>
                </a:solidFill>
              </a:rPr>
              <a:t>Garbage Collection Techniques</a:t>
            </a:r>
            <a:r>
              <a:rPr lang="en-IN" dirty="0">
                <a:solidFill>
                  <a:srgbClr val="FFFF00"/>
                </a:solidFill>
              </a:rPr>
              <a:t>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9B07E2-B0B5-173D-55CE-8C12133A8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327576"/>
            <a:ext cx="1061262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Mark and Sweep 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Identifies objects that are no longer reachable (mark) and   removes them (sweep).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Stop-The-World Event 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When the Garbage Collector runs, all threads pause temporarily.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5879-FBEA-3991-DF0C-0C42B902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51" y="1067092"/>
            <a:ext cx="9905998" cy="1478570"/>
          </a:xfrm>
        </p:spPr>
        <p:txBody>
          <a:bodyPr/>
          <a:lstStyle/>
          <a:p>
            <a:r>
              <a:rPr lang="en-US" u="sng" dirty="0">
                <a:solidFill>
                  <a:srgbClr val="FFFF00"/>
                </a:solidFill>
              </a:rPr>
              <a:t>Can we invoke Garbage Collection manually</a:t>
            </a:r>
            <a:r>
              <a:rPr lang="en-US" dirty="0">
                <a:solidFill>
                  <a:srgbClr val="FFFF00"/>
                </a:solidFill>
              </a:rPr>
              <a:t> 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E7DD26-7EA3-A1C0-B97A-83B822C01C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8666" y="2980450"/>
            <a:ext cx="933105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Yes, by calling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System.gc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but it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doesn't guarantee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immediate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9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7202-849C-4077-129D-74A2755F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FFFF00"/>
                </a:solidFill>
              </a:rPr>
              <a:t>Why Memory Management Matters</a:t>
            </a:r>
            <a:r>
              <a:rPr lang="en-IN" dirty="0">
                <a:solidFill>
                  <a:srgbClr val="FFFF00"/>
                </a:solidFill>
              </a:rPr>
              <a:t> 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0FD218-B210-BAD7-5E8C-02E12C070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13228"/>
            <a:ext cx="813293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memory leaks.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application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efficient use of system resources. </a:t>
            </a:r>
          </a:p>
        </p:txBody>
      </p:sp>
    </p:spTree>
    <p:extLst>
      <p:ext uri="{BB962C8B-B14F-4D97-AF65-F5344CB8AC3E}">
        <p14:creationId xmlns:p14="http://schemas.microsoft.com/office/powerpoint/2010/main" val="189548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518E-F7C6-398F-0D70-BCA278A0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FF00"/>
                </a:solidFill>
              </a:rPr>
              <a:t>Generations in Java (Heap Memory Structure)</a:t>
            </a:r>
            <a:endParaRPr lang="en-IN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B033-F96D-DC3F-0799-890F2F72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Heap is divided into </a:t>
            </a:r>
            <a:r>
              <a:rPr lang="en-US" b="1" dirty="0"/>
              <a:t>three generations</a:t>
            </a:r>
            <a:r>
              <a:rPr lang="en-US" dirty="0"/>
              <a:t> to optimize memory usage: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600" b="1" u="sng" dirty="0"/>
              <a:t>Young Generation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Stores newly created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Divided into: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Eden Space</a:t>
            </a:r>
            <a:r>
              <a:rPr lang="en-US" sz="2400" dirty="0"/>
              <a:t>: Where new objects are first created.</a:t>
            </a:r>
          </a:p>
          <a:p>
            <a:pPr marL="457200" lvl="1" indent="0">
              <a:buNone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Survivor Spaces (S1 and S2)</a:t>
            </a:r>
            <a:r>
              <a:rPr lang="en-US" sz="2400" dirty="0"/>
              <a:t>: Hold objects that survived a garbage collection.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sz="4800" b="1" dirty="0"/>
              <a:t>.</a:t>
            </a:r>
            <a:r>
              <a:rPr lang="en-US" b="1" dirty="0"/>
              <a:t> Minor GC</a:t>
            </a:r>
            <a:r>
              <a:rPr lang="en-US" dirty="0"/>
              <a:t> occurs frequently here and is fast.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39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7CBE-1F37-55DD-24E8-94988F4F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842" y="1049838"/>
            <a:ext cx="9677398" cy="1478570"/>
          </a:xfrm>
        </p:spPr>
        <p:txBody>
          <a:bodyPr>
            <a:normAutofit/>
          </a:bodyPr>
          <a:lstStyle/>
          <a:p>
            <a:r>
              <a:rPr lang="en-IN" sz="2400" dirty="0"/>
              <a:t>2) </a:t>
            </a:r>
            <a:r>
              <a:rPr lang="en-IN" sz="2400" u="sng" dirty="0"/>
              <a:t>Old Generation (Tenured Generation)</a:t>
            </a:r>
            <a:r>
              <a:rPr lang="en-IN" sz="3200" u="sng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A0D560-B752-5EFE-0B62-352A8472C0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8853" y="1785329"/>
            <a:ext cx="8462513" cy="471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" panose="020B0604020202020204" pitchFamily="34" charset="0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tores long-lived objects that survived several GC cycles.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(less frequent but slower) is performed here. 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3) </a:t>
            </a:r>
            <a:r>
              <a:rPr lang="en-US" sz="2800" u="sng" dirty="0">
                <a:latin typeface="+mj-lt"/>
              </a:rPr>
              <a:t>Permanent Generation (Removed in Java 8):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store metadata about classes and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Replaced by </a:t>
            </a:r>
            <a:r>
              <a:rPr lang="en-US" b="1" dirty="0" err="1"/>
              <a:t>Metaspace</a:t>
            </a:r>
            <a:r>
              <a:rPr lang="en-US" dirty="0"/>
              <a:t> in Java 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05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</TotalTime>
  <Words>400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Tw Cen MT</vt:lpstr>
      <vt:lpstr>Circuit</vt:lpstr>
      <vt:lpstr>Memory Management,Garbage Collection and Generations in Java</vt:lpstr>
      <vt:lpstr>Memory Management in Java</vt:lpstr>
      <vt:lpstr>Java Memory Structure :</vt:lpstr>
      <vt:lpstr>Garbage Collection in Java</vt:lpstr>
      <vt:lpstr>Garbage Collection Techniques :</vt:lpstr>
      <vt:lpstr>Can we invoke Garbage Collection manually ?</vt:lpstr>
      <vt:lpstr>Why Memory Management Matters ?</vt:lpstr>
      <vt:lpstr>Generations in Java (Heap Memory Structure)</vt:lpstr>
      <vt:lpstr>2) Old Generation (Tenured Generation):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Sapkale</dc:creator>
  <cp:lastModifiedBy>Pratiksha Sapkale</cp:lastModifiedBy>
  <cp:revision>2</cp:revision>
  <dcterms:created xsi:type="dcterms:W3CDTF">2024-11-19T05:35:06Z</dcterms:created>
  <dcterms:modified xsi:type="dcterms:W3CDTF">2024-11-26T07:28:05Z</dcterms:modified>
</cp:coreProperties>
</file>