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2"/>
  </p:notesMasterIdLst>
  <p:handoutMasterIdLst>
    <p:handoutMasterId r:id="rId23"/>
  </p:handoutMasterIdLst>
  <p:sldIdLst>
    <p:sldId id="256" r:id="rId5"/>
    <p:sldId id="268" r:id="rId6"/>
    <p:sldId id="269" r:id="rId7"/>
    <p:sldId id="267" r:id="rId8"/>
    <p:sldId id="271" r:id="rId9"/>
    <p:sldId id="274" r:id="rId10"/>
    <p:sldId id="275" r:id="rId11"/>
    <p:sldId id="276" r:id="rId12"/>
    <p:sldId id="263" r:id="rId13"/>
    <p:sldId id="278" r:id="rId14"/>
    <p:sldId id="266" r:id="rId15"/>
    <p:sldId id="279" r:id="rId16"/>
    <p:sldId id="270" r:id="rId17"/>
    <p:sldId id="277" r:id="rId18"/>
    <p:sldId id="272" r:id="rId19"/>
    <p:sldId id="262"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67463" autoAdjust="0"/>
  </p:normalViewPr>
  <p:slideViewPr>
    <p:cSldViewPr snapToGrid="0">
      <p:cViewPr varScale="1">
        <p:scale>
          <a:sx n="111" d="100"/>
          <a:sy n="111" d="100"/>
        </p:scale>
        <p:origin x="450" y="102"/>
      </p:cViewPr>
      <p:guideLst/>
    </p:cSldViewPr>
  </p:slideViewPr>
  <p:notesTextViewPr>
    <p:cViewPr>
      <p:scale>
        <a:sx n="3" d="2"/>
        <a:sy n="3" d="2"/>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9/9/2023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9/9/2023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2375051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3942094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64420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775312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2243462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448420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3387036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9/9/2023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9/9/2023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9/9/2023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9/9/2023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9/9/2023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9/9/2023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9/9/2023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9/9/2023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9/9/2023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9/9/2023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9/9/2023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9/9/2023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5.sv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sv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1.svg"/><Relationship Id="rId4" Type="http://schemas.openxmlformats.org/officeDocument/2006/relationships/image" Target="../media/image30.sv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15.svg"/><Relationship Id="rId4" Type="http://schemas.openxmlformats.org/officeDocument/2006/relationships/image" Target="../media/image8.sv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6.svg"/><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Autofit/>
          </a:bodyPr>
          <a:lstStyle/>
          <a:p>
            <a:pPr algn="l"/>
            <a:r>
              <a:rPr lang="en-US" sz="3600" u="sng" dirty="0">
                <a:latin typeface="Franklin Gothic Book" panose="020B0503020102020204" pitchFamily="34" charset="0"/>
                <a:cs typeface="Segoe UI" panose="020B0502040204020203" pitchFamily="34" charset="0"/>
              </a:rPr>
              <a:t>Coupon Recommendation Analysis</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fontScale="32500" lnSpcReduction="20000"/>
          </a:bodyPr>
          <a:lstStyle/>
          <a:p>
            <a:pPr algn="l"/>
            <a:endParaRPr lang="en-US" sz="3300" dirty="0"/>
          </a:p>
          <a:p>
            <a:pPr algn="l"/>
            <a:r>
              <a:rPr lang="en-US" sz="4600" dirty="0">
                <a:latin typeface="Roboto"/>
              </a:rPr>
              <a:t>Improving customer satisfaction with coupon recommendations</a:t>
            </a:r>
          </a:p>
          <a:p>
            <a:pPr algn="l"/>
            <a:endParaRPr lang="en-US" sz="2000"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4521" y="188925"/>
            <a:ext cx="1097280" cy="1097280"/>
          </a:xfrm>
          <a:prstGeom prst="rect">
            <a:avLst/>
          </a:prstGeom>
        </p:spPr>
      </p:pic>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1811854" y="-45739"/>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Methodology</a:t>
            </a:r>
          </a:p>
        </p:txBody>
      </p:sp>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1941317" y="1149680"/>
            <a:ext cx="4923693" cy="5527169"/>
          </a:xfrm>
        </p:spPr>
        <p:txBody>
          <a:bodyPr vert="horz" lIns="91440" tIns="45720" rIns="91440" bIns="45720" rtlCol="0" anchor="t">
            <a:noAutofit/>
          </a:bodyPr>
          <a:lstStyle/>
          <a:p>
            <a:pPr marL="0" indent="0">
              <a:buNone/>
            </a:pPr>
            <a:r>
              <a:rPr lang="en-US" sz="1000" b="1" i="1" u="sng" dirty="0">
                <a:latin typeface="Segoe UI" panose="020B0502040204020203" pitchFamily="34" charset="0"/>
                <a:cs typeface="Segoe UI" panose="020B0502040204020203" pitchFamily="34" charset="0"/>
              </a:rPr>
              <a:t>Key points of Each Step:</a:t>
            </a:r>
          </a:p>
          <a:p>
            <a:r>
              <a:rPr lang="en-US" sz="1400" b="1" dirty="0"/>
              <a:t>Data Cleaning- </a:t>
            </a:r>
            <a:r>
              <a:rPr lang="en-US" sz="1400" dirty="0"/>
              <a:t>Handling Missing Values: Identified and </a:t>
            </a:r>
            <a:r>
              <a:rPr lang="en-US" sz="1400" u="sng" dirty="0"/>
              <a:t>handled missing values </a:t>
            </a:r>
            <a:r>
              <a:rPr lang="en-US" sz="1400" dirty="0"/>
              <a:t>in the dataset. </a:t>
            </a:r>
          </a:p>
          <a:p>
            <a:r>
              <a:rPr lang="en-IN" sz="1400" b="1" dirty="0"/>
              <a:t>Feature Engineering- </a:t>
            </a:r>
            <a:r>
              <a:rPr lang="en-US" sz="1400" dirty="0"/>
              <a:t>Handling Categorical Data: Categorical variables were encoded into numerical form using techniques like </a:t>
            </a:r>
            <a:r>
              <a:rPr lang="en-US" sz="1400" u="sng" dirty="0"/>
              <a:t>one-hot encoding and label encoding</a:t>
            </a:r>
            <a:r>
              <a:rPr lang="en-US" sz="1400" dirty="0"/>
              <a:t>. This was necessary for machine learning models to process the data.</a:t>
            </a:r>
          </a:p>
          <a:p>
            <a:r>
              <a:rPr lang="en-US" sz="1400" b="1" dirty="0"/>
              <a:t>Data Splitting-D</a:t>
            </a:r>
            <a:r>
              <a:rPr lang="en-US" sz="1400" dirty="0"/>
              <a:t>ivided the dataset into training and testing sets. The training set was used to </a:t>
            </a:r>
            <a:r>
              <a:rPr lang="en-US" sz="1400" u="sng" dirty="0"/>
              <a:t>train the models</a:t>
            </a:r>
            <a:r>
              <a:rPr lang="en-US" sz="1400" dirty="0"/>
              <a:t>, while the testing set was used for model evaluation.</a:t>
            </a:r>
          </a:p>
          <a:p>
            <a:r>
              <a:rPr lang="en-IN" sz="1400" b="1" dirty="0"/>
              <a:t>Model Selection-</a:t>
            </a:r>
            <a:r>
              <a:rPr lang="en-US" sz="1400" dirty="0"/>
              <a:t>Considered </a:t>
            </a:r>
            <a:r>
              <a:rPr lang="en-US" sz="1400" u="sng" dirty="0"/>
              <a:t>a diverse set of machine learning models</a:t>
            </a:r>
            <a:r>
              <a:rPr lang="en-US" sz="1400" dirty="0"/>
              <a:t> for the coupon recommendation task, including </a:t>
            </a:r>
            <a:r>
              <a:rPr lang="en-US" sz="1400" dirty="0" err="1"/>
              <a:t>RandomForest</a:t>
            </a:r>
            <a:r>
              <a:rPr lang="en-US" sz="1400" dirty="0"/>
              <a:t>, </a:t>
            </a:r>
            <a:r>
              <a:rPr lang="en-US" sz="1400" dirty="0" err="1"/>
              <a:t>BaggingClassifier</a:t>
            </a:r>
            <a:r>
              <a:rPr lang="en-US" sz="1400" dirty="0"/>
              <a:t>, SVC, </a:t>
            </a:r>
            <a:r>
              <a:rPr lang="en-US" sz="1400" dirty="0" err="1"/>
              <a:t>DecisionTree</a:t>
            </a:r>
            <a:r>
              <a:rPr lang="en-US" sz="1400" dirty="0"/>
              <a:t>, and others.</a:t>
            </a:r>
          </a:p>
          <a:p>
            <a:r>
              <a:rPr lang="en-US" sz="1400" b="1" dirty="0"/>
              <a:t>Evaluation Metrics</a:t>
            </a:r>
            <a:r>
              <a:rPr lang="en-US" sz="1400" dirty="0"/>
              <a:t>- Assessed model performance using various evaluation metrics such as </a:t>
            </a:r>
            <a:r>
              <a:rPr lang="en-US" sz="1400" u="sng" dirty="0"/>
              <a:t>accuracy, precision, recall, F1-score, and ROC-AUC.</a:t>
            </a:r>
          </a:p>
          <a:p>
            <a:r>
              <a:rPr lang="en-US" sz="1400" b="1" dirty="0"/>
              <a:t>Hyperparameter Tuning- </a:t>
            </a:r>
            <a:r>
              <a:rPr lang="en-US" sz="1400" dirty="0"/>
              <a:t>Grid Search: For each model, performed hyperparameter tuning using grid search. This involved specifying a range of hyperparameter values and searching for the best combination using cross-validation.</a:t>
            </a:r>
            <a:endParaRPr lang="en-US" sz="1400" u="sng" dirty="0"/>
          </a:p>
          <a:p>
            <a:r>
              <a:rPr lang="en-US" sz="1400" b="1" dirty="0"/>
              <a:t>Cross-Validation</a:t>
            </a:r>
            <a:r>
              <a:rPr lang="en-US" sz="1400" dirty="0"/>
              <a:t>- To ensure robust model evaluation, used cross-validation techniques, typically with </a:t>
            </a:r>
            <a:r>
              <a:rPr lang="en-US" sz="1400" u="sng" dirty="0"/>
              <a:t>a 5-fold setup</a:t>
            </a:r>
            <a:r>
              <a:rPr lang="en-US" sz="1400" dirty="0"/>
              <a:t>, to account for variations in the dataset.</a:t>
            </a:r>
          </a:p>
          <a:p>
            <a:endParaRPr lang="en-US" sz="1400" dirty="0"/>
          </a:p>
          <a:p>
            <a:pPr marL="0" indent="0">
              <a:buNone/>
            </a:pPr>
            <a:endParaRPr lang="en-US" sz="1000" b="1"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36372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1751294" y="4952319"/>
            <a:ext cx="5406902" cy="1688746"/>
          </a:xfrm>
        </p:spPr>
        <p:txBody>
          <a:bodyPr vert="horz" lIns="91440" tIns="45720" rIns="91440" bIns="45720" rtlCol="0" anchor="t">
            <a:normAutofit fontScale="92500"/>
          </a:bodyPr>
          <a:lstStyle/>
          <a:p>
            <a:pPr marL="0" indent="0">
              <a:buNone/>
            </a:pPr>
            <a:r>
              <a:rPr lang="en-US" b="1" dirty="0">
                <a:latin typeface="Century Schoolbook" panose="02040604050505020304" pitchFamily="18" charset="0"/>
                <a:cs typeface="Segoe UI" panose="020B0502040204020203" pitchFamily="34" charset="0"/>
              </a:rPr>
              <a:t>Preprocessing-Missing values present in the dataset!</a:t>
            </a:r>
          </a:p>
          <a:p>
            <a:pPr marL="0" indent="0">
              <a:buNone/>
            </a:pPr>
            <a:r>
              <a:rPr lang="en-US" sz="1600" b="1" dirty="0">
                <a:latin typeface="Century Schoolbook" panose="02040604050505020304" pitchFamily="18" charset="0"/>
                <a:cs typeface="Segoe UI" panose="020B0502040204020203" pitchFamily="34" charset="0"/>
              </a:rPr>
              <a:t>Dropping columns: car, direction_same, direction_opposite, toCoupon_GEQ5min based on the EDA performed.</a:t>
            </a:r>
            <a:endParaRPr lang="en-US" b="1" dirty="0">
              <a:latin typeface="Century Schoolbook" panose="02040604050505020304" pitchFamily="18"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2440" y="147894"/>
            <a:ext cx="1097280" cy="1097280"/>
          </a:xfrm>
          <a:prstGeom prst="rect">
            <a:avLst/>
          </a:prstGeom>
        </p:spPr>
      </p:pic>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4" name="Picture 3">
            <a:extLst>
              <a:ext uri="{FF2B5EF4-FFF2-40B4-BE49-F238E27FC236}">
                <a16:creationId xmlns:a16="http://schemas.microsoft.com/office/drawing/2014/main" id="{5EB1762A-6871-491B-A5B5-50D941890A10}"/>
              </a:ext>
            </a:extLst>
          </p:cNvPr>
          <p:cNvPicPr>
            <a:picLocks noChangeAspect="1"/>
          </p:cNvPicPr>
          <p:nvPr/>
        </p:nvPicPr>
        <p:blipFill>
          <a:blip r:embed="rId6"/>
          <a:stretch>
            <a:fillRect/>
          </a:stretch>
        </p:blipFill>
        <p:spPr>
          <a:xfrm>
            <a:off x="1751294" y="322705"/>
            <a:ext cx="4344705" cy="4334220"/>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1837558" y="285429"/>
            <a:ext cx="5406902" cy="836005"/>
          </a:xfrm>
        </p:spPr>
        <p:txBody>
          <a:bodyPr vert="horz" lIns="91440" tIns="45720" rIns="91440" bIns="45720" rtlCol="0" anchor="t">
            <a:normAutofit/>
          </a:bodyPr>
          <a:lstStyle/>
          <a:p>
            <a:pPr marL="0" indent="0">
              <a:buNone/>
            </a:pPr>
            <a:r>
              <a:rPr lang="en-US" b="1" dirty="0">
                <a:latin typeface="Century Schoolbook" panose="02040604050505020304" pitchFamily="18" charset="0"/>
                <a:cs typeface="Segoe UI" panose="020B0502040204020203" pitchFamily="34" charset="0"/>
              </a:rPr>
              <a:t>Best Features:</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2440" y="44381"/>
            <a:ext cx="1097280" cy="1097280"/>
          </a:xfrm>
          <a:prstGeom prst="rect">
            <a:avLst/>
          </a:prstGeom>
        </p:spPr>
      </p:pic>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Content Placeholder 2">
            <a:extLst>
              <a:ext uri="{FF2B5EF4-FFF2-40B4-BE49-F238E27FC236}">
                <a16:creationId xmlns:a16="http://schemas.microsoft.com/office/drawing/2014/main" id="{4236C1B7-6D8B-4896-AE27-0CC8697CED43}"/>
              </a:ext>
            </a:extLst>
          </p:cNvPr>
          <p:cNvSpPr txBox="1">
            <a:spLocks/>
          </p:cNvSpPr>
          <p:nvPr/>
        </p:nvSpPr>
        <p:spPr>
          <a:xfrm>
            <a:off x="1837558" y="998546"/>
            <a:ext cx="5406902" cy="536774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coupon carry out, </a:t>
            </a:r>
          </a:p>
          <a:p>
            <a:r>
              <a:rPr lang="en-US" sz="1800" b="1" dirty="0"/>
              <a:t>restaurant coupon less than 20,</a:t>
            </a:r>
          </a:p>
          <a:p>
            <a:r>
              <a:rPr lang="en-US" sz="1800" b="1" dirty="0" err="1"/>
              <a:t>weather_sunny</a:t>
            </a:r>
            <a:r>
              <a:rPr lang="en-US" sz="1800" b="1" dirty="0"/>
              <a:t>, </a:t>
            </a:r>
          </a:p>
          <a:p>
            <a:r>
              <a:rPr lang="en-US" sz="1800" b="1" dirty="0" err="1"/>
              <a:t>passanger_friends</a:t>
            </a:r>
            <a:endParaRPr lang="en-US" sz="1800" dirty="0"/>
          </a:p>
        </p:txBody>
      </p:sp>
      <p:pic>
        <p:nvPicPr>
          <p:cNvPr id="10" name="Picture 9">
            <a:extLst>
              <a:ext uri="{FF2B5EF4-FFF2-40B4-BE49-F238E27FC236}">
                <a16:creationId xmlns:a16="http://schemas.microsoft.com/office/drawing/2014/main" id="{F24BAF21-398D-4124-84A2-6482AF39AC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0424" y="2743200"/>
            <a:ext cx="3229155" cy="24218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7F09CF73-3F01-41FE-B1B9-ED371C1C5C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45634" y="3682420"/>
            <a:ext cx="3700732" cy="27755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44361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1765511" y="28466"/>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Result</a:t>
            </a:r>
          </a:p>
        </p:txBody>
      </p:sp>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302534" y="5028427"/>
            <a:ext cx="3277700" cy="1506020"/>
          </a:xfrm>
        </p:spPr>
        <p:txBody>
          <a:bodyPr vert="horz" lIns="91440" tIns="45720" rIns="91440" bIns="45720" rtlCol="0" anchor="t">
            <a:normAutofit/>
          </a:bodyPr>
          <a:lstStyle/>
          <a:p>
            <a:r>
              <a:rPr lang="en-US" sz="1800" dirty="0">
                <a:latin typeface="Segoe UI" panose="020B0502040204020203" pitchFamily="34" charset="0"/>
                <a:cs typeface="Segoe UI" panose="020B0502040204020203" pitchFamily="34" charset="0"/>
              </a:rPr>
              <a:t>These are the results for the different models before Hyperparameter Tuning</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6497" y="214808"/>
            <a:ext cx="1097280" cy="1097280"/>
          </a:xfrm>
          <a:prstGeom prst="rect">
            <a:avLst/>
          </a:prstGeom>
        </p:spPr>
      </p:pic>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6" name="Picture 5">
            <a:extLst>
              <a:ext uri="{FF2B5EF4-FFF2-40B4-BE49-F238E27FC236}">
                <a16:creationId xmlns:a16="http://schemas.microsoft.com/office/drawing/2014/main" id="{6BF7ABA6-3945-4C1C-9E84-A781DB270A72}"/>
              </a:ext>
            </a:extLst>
          </p:cNvPr>
          <p:cNvPicPr>
            <a:picLocks noChangeAspect="1"/>
          </p:cNvPicPr>
          <p:nvPr/>
        </p:nvPicPr>
        <p:blipFill>
          <a:blip r:embed="rId6"/>
          <a:stretch>
            <a:fillRect/>
          </a:stretch>
        </p:blipFill>
        <p:spPr>
          <a:xfrm>
            <a:off x="265546" y="1338876"/>
            <a:ext cx="6419850" cy="3648075"/>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1765511" y="28466"/>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Result</a:t>
            </a:r>
          </a:p>
        </p:txBody>
      </p:sp>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423304" y="1498431"/>
            <a:ext cx="3277700" cy="1506020"/>
          </a:xfrm>
        </p:spPr>
        <p:txBody>
          <a:bodyPr vert="horz" lIns="91440" tIns="45720" rIns="91440" bIns="45720" rtlCol="0" anchor="t">
            <a:normAutofit/>
          </a:bodyPr>
          <a:lstStyle/>
          <a:p>
            <a:r>
              <a:rPr lang="en-US" sz="1800" dirty="0">
                <a:latin typeface="Segoe UI" panose="020B0502040204020203" pitchFamily="34" charset="0"/>
                <a:cs typeface="Segoe UI" panose="020B0502040204020203" pitchFamily="34" charset="0"/>
              </a:rPr>
              <a:t>Used Hyperparameter tuning for two best performing models </a:t>
            </a:r>
            <a:r>
              <a:rPr lang="en-US" sz="1800" dirty="0" err="1">
                <a:latin typeface="Segoe UI" panose="020B0502040204020203" pitchFamily="34" charset="0"/>
                <a:cs typeface="Segoe UI" panose="020B0502040204020203" pitchFamily="34" charset="0"/>
              </a:rPr>
              <a:t>i.e</a:t>
            </a:r>
            <a:r>
              <a:rPr lang="en-US" sz="1800" dirty="0">
                <a:latin typeface="Segoe UI" panose="020B0502040204020203" pitchFamily="34" charset="0"/>
                <a:cs typeface="Segoe UI" panose="020B0502040204020203" pitchFamily="34" charset="0"/>
              </a:rPr>
              <a:t> </a:t>
            </a:r>
          </a:p>
          <a:p>
            <a:r>
              <a:rPr lang="en-US" sz="1800" dirty="0">
                <a:latin typeface="Segoe UI" panose="020B0502040204020203" pitchFamily="34" charset="0"/>
                <a:cs typeface="Segoe UI" panose="020B0502040204020203" pitchFamily="34" charset="0"/>
              </a:rPr>
              <a:t>Random Forest &amp; </a:t>
            </a:r>
            <a:r>
              <a:rPr lang="en-US" sz="1800" dirty="0" err="1">
                <a:latin typeface="Segoe UI" panose="020B0502040204020203" pitchFamily="34" charset="0"/>
                <a:cs typeface="Segoe UI" panose="020B0502040204020203" pitchFamily="34" charset="0"/>
              </a:rPr>
              <a:t>Catboost</a:t>
            </a:r>
            <a:endParaRPr lang="en-US" sz="1800" dirty="0">
              <a:latin typeface="Segoe UI" panose="020B0502040204020203" pitchFamily="34" charset="0"/>
              <a:cs typeface="Segoe UI" panose="020B0502040204020203" pitchFamily="34" charset="0"/>
            </a:endParaRP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6497" y="214808"/>
            <a:ext cx="1097280" cy="1097280"/>
          </a:xfrm>
          <a:prstGeom prst="rect">
            <a:avLst/>
          </a:prstGeom>
        </p:spPr>
      </p:pic>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5" name="Picture 4">
            <a:extLst>
              <a:ext uri="{FF2B5EF4-FFF2-40B4-BE49-F238E27FC236}">
                <a16:creationId xmlns:a16="http://schemas.microsoft.com/office/drawing/2014/main" id="{28BE2A27-D319-47C6-91A9-B8B431D8EC11}"/>
              </a:ext>
            </a:extLst>
          </p:cNvPr>
          <p:cNvPicPr>
            <a:picLocks noChangeAspect="1"/>
          </p:cNvPicPr>
          <p:nvPr/>
        </p:nvPicPr>
        <p:blipFill>
          <a:blip r:embed="rId6"/>
          <a:stretch>
            <a:fillRect/>
          </a:stretch>
        </p:blipFill>
        <p:spPr>
          <a:xfrm>
            <a:off x="729920" y="2717053"/>
            <a:ext cx="5038725" cy="3514725"/>
          </a:xfrm>
          <a:prstGeom prst="rect">
            <a:avLst/>
          </a:prstGeom>
        </p:spPr>
      </p:pic>
    </p:spTree>
    <p:extLst>
      <p:ext uri="{BB962C8B-B14F-4D97-AF65-F5344CB8AC3E}">
        <p14:creationId xmlns:p14="http://schemas.microsoft.com/office/powerpoint/2010/main" val="533893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385946" y="81353"/>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Best Model Selection</a:t>
            </a:r>
          </a:p>
        </p:txBody>
      </p:sp>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325242" y="1263372"/>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Comparing between two of them I found that </a:t>
            </a:r>
            <a:r>
              <a:rPr lang="en-US" sz="2000" b="1" dirty="0" err="1">
                <a:latin typeface="Segoe UI" panose="020B0502040204020203" pitchFamily="34" charset="0"/>
                <a:cs typeface="Segoe UI" panose="020B0502040204020203" pitchFamily="34" charset="0"/>
              </a:rPr>
              <a:t>Catboost</a:t>
            </a:r>
            <a:r>
              <a:rPr lang="en-US" sz="2000" dirty="0">
                <a:latin typeface="Segoe UI" panose="020B0502040204020203" pitchFamily="34" charset="0"/>
                <a:cs typeface="Segoe UI" panose="020B0502040204020203" pitchFamily="34" charset="0"/>
              </a:rPr>
              <a:t> is performing much better after Hyperparameter Tuning with the Accuracy of </a:t>
            </a:r>
            <a:r>
              <a:rPr lang="en-US" sz="2000" b="1" dirty="0">
                <a:latin typeface="Segoe UI" panose="020B0502040204020203" pitchFamily="34" charset="0"/>
                <a:cs typeface="Segoe UI" panose="020B0502040204020203" pitchFamily="34" charset="0"/>
              </a:rPr>
              <a:t>77.13%</a:t>
            </a: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2593" y="111281"/>
            <a:ext cx="1097280" cy="1097280"/>
          </a:xfrm>
          <a:prstGeom prst="rect">
            <a:avLst/>
          </a:prstGeom>
        </p:spPr>
      </p:pic>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7170" name="Picture 2">
            <a:extLst>
              <a:ext uri="{FF2B5EF4-FFF2-40B4-BE49-F238E27FC236}">
                <a16:creationId xmlns:a16="http://schemas.microsoft.com/office/drawing/2014/main" id="{6B72D6BC-B244-4911-8246-328493D55E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344" y="2620590"/>
            <a:ext cx="3217042" cy="254663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D1F0417C-2A99-4A68-A481-DD4D593BAC1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51136" y="2603339"/>
            <a:ext cx="3305270" cy="2747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13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1705126" y="45719"/>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Conclusion</a:t>
            </a:r>
          </a:p>
        </p:txBody>
      </p:sp>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2257215" y="4352917"/>
            <a:ext cx="5406902" cy="1688746"/>
          </a:xfrm>
        </p:spPr>
        <p:txBody>
          <a:bodyPr vert="horz" lIns="91440" tIns="45720" rIns="91440" bIns="45720" rtlCol="0" anchor="t">
            <a:normAutofit/>
          </a:bodyPr>
          <a:lstStyle/>
          <a:p>
            <a:pPr marL="0" indent="0">
              <a:buNone/>
            </a:pPr>
            <a:r>
              <a:rPr lang="en-US" sz="2000" dirty="0">
                <a:latin typeface="Segoe UI" panose="020B0502040204020203" pitchFamily="34" charset="0"/>
                <a:cs typeface="Segoe UI" panose="020B0502040204020203" pitchFamily="34" charset="0"/>
              </a:rPr>
              <a:t>.</a:t>
            </a:r>
          </a:p>
          <a:p>
            <a:endParaRPr lang="en-US" sz="2000" dirty="0">
              <a:latin typeface="Franklin Gothic Book" panose="020B0503020102020204" pitchFamily="34" charset="0"/>
            </a:endParaRP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6112" y="232061"/>
            <a:ext cx="1097280" cy="1097280"/>
          </a:xfrm>
          <a:prstGeom prst="rect">
            <a:avLst/>
          </a:prstGeom>
        </p:spPr>
      </p:pic>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5" name="TextBox 4">
            <a:extLst>
              <a:ext uri="{FF2B5EF4-FFF2-40B4-BE49-F238E27FC236}">
                <a16:creationId xmlns:a16="http://schemas.microsoft.com/office/drawing/2014/main" id="{EC52FE66-79AA-44B4-A957-1FBF71E02827}"/>
              </a:ext>
            </a:extLst>
          </p:cNvPr>
          <p:cNvSpPr txBox="1"/>
          <p:nvPr/>
        </p:nvSpPr>
        <p:spPr>
          <a:xfrm>
            <a:off x="422694" y="1682151"/>
            <a:ext cx="7358332" cy="3600986"/>
          </a:xfrm>
          <a:prstGeom prst="rect">
            <a:avLst/>
          </a:prstGeom>
          <a:noFill/>
        </p:spPr>
        <p:txBody>
          <a:bodyPr wrap="square" rtlCol="0">
            <a:spAutoFit/>
          </a:bodyPr>
          <a:lstStyle/>
          <a:p>
            <a:r>
              <a:rPr lang="en-IN" sz="2400" b="1" u="sng" dirty="0"/>
              <a:t>Project Highlights</a:t>
            </a:r>
            <a:endParaRPr lang="en-IN" sz="2400" u="sng" dirty="0"/>
          </a:p>
          <a:p>
            <a:r>
              <a:rPr lang="en-IN" sz="2400" u="sng" dirty="0"/>
              <a:t>Coupon recommendation project:</a:t>
            </a:r>
          </a:p>
          <a:p>
            <a:endParaRPr lang="en-IN" u="sng" dirty="0"/>
          </a:p>
          <a:p>
            <a:r>
              <a:rPr lang="en-IN" b="1" dirty="0"/>
              <a:t>Data Refinement</a:t>
            </a:r>
            <a:r>
              <a:rPr lang="en-IN" dirty="0"/>
              <a:t>: Cleaned and transformed data for precise </a:t>
            </a:r>
            <a:r>
              <a:rPr lang="en-IN" dirty="0" err="1"/>
              <a:t>modeling</a:t>
            </a:r>
            <a:r>
              <a:rPr lang="en-IN" dirty="0"/>
              <a:t>.</a:t>
            </a:r>
          </a:p>
          <a:p>
            <a:endParaRPr lang="en-IN" dirty="0"/>
          </a:p>
          <a:p>
            <a:r>
              <a:rPr lang="en-IN" b="1" dirty="0"/>
              <a:t>Model Selection</a:t>
            </a:r>
            <a:r>
              <a:rPr lang="en-IN" dirty="0"/>
              <a:t>: Explored various models for optimal recommendations.</a:t>
            </a:r>
          </a:p>
          <a:p>
            <a:endParaRPr lang="en-IN" dirty="0"/>
          </a:p>
          <a:p>
            <a:r>
              <a:rPr lang="en-IN" b="1" dirty="0"/>
              <a:t>Hyperparameter Tuning</a:t>
            </a:r>
            <a:r>
              <a:rPr lang="en-IN" dirty="0"/>
              <a:t>: Fine-tuned models for peak performance.</a:t>
            </a:r>
          </a:p>
          <a:p>
            <a:endParaRPr lang="en-IN" dirty="0"/>
          </a:p>
          <a:p>
            <a:r>
              <a:rPr lang="en-IN" b="1" dirty="0"/>
              <a:t>Visual Insights</a:t>
            </a:r>
            <a:r>
              <a:rPr lang="en-IN" dirty="0"/>
              <a:t>: Visualized results with ROC curves for clarity.</a:t>
            </a:r>
          </a:p>
          <a:p>
            <a:endParaRPr lang="en-IN" dirty="0"/>
          </a:p>
          <a:p>
            <a:r>
              <a:rPr lang="en-IN" b="1" dirty="0"/>
              <a:t>Business Impact</a:t>
            </a:r>
            <a:r>
              <a:rPr lang="en-IN" dirty="0"/>
              <a:t>: Promises enhanced customer engagement and growth.</a:t>
            </a:r>
          </a:p>
        </p:txBody>
      </p:sp>
    </p:spTree>
    <p:extLst>
      <p:ext uri="{BB962C8B-B14F-4D97-AF65-F5344CB8AC3E}">
        <p14:creationId xmlns:p14="http://schemas.microsoft.com/office/powerpoint/2010/main" val="2880909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Thank you for your Time</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968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a:latin typeface="Franklin Gothic Book" panose="020B0503020102020204" pitchFamily="34" charset="0"/>
                <a:cs typeface="Segoe UI" panose="020B0502040204020203" pitchFamily="34" charset="0"/>
              </a:rPr>
              <a:t>Gather Your Research using Researcher</a:t>
            </a:r>
          </a:p>
        </p:txBody>
      </p:sp>
      <p:sp>
        <p:nvSpPr>
          <p:cNvPr id="5" name="TextBox 4">
            <a:extLst>
              <a:ext uri="{FF2B5EF4-FFF2-40B4-BE49-F238E27FC236}">
                <a16:creationId xmlns:a16="http://schemas.microsoft.com/office/drawing/2014/main" id="{25AD4F61-E023-4530-BF03-8BC2D825D0BF}"/>
              </a:ext>
            </a:extLst>
          </p:cNvPr>
          <p:cNvSpPr txBox="1"/>
          <p:nvPr/>
        </p:nvSpPr>
        <p:spPr>
          <a:xfrm>
            <a:off x="1103839" y="3719565"/>
            <a:ext cx="2553761" cy="2585323"/>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1. </a:t>
            </a:r>
            <a:r>
              <a:rPr lang="en-US" b="1" dirty="0"/>
              <a:t>Problem statement:</a:t>
            </a:r>
            <a:r>
              <a:rPr lang="en-US" dirty="0"/>
              <a:t> Mechanical Turk wants to send coupons to customers that they will actually use. But it's hard to know which coupons each customer will like, because everyone is different.</a:t>
            </a:r>
            <a:endParaRPr lang="en-US"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E5564556-59F0-4D0A-A6CD-ADF8F4D7428B}"/>
              </a:ext>
            </a:extLst>
          </p:cNvPr>
          <p:cNvSpPr txBox="1"/>
          <p:nvPr/>
        </p:nvSpPr>
        <p:spPr>
          <a:xfrm>
            <a:off x="5244326" y="3719565"/>
            <a:ext cx="6503499" cy="923330"/>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2.  </a:t>
            </a:r>
            <a:r>
              <a:rPr lang="en-US" b="1" dirty="0">
                <a:latin typeface="Segoe UI" panose="020B0502040204020203" pitchFamily="34" charset="0"/>
                <a:cs typeface="Segoe UI" panose="020B0502040204020203" pitchFamily="34" charset="0"/>
              </a:rPr>
              <a:t>Goal</a:t>
            </a:r>
            <a:r>
              <a:rPr lang="en-US" dirty="0">
                <a:latin typeface="Segoe UI" panose="020B0502040204020203" pitchFamily="34" charset="0"/>
                <a:cs typeface="Segoe UI" panose="020B0502040204020203" pitchFamily="34" charset="0"/>
              </a:rPr>
              <a:t>: </a:t>
            </a:r>
            <a:r>
              <a:rPr lang="en-US" dirty="0"/>
              <a:t>To develop a model that can predict whether a customer will accept a coupon, based on their demographic and behavioral data.</a:t>
            </a:r>
            <a:endParaRPr lang="en-US" dirty="0">
              <a:latin typeface="Segoe UI" panose="020B0502040204020203" pitchFamily="34" charset="0"/>
              <a:cs typeface="Segoe UI" panose="020B0502040204020203" pitchFamily="34" charset="0"/>
            </a:endParaRPr>
          </a:p>
        </p:txBody>
      </p:sp>
      <p:sp>
        <p:nvSpPr>
          <p:cNvPr id="8" name="Oval 7">
            <a:extLst>
              <a:ext uri="{FF2B5EF4-FFF2-40B4-BE49-F238E27FC236}">
                <a16:creationId xmlns:a16="http://schemas.microsoft.com/office/drawing/2014/main" id="{E5585411-DE61-42EC-8DAB-BA853F129791}"/>
              </a:ext>
            </a:extLst>
          </p:cNvPr>
          <p:cNvSpPr/>
          <p:nvPr/>
        </p:nvSpPr>
        <p:spPr>
          <a:xfrm>
            <a:off x="3633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9" name="Oval 8">
            <a:extLst>
              <a:ext uri="{FF2B5EF4-FFF2-40B4-BE49-F238E27FC236}">
                <a16:creationId xmlns:a16="http://schemas.microsoft.com/office/drawing/2014/main" id="{6D1E12A6-FA7A-477F-8C87-308C5B84B139}"/>
              </a:ext>
            </a:extLst>
          </p:cNvPr>
          <p:cNvSpPr/>
          <p:nvPr/>
        </p:nvSpPr>
        <p:spPr>
          <a:xfrm>
            <a:off x="4454685" y="1497701"/>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pic>
        <p:nvPicPr>
          <p:cNvPr id="1026" name="Picture 2" descr="Dartboard with bullseye photo">
            <a:extLst>
              <a:ext uri="{FF2B5EF4-FFF2-40B4-BE49-F238E27FC236}">
                <a16:creationId xmlns:a16="http://schemas.microsoft.com/office/drawing/2014/main" id="{8A3EC629-7381-4DD9-ABDA-D3CCE19A90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5576" y="1495136"/>
            <a:ext cx="238125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roup of people working together to solve a jigsaw puzzle">
            <a:extLst>
              <a:ext uri="{FF2B5EF4-FFF2-40B4-BE49-F238E27FC236}">
                <a16:creationId xmlns:a16="http://schemas.microsoft.com/office/drawing/2014/main" id="{8407122B-E0D8-4C76-9365-FFAC026FFE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6350" y="1495136"/>
            <a:ext cx="238125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nimated person running towards finish line">
            <a:extLst>
              <a:ext uri="{FF2B5EF4-FFF2-40B4-BE49-F238E27FC236}">
                <a16:creationId xmlns:a16="http://schemas.microsoft.com/office/drawing/2014/main" id="{89B4A1DA-F7F9-4B29-A0E1-9B67CB0156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4326" y="1495136"/>
            <a:ext cx="238125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8482379" y="264218"/>
            <a:ext cx="3709621" cy="4801314"/>
          </a:xfrm>
          <a:prstGeom prst="rect">
            <a:avLst/>
          </a:prstGeom>
          <a:noFill/>
        </p:spPr>
        <p:txBody>
          <a:bodyPr wrap="square" rtlCol="0">
            <a:spAutoFit/>
          </a:bodyPr>
          <a:lstStyle/>
          <a:p>
            <a:r>
              <a:rPr lang="en-US" dirty="0"/>
              <a:t>The </a:t>
            </a:r>
            <a:r>
              <a:rPr lang="en-US" b="1" u="sng" dirty="0"/>
              <a:t>data dictionary</a:t>
            </a:r>
            <a:r>
              <a:rPr lang="en-US" dirty="0"/>
              <a:t> is a valuable resource for understanding the data in a dataset. It provides information about the data types, unique values, and other relevant details for each column. This information can be used to answer questions about the data, such as:</a:t>
            </a:r>
          </a:p>
          <a:p>
            <a:pPr marL="285750" indent="-285750">
              <a:buFont typeface="Arial" panose="020B0604020202020204" pitchFamily="34" charset="0"/>
              <a:buChar char="•"/>
            </a:pPr>
            <a:r>
              <a:rPr lang="en-US" dirty="0"/>
              <a:t>What percentage of the users are female?</a:t>
            </a:r>
          </a:p>
          <a:p>
            <a:pPr marL="285750" indent="-285750">
              <a:buFont typeface="Arial" panose="020B0604020202020204" pitchFamily="34" charset="0"/>
              <a:buChar char="•"/>
            </a:pPr>
            <a:r>
              <a:rPr lang="en-US" dirty="0"/>
              <a:t>What is the average age of the users?</a:t>
            </a:r>
          </a:p>
          <a:p>
            <a:pPr marL="285750" indent="-285750">
              <a:buFont typeface="Arial" panose="020B0604020202020204" pitchFamily="34" charset="0"/>
              <a:buChar char="•"/>
            </a:pPr>
            <a:r>
              <a:rPr lang="en-US" dirty="0"/>
              <a:t>What are the most common values for the "Occupation" column?</a:t>
            </a:r>
          </a:p>
          <a:p>
            <a:pPr marL="285750" indent="-285750">
              <a:buFont typeface="Arial" panose="020B0604020202020204" pitchFamily="34" charset="0"/>
              <a:buChar char="•"/>
            </a:pPr>
            <a:r>
              <a:rPr lang="en-US" dirty="0"/>
              <a:t>How many rows are in the dataset?</a:t>
            </a:r>
          </a:p>
        </p:txBody>
      </p:sp>
      <p:cxnSp>
        <p:nvCxnSpPr>
          <p:cNvPr id="6" name="Straight Arrow Connector 5">
            <a:extLst>
              <a:ext uri="{FF2B5EF4-FFF2-40B4-BE49-F238E27FC236}">
                <a16:creationId xmlns:a16="http://schemas.microsoft.com/office/drawing/2014/main" id="{F1940635-5372-434B-A46D-020D70584889}"/>
              </a:ext>
              <a:ext uri="{C183D7F6-B498-43B3-948B-1728B52AA6E4}">
                <adec:decorative xmlns:adec="http://schemas.microsoft.com/office/drawing/2017/decorative" val="1"/>
              </a:ext>
            </a:extLst>
          </p:cNvPr>
          <p:cNvCxnSpPr>
            <a:cxnSpLocks/>
          </p:cNvCxnSpPr>
          <p:nvPr/>
        </p:nvCxnSpPr>
        <p:spPr>
          <a:xfrm>
            <a:off x="8651631" y="5056554"/>
            <a:ext cx="293077" cy="24696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80E468E0-1E2D-4439-A9A0-6DAD141DA9B9}"/>
              </a:ext>
            </a:extLst>
          </p:cNvPr>
          <p:cNvSpPr/>
          <p:nvPr/>
        </p:nvSpPr>
        <p:spPr>
          <a:xfrm>
            <a:off x="257908" y="212395"/>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3</a:t>
            </a:r>
          </a:p>
        </p:txBody>
      </p:sp>
      <p:sp>
        <p:nvSpPr>
          <p:cNvPr id="8" name="Oval 7">
            <a:extLst>
              <a:ext uri="{FF2B5EF4-FFF2-40B4-BE49-F238E27FC236}">
                <a16:creationId xmlns:a16="http://schemas.microsoft.com/office/drawing/2014/main" id="{771FD909-67DD-41D1-8AC0-F79A8ED9E072}"/>
              </a:ext>
            </a:extLst>
          </p:cNvPr>
          <p:cNvSpPr/>
          <p:nvPr/>
        </p:nvSpPr>
        <p:spPr>
          <a:xfrm>
            <a:off x="8358554" y="5676429"/>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4</a:t>
            </a:r>
          </a:p>
        </p:txBody>
      </p:sp>
      <p:pic>
        <p:nvPicPr>
          <p:cNvPr id="9" name="Picture 8">
            <a:extLst>
              <a:ext uri="{FF2B5EF4-FFF2-40B4-BE49-F238E27FC236}">
                <a16:creationId xmlns:a16="http://schemas.microsoft.com/office/drawing/2014/main" id="{452C8090-0196-46C3-8579-50182EC99291}"/>
              </a:ext>
            </a:extLst>
          </p:cNvPr>
          <p:cNvPicPr>
            <a:picLocks noChangeAspect="1"/>
          </p:cNvPicPr>
          <p:nvPr/>
        </p:nvPicPr>
        <p:blipFill>
          <a:blip r:embed="rId3"/>
          <a:stretch>
            <a:fillRect/>
          </a:stretch>
        </p:blipFill>
        <p:spPr>
          <a:xfrm>
            <a:off x="976925" y="217854"/>
            <a:ext cx="3810000" cy="4838700"/>
          </a:xfrm>
          <a:prstGeom prst="rect">
            <a:avLst/>
          </a:prstGeom>
        </p:spPr>
      </p:pic>
      <p:pic>
        <p:nvPicPr>
          <p:cNvPr id="10" name="Picture 9">
            <a:extLst>
              <a:ext uri="{FF2B5EF4-FFF2-40B4-BE49-F238E27FC236}">
                <a16:creationId xmlns:a16="http://schemas.microsoft.com/office/drawing/2014/main" id="{D0E4A0A2-77FD-4313-9BB7-8476A14C4A60}"/>
              </a:ext>
            </a:extLst>
          </p:cNvPr>
          <p:cNvPicPr>
            <a:picLocks noChangeAspect="1"/>
          </p:cNvPicPr>
          <p:nvPr/>
        </p:nvPicPr>
        <p:blipFill>
          <a:blip r:embed="rId4"/>
          <a:stretch>
            <a:fillRect/>
          </a:stretch>
        </p:blipFill>
        <p:spPr>
          <a:xfrm>
            <a:off x="3967529" y="212396"/>
            <a:ext cx="4391025" cy="4838700"/>
          </a:xfrm>
          <a:prstGeom prst="rect">
            <a:avLst/>
          </a:prstGeom>
        </p:spPr>
      </p:pic>
      <p:pic>
        <p:nvPicPr>
          <p:cNvPr id="11" name="Picture 10">
            <a:extLst>
              <a:ext uri="{FF2B5EF4-FFF2-40B4-BE49-F238E27FC236}">
                <a16:creationId xmlns:a16="http://schemas.microsoft.com/office/drawing/2014/main" id="{B854052D-FB98-4323-9C09-B25E8B65C648}"/>
              </a:ext>
            </a:extLst>
          </p:cNvPr>
          <p:cNvPicPr>
            <a:picLocks noChangeAspect="1"/>
          </p:cNvPicPr>
          <p:nvPr/>
        </p:nvPicPr>
        <p:blipFill>
          <a:blip r:embed="rId5"/>
          <a:stretch>
            <a:fillRect/>
          </a:stretch>
        </p:blipFill>
        <p:spPr>
          <a:xfrm>
            <a:off x="9028166" y="5014091"/>
            <a:ext cx="2998882" cy="1622722"/>
          </a:xfrm>
          <a:prstGeom prst="rect">
            <a:avLst/>
          </a:prstGeom>
        </p:spPr>
      </p:pic>
      <p:sp>
        <p:nvSpPr>
          <p:cNvPr id="13" name="TextBox 12">
            <a:extLst>
              <a:ext uri="{FF2B5EF4-FFF2-40B4-BE49-F238E27FC236}">
                <a16:creationId xmlns:a16="http://schemas.microsoft.com/office/drawing/2014/main" id="{832290B5-0749-4A12-85AF-22D33438A5C7}"/>
              </a:ext>
            </a:extLst>
          </p:cNvPr>
          <p:cNvSpPr txBox="1"/>
          <p:nvPr/>
        </p:nvSpPr>
        <p:spPr>
          <a:xfrm>
            <a:off x="844062" y="5180037"/>
            <a:ext cx="7431034" cy="923330"/>
          </a:xfrm>
          <a:prstGeom prst="rect">
            <a:avLst/>
          </a:prstGeom>
          <a:noFill/>
        </p:spPr>
        <p:txBody>
          <a:bodyPr wrap="square" rtlCol="0">
            <a:spAutoFit/>
          </a:bodyPr>
          <a:lstStyle/>
          <a:p>
            <a:r>
              <a:rPr lang="en-US" dirty="0"/>
              <a:t>The data dictionary can also be </a:t>
            </a:r>
            <a:r>
              <a:rPr lang="en-US" i="1" u="sng" dirty="0"/>
              <a:t>used to identify any potential problems</a:t>
            </a:r>
            <a:r>
              <a:rPr lang="en-US" dirty="0"/>
              <a:t> with the data, such as missing values or incorrect data types. This information can be used to improve the quality of the data and make it more reliable.</a:t>
            </a:r>
          </a:p>
        </p:txBody>
      </p:sp>
    </p:spTree>
    <p:extLst>
      <p:ext uri="{BB962C8B-B14F-4D97-AF65-F5344CB8AC3E}">
        <p14:creationId xmlns:p14="http://schemas.microsoft.com/office/powerpoint/2010/main" val="212758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482664" y="165971"/>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Visualizing Data</a:t>
            </a: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352313"/>
            <a:ext cx="1097280" cy="1097280"/>
          </a:xfrm>
          <a:prstGeom prst="rect">
            <a:avLst/>
          </a:prstGeom>
        </p:spPr>
      </p:pic>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2050" name="Picture 2">
            <a:extLst>
              <a:ext uri="{FF2B5EF4-FFF2-40B4-BE49-F238E27FC236}">
                <a16:creationId xmlns:a16="http://schemas.microsoft.com/office/drawing/2014/main" id="{10BCB52D-AC79-4F72-9320-0AB7689FE1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242" y="1297306"/>
            <a:ext cx="6880860" cy="50829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456EC74-886B-43EA-BB31-494E4A67CAA0}"/>
              </a:ext>
            </a:extLst>
          </p:cNvPr>
          <p:cNvSpPr txBox="1"/>
          <p:nvPr/>
        </p:nvSpPr>
        <p:spPr>
          <a:xfrm>
            <a:off x="7313111" y="4395787"/>
            <a:ext cx="4712111" cy="2462213"/>
          </a:xfrm>
          <a:prstGeom prst="rect">
            <a:avLst/>
          </a:prstGeom>
          <a:noFill/>
        </p:spPr>
        <p:txBody>
          <a:bodyPr wrap="square" rtlCol="0">
            <a:spAutoFit/>
          </a:bodyPr>
          <a:lstStyle/>
          <a:p>
            <a:r>
              <a:rPr lang="en-US" sz="1400" dirty="0"/>
              <a:t>The </a:t>
            </a:r>
            <a:r>
              <a:rPr lang="en-US" sz="1400" b="1" u="sng" dirty="0"/>
              <a:t>temperature</a:t>
            </a:r>
            <a:r>
              <a:rPr lang="en-US" sz="1400" dirty="0"/>
              <a:t> feature is normally distributed, with the </a:t>
            </a:r>
            <a:r>
              <a:rPr lang="en-US" sz="1400" b="1" dirty="0"/>
              <a:t>most common value being around 70 degrees Fahrenheit.</a:t>
            </a:r>
          </a:p>
          <a:p>
            <a:endParaRPr lang="en-US" sz="1400" dirty="0"/>
          </a:p>
          <a:p>
            <a:r>
              <a:rPr lang="en-US" sz="1400" dirty="0"/>
              <a:t>The </a:t>
            </a:r>
            <a:r>
              <a:rPr lang="en-US" sz="1400" b="1" u="sng" dirty="0" err="1"/>
              <a:t>has_children</a:t>
            </a:r>
            <a:r>
              <a:rPr lang="en-US" sz="1400" b="1" u="sng" dirty="0"/>
              <a:t> </a:t>
            </a:r>
            <a:r>
              <a:rPr lang="en-US" sz="1400" dirty="0"/>
              <a:t>feature is binary, with </a:t>
            </a:r>
            <a:r>
              <a:rPr lang="en-US" sz="1400" b="1" dirty="0"/>
              <a:t>most users having no children.</a:t>
            </a:r>
          </a:p>
          <a:p>
            <a:endParaRPr lang="en-US" sz="1400" dirty="0"/>
          </a:p>
          <a:p>
            <a:r>
              <a:rPr lang="en-US" sz="1400" dirty="0"/>
              <a:t>The </a:t>
            </a:r>
            <a:r>
              <a:rPr lang="en-US" sz="1400" b="1" u="sng" dirty="0"/>
              <a:t>toCoupon_GEQ5min </a:t>
            </a:r>
            <a:r>
              <a:rPr lang="en-US" sz="1400" dirty="0"/>
              <a:t>and </a:t>
            </a:r>
            <a:r>
              <a:rPr lang="en-US" sz="1400" b="1" u="sng" dirty="0"/>
              <a:t>toCoupon_GEQ15min features </a:t>
            </a:r>
            <a:r>
              <a:rPr lang="en-US" sz="1400" dirty="0"/>
              <a:t>are both right-skewed, which means that there are </a:t>
            </a:r>
            <a:r>
              <a:rPr lang="en-US" sz="1400" b="1" dirty="0"/>
              <a:t>more users who are willing to accept a coupon for a shorter driving distance.</a:t>
            </a:r>
          </a:p>
          <a:p>
            <a:endParaRPr lang="en-IN" sz="1400" dirty="0"/>
          </a:p>
        </p:txBody>
      </p:sp>
    </p:spTree>
    <p:extLst>
      <p:ext uri="{BB962C8B-B14F-4D97-AF65-F5344CB8AC3E}">
        <p14:creationId xmlns:p14="http://schemas.microsoft.com/office/powerpoint/2010/main" val="397072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86B15B-D693-44FE-A9DF-4BB3786756BE}"/>
              </a:ext>
            </a:extLst>
          </p:cNvPr>
          <p:cNvPicPr>
            <a:picLocks noChangeAspect="1"/>
          </p:cNvPicPr>
          <p:nvPr/>
        </p:nvPicPr>
        <p:blipFill>
          <a:blip r:embed="rId2"/>
          <a:stretch>
            <a:fillRect/>
          </a:stretch>
        </p:blipFill>
        <p:spPr>
          <a:xfrm>
            <a:off x="443575" y="3399419"/>
            <a:ext cx="3505091" cy="3137424"/>
          </a:xfrm>
          <a:prstGeom prst="rect">
            <a:avLst/>
          </a:prstGeom>
        </p:spPr>
      </p:pic>
      <p:pic>
        <p:nvPicPr>
          <p:cNvPr id="5" name="Picture 4">
            <a:extLst>
              <a:ext uri="{FF2B5EF4-FFF2-40B4-BE49-F238E27FC236}">
                <a16:creationId xmlns:a16="http://schemas.microsoft.com/office/drawing/2014/main" id="{20A17A50-0538-4472-92C4-AE7666C5FA65}"/>
              </a:ext>
            </a:extLst>
          </p:cNvPr>
          <p:cNvPicPr>
            <a:picLocks noChangeAspect="1"/>
          </p:cNvPicPr>
          <p:nvPr/>
        </p:nvPicPr>
        <p:blipFill>
          <a:blip r:embed="rId3"/>
          <a:stretch>
            <a:fillRect/>
          </a:stretch>
        </p:blipFill>
        <p:spPr>
          <a:xfrm>
            <a:off x="4114863" y="3399419"/>
            <a:ext cx="3378507" cy="3137425"/>
          </a:xfrm>
          <a:prstGeom prst="rect">
            <a:avLst/>
          </a:prstGeom>
        </p:spPr>
      </p:pic>
      <p:pic>
        <p:nvPicPr>
          <p:cNvPr id="6" name="Picture 5">
            <a:extLst>
              <a:ext uri="{FF2B5EF4-FFF2-40B4-BE49-F238E27FC236}">
                <a16:creationId xmlns:a16="http://schemas.microsoft.com/office/drawing/2014/main" id="{5B1F191A-F911-4B0B-9348-FD96F9770714}"/>
              </a:ext>
            </a:extLst>
          </p:cNvPr>
          <p:cNvPicPr>
            <a:picLocks noChangeAspect="1"/>
          </p:cNvPicPr>
          <p:nvPr/>
        </p:nvPicPr>
        <p:blipFill>
          <a:blip r:embed="rId4"/>
          <a:stretch>
            <a:fillRect/>
          </a:stretch>
        </p:blipFill>
        <p:spPr>
          <a:xfrm>
            <a:off x="7646366" y="3399420"/>
            <a:ext cx="3573860" cy="3130672"/>
          </a:xfrm>
          <a:prstGeom prst="rect">
            <a:avLst/>
          </a:prstGeom>
        </p:spPr>
      </p:pic>
      <p:pic>
        <p:nvPicPr>
          <p:cNvPr id="10" name="Picture 9">
            <a:extLst>
              <a:ext uri="{FF2B5EF4-FFF2-40B4-BE49-F238E27FC236}">
                <a16:creationId xmlns:a16="http://schemas.microsoft.com/office/drawing/2014/main" id="{1A700BFE-6266-4961-8184-9CD08B71A9C1}"/>
              </a:ext>
            </a:extLst>
          </p:cNvPr>
          <p:cNvPicPr>
            <a:picLocks noChangeAspect="1"/>
          </p:cNvPicPr>
          <p:nvPr/>
        </p:nvPicPr>
        <p:blipFill>
          <a:blip r:embed="rId5"/>
          <a:stretch>
            <a:fillRect/>
          </a:stretch>
        </p:blipFill>
        <p:spPr>
          <a:xfrm>
            <a:off x="443575" y="166491"/>
            <a:ext cx="3526101" cy="3137425"/>
          </a:xfrm>
          <a:prstGeom prst="rect">
            <a:avLst/>
          </a:prstGeom>
        </p:spPr>
      </p:pic>
      <p:pic>
        <p:nvPicPr>
          <p:cNvPr id="11" name="Picture 10">
            <a:extLst>
              <a:ext uri="{FF2B5EF4-FFF2-40B4-BE49-F238E27FC236}">
                <a16:creationId xmlns:a16="http://schemas.microsoft.com/office/drawing/2014/main" id="{99C3C797-8E97-4C80-B4A8-5B62C6E4F4A0}"/>
              </a:ext>
            </a:extLst>
          </p:cNvPr>
          <p:cNvPicPr>
            <a:picLocks noChangeAspect="1"/>
          </p:cNvPicPr>
          <p:nvPr/>
        </p:nvPicPr>
        <p:blipFill>
          <a:blip r:embed="rId6"/>
          <a:stretch>
            <a:fillRect/>
          </a:stretch>
        </p:blipFill>
        <p:spPr>
          <a:xfrm>
            <a:off x="4120614" y="166490"/>
            <a:ext cx="3401701" cy="3137425"/>
          </a:xfrm>
          <a:prstGeom prst="rect">
            <a:avLst/>
          </a:prstGeom>
        </p:spPr>
      </p:pic>
      <p:pic>
        <p:nvPicPr>
          <p:cNvPr id="13" name="Picture 12">
            <a:extLst>
              <a:ext uri="{FF2B5EF4-FFF2-40B4-BE49-F238E27FC236}">
                <a16:creationId xmlns:a16="http://schemas.microsoft.com/office/drawing/2014/main" id="{3C64BAD2-35BE-41E5-9826-22C8A1C0134F}"/>
              </a:ext>
            </a:extLst>
          </p:cNvPr>
          <p:cNvPicPr>
            <a:picLocks noChangeAspect="1"/>
          </p:cNvPicPr>
          <p:nvPr/>
        </p:nvPicPr>
        <p:blipFill>
          <a:blip r:embed="rId7"/>
          <a:stretch>
            <a:fillRect/>
          </a:stretch>
        </p:blipFill>
        <p:spPr>
          <a:xfrm>
            <a:off x="7646366" y="127546"/>
            <a:ext cx="3573860" cy="3176370"/>
          </a:xfrm>
          <a:prstGeom prst="rect">
            <a:avLst/>
          </a:prstGeom>
        </p:spPr>
      </p:pic>
    </p:spTree>
    <p:extLst>
      <p:ext uri="{BB962C8B-B14F-4D97-AF65-F5344CB8AC3E}">
        <p14:creationId xmlns:p14="http://schemas.microsoft.com/office/powerpoint/2010/main" val="1669985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482664" y="165971"/>
            <a:ext cx="5406902" cy="1469965"/>
          </a:xfrm>
        </p:spPr>
        <p:txBody>
          <a:bodyPr anchor="ctr">
            <a:normAutofit/>
          </a:bodyPr>
          <a:lstStyle/>
          <a:p>
            <a:r>
              <a:rPr lang="en-US" sz="3200" dirty="0">
                <a:latin typeface="Franklin Gothic Book" panose="020B0503020102020204" pitchFamily="34" charset="0"/>
                <a:cs typeface="Segoe UI" panose="020B0502040204020203" pitchFamily="34" charset="0"/>
              </a:rPr>
              <a:t>Insights by looking at the graphs</a:t>
            </a: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352313"/>
            <a:ext cx="1097280" cy="1097280"/>
          </a:xfrm>
          <a:prstGeom prst="rect">
            <a:avLst/>
          </a:prstGeom>
        </p:spPr>
      </p:pic>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5" name="TextBox 4">
            <a:extLst>
              <a:ext uri="{FF2B5EF4-FFF2-40B4-BE49-F238E27FC236}">
                <a16:creationId xmlns:a16="http://schemas.microsoft.com/office/drawing/2014/main" id="{8456EC74-886B-43EA-BB31-494E4A67CAA0}"/>
              </a:ext>
            </a:extLst>
          </p:cNvPr>
          <p:cNvSpPr txBox="1"/>
          <p:nvPr/>
        </p:nvSpPr>
        <p:spPr>
          <a:xfrm>
            <a:off x="2897583" y="1524219"/>
            <a:ext cx="4733133" cy="892552"/>
          </a:xfrm>
          <a:prstGeom prst="rect">
            <a:avLst/>
          </a:prstGeom>
          <a:noFill/>
        </p:spPr>
        <p:txBody>
          <a:bodyPr wrap="square" rtlCol="0">
            <a:spAutoFit/>
          </a:bodyPr>
          <a:lstStyle/>
          <a:p>
            <a:endParaRPr lang="en-US" sz="400" dirty="0"/>
          </a:p>
          <a:p>
            <a:endParaRPr lang="en-US" sz="400" dirty="0"/>
          </a:p>
          <a:p>
            <a:endParaRPr lang="en-US" sz="400" dirty="0"/>
          </a:p>
          <a:p>
            <a:endParaRPr lang="en-US" sz="400" dirty="0"/>
          </a:p>
          <a:p>
            <a:endParaRPr lang="en-US" sz="400" dirty="0"/>
          </a:p>
          <a:p>
            <a:endParaRPr lang="en-US" sz="400" dirty="0"/>
          </a:p>
          <a:p>
            <a:endParaRPr lang="en-US" sz="400" dirty="0"/>
          </a:p>
          <a:p>
            <a:endParaRPr lang="en-US" sz="400" dirty="0"/>
          </a:p>
          <a:p>
            <a:endParaRPr lang="en-US" sz="400" dirty="0"/>
          </a:p>
          <a:p>
            <a:endParaRPr lang="en-US" sz="400" dirty="0"/>
          </a:p>
          <a:p>
            <a:endParaRPr lang="en-US" sz="400" dirty="0"/>
          </a:p>
          <a:p>
            <a:endParaRPr lang="en-US" sz="400" dirty="0"/>
          </a:p>
          <a:p>
            <a:endParaRPr lang="en-IN" sz="400" dirty="0"/>
          </a:p>
        </p:txBody>
      </p:sp>
      <p:sp>
        <p:nvSpPr>
          <p:cNvPr id="11" name="TextBox 10">
            <a:extLst>
              <a:ext uri="{FF2B5EF4-FFF2-40B4-BE49-F238E27FC236}">
                <a16:creationId xmlns:a16="http://schemas.microsoft.com/office/drawing/2014/main" id="{8D0A2917-842D-4EAE-B7B3-10484FAB822F}"/>
              </a:ext>
            </a:extLst>
          </p:cNvPr>
          <p:cNvSpPr txBox="1"/>
          <p:nvPr/>
        </p:nvSpPr>
        <p:spPr>
          <a:xfrm>
            <a:off x="386859" y="1635936"/>
            <a:ext cx="5513422" cy="4524315"/>
          </a:xfrm>
          <a:prstGeom prst="rect">
            <a:avLst/>
          </a:prstGeom>
          <a:noFill/>
        </p:spPr>
        <p:txBody>
          <a:bodyPr wrap="square" rtlCol="0">
            <a:spAutoFit/>
          </a:bodyPr>
          <a:lstStyle/>
          <a:p>
            <a:pPr lvl="0" eaLnBrk="0" fontAlgn="base" hangingPunct="0">
              <a:spcBef>
                <a:spcPct val="0"/>
              </a:spcBef>
              <a:spcAft>
                <a:spcPct val="0"/>
              </a:spcAft>
            </a:pPr>
            <a:r>
              <a:rPr lang="en-US" altLang="en-US" b="1" dirty="0">
                <a:latin typeface="Arial" panose="020B0604020202020204" pitchFamily="34" charset="0"/>
              </a:rPr>
              <a:t>People who have been to a bar/coffee shop in the past year are more likely to go again</a:t>
            </a:r>
            <a:r>
              <a:rPr lang="en-US" altLang="en-US" dirty="0">
                <a:latin typeface="Arial" panose="020B0604020202020204" pitchFamily="34" charset="0"/>
              </a:rPr>
              <a:t>. </a:t>
            </a:r>
            <a:r>
              <a:rPr lang="en-US" altLang="en-US" b="1" u="sng" dirty="0">
                <a:latin typeface="Arial" panose="020B0604020202020204" pitchFamily="34" charset="0"/>
              </a:rPr>
              <a:t>People who have never been to a bar/coffee shop in the past year are a large potential market.</a:t>
            </a: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r>
              <a:rPr lang="en-US" altLang="en-US" dirty="0">
                <a:latin typeface="Google Sans"/>
              </a:rPr>
              <a:t>The image shows a bar plot of the number of people who have been to a bar or coffee shop in the past year, divided into two categories: never and less than 1 time.</a:t>
            </a:r>
          </a:p>
          <a:p>
            <a:pPr lvl="0" eaLnBrk="0" fontAlgn="base" hangingPunct="0">
              <a:spcBef>
                <a:spcPct val="0"/>
              </a:spcBef>
              <a:spcAft>
                <a:spcPct val="0"/>
              </a:spcAft>
            </a:pPr>
            <a:endParaRPr lang="en-US" altLang="en-US" dirty="0">
              <a:latin typeface="Google Sans"/>
            </a:endParaRPr>
          </a:p>
          <a:p>
            <a:pPr lvl="0" eaLnBrk="0" fontAlgn="base" hangingPunct="0">
              <a:spcBef>
                <a:spcPct val="0"/>
              </a:spcBef>
              <a:spcAft>
                <a:spcPct val="0"/>
              </a:spcAft>
            </a:pPr>
            <a:r>
              <a:rPr lang="en-US" altLang="en-US" dirty="0">
                <a:latin typeface="Google Sans"/>
              </a:rPr>
              <a:t>The bar for "less than 1 time" is much taller than the bar for "never", which indicates that most people have been to a bar or coffee shop in the past year at least once. However, the bar for "never" is still significant, which indicates that </a:t>
            </a:r>
            <a:r>
              <a:rPr lang="en-US" altLang="en-US" b="1" u="sng" dirty="0">
                <a:latin typeface="Google Sans"/>
              </a:rPr>
              <a:t>there is a large potential market for bars and coffee shops</a:t>
            </a:r>
            <a:r>
              <a:rPr lang="en-US" altLang="en-US" dirty="0">
                <a:latin typeface="Google Sans"/>
              </a:rPr>
              <a:t>.</a:t>
            </a:r>
            <a:endParaRPr lang="en-US" altLang="en-US" dirty="0">
              <a:latin typeface="Arial" panose="020B0604020202020204" pitchFamily="34" charset="0"/>
            </a:endParaRPr>
          </a:p>
          <a:p>
            <a:endParaRPr lang="en-IN" dirty="0"/>
          </a:p>
        </p:txBody>
      </p:sp>
    </p:spTree>
    <p:extLst>
      <p:ext uri="{BB962C8B-B14F-4D97-AF65-F5344CB8AC3E}">
        <p14:creationId xmlns:p14="http://schemas.microsoft.com/office/powerpoint/2010/main" val="913236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EC5C5E-7C21-4680-AFEA-8A54E84E691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57172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482664" y="165971"/>
            <a:ext cx="5406902" cy="1469965"/>
          </a:xfrm>
        </p:spPr>
        <p:txBody>
          <a:bodyPr anchor="ctr">
            <a:normAutofit/>
          </a:bodyPr>
          <a:lstStyle/>
          <a:p>
            <a:r>
              <a:rPr lang="en-US" sz="3200" dirty="0">
                <a:latin typeface="Franklin Gothic Book" panose="020B0503020102020204" pitchFamily="34" charset="0"/>
                <a:cs typeface="Segoe UI" panose="020B0502040204020203" pitchFamily="34" charset="0"/>
              </a:rPr>
              <a:t>Insights bar graphs showing count of acceptance or not</a:t>
            </a: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352313"/>
            <a:ext cx="1097280" cy="1097280"/>
          </a:xfrm>
          <a:prstGeom prst="rect">
            <a:avLst/>
          </a:prstGeom>
        </p:spPr>
      </p:pic>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5" name="TextBox 4">
            <a:extLst>
              <a:ext uri="{FF2B5EF4-FFF2-40B4-BE49-F238E27FC236}">
                <a16:creationId xmlns:a16="http://schemas.microsoft.com/office/drawing/2014/main" id="{8456EC74-886B-43EA-BB31-494E4A67CAA0}"/>
              </a:ext>
            </a:extLst>
          </p:cNvPr>
          <p:cNvSpPr txBox="1"/>
          <p:nvPr/>
        </p:nvSpPr>
        <p:spPr>
          <a:xfrm>
            <a:off x="2897583" y="1524219"/>
            <a:ext cx="4733133" cy="892552"/>
          </a:xfrm>
          <a:prstGeom prst="rect">
            <a:avLst/>
          </a:prstGeom>
          <a:noFill/>
        </p:spPr>
        <p:txBody>
          <a:bodyPr wrap="square" rtlCol="0">
            <a:spAutoFit/>
          </a:bodyPr>
          <a:lstStyle/>
          <a:p>
            <a:endParaRPr lang="en-US" sz="400" dirty="0"/>
          </a:p>
          <a:p>
            <a:endParaRPr lang="en-US" sz="400" dirty="0"/>
          </a:p>
          <a:p>
            <a:endParaRPr lang="en-US" sz="400" dirty="0"/>
          </a:p>
          <a:p>
            <a:endParaRPr lang="en-US" sz="400" dirty="0"/>
          </a:p>
          <a:p>
            <a:endParaRPr lang="en-US" sz="400" dirty="0"/>
          </a:p>
          <a:p>
            <a:endParaRPr lang="en-US" sz="400" dirty="0"/>
          </a:p>
          <a:p>
            <a:endParaRPr lang="en-US" sz="400" dirty="0"/>
          </a:p>
          <a:p>
            <a:endParaRPr lang="en-US" sz="400" dirty="0"/>
          </a:p>
          <a:p>
            <a:endParaRPr lang="en-US" sz="400" dirty="0"/>
          </a:p>
          <a:p>
            <a:endParaRPr lang="en-US" sz="400" dirty="0"/>
          </a:p>
          <a:p>
            <a:endParaRPr lang="en-US" sz="400" dirty="0"/>
          </a:p>
          <a:p>
            <a:endParaRPr lang="en-US" sz="400" dirty="0"/>
          </a:p>
          <a:p>
            <a:endParaRPr lang="en-IN" sz="400" dirty="0"/>
          </a:p>
        </p:txBody>
      </p:sp>
      <p:sp>
        <p:nvSpPr>
          <p:cNvPr id="11" name="TextBox 10">
            <a:extLst>
              <a:ext uri="{FF2B5EF4-FFF2-40B4-BE49-F238E27FC236}">
                <a16:creationId xmlns:a16="http://schemas.microsoft.com/office/drawing/2014/main" id="{8D0A2917-842D-4EAE-B7B3-10484FAB822F}"/>
              </a:ext>
            </a:extLst>
          </p:cNvPr>
          <p:cNvSpPr txBox="1"/>
          <p:nvPr/>
        </p:nvSpPr>
        <p:spPr>
          <a:xfrm>
            <a:off x="386859" y="1635936"/>
            <a:ext cx="5513422" cy="49398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u="sng" dirty="0"/>
              <a:t>Destination</a:t>
            </a:r>
            <a:r>
              <a:rPr lang="en-US" b="1" dirty="0"/>
              <a:t>: Most coupons are used for passenger travel.</a:t>
            </a:r>
          </a:p>
          <a:p>
            <a:pPr marL="285750" indent="-285750">
              <a:lnSpc>
                <a:spcPct val="150000"/>
              </a:lnSpc>
              <a:buFont typeface="Arial" panose="020B0604020202020204" pitchFamily="34" charset="0"/>
              <a:buChar char="•"/>
            </a:pPr>
            <a:r>
              <a:rPr lang="en-US" b="1" u="sng" dirty="0"/>
              <a:t>Weather</a:t>
            </a:r>
            <a:r>
              <a:rPr lang="en-US" b="1" dirty="0"/>
              <a:t>: Most coupons are used on sunny days.</a:t>
            </a:r>
          </a:p>
          <a:p>
            <a:pPr marL="285750" indent="-285750">
              <a:lnSpc>
                <a:spcPct val="150000"/>
              </a:lnSpc>
              <a:buFont typeface="Arial" panose="020B0604020202020204" pitchFamily="34" charset="0"/>
              <a:buChar char="•"/>
            </a:pPr>
            <a:r>
              <a:rPr lang="en-US" b="1" u="sng" dirty="0"/>
              <a:t>Coupon type</a:t>
            </a:r>
            <a:r>
              <a:rPr lang="en-US" b="1" dirty="0"/>
              <a:t>: Most coupons are for restaurants.</a:t>
            </a:r>
          </a:p>
          <a:p>
            <a:pPr marL="285750" indent="-285750">
              <a:lnSpc>
                <a:spcPct val="150000"/>
              </a:lnSpc>
              <a:buFont typeface="Arial" panose="020B0604020202020204" pitchFamily="34" charset="0"/>
              <a:buChar char="•"/>
            </a:pPr>
            <a:r>
              <a:rPr lang="en-US" b="1" u="sng" dirty="0"/>
              <a:t>Coupon expiration date</a:t>
            </a:r>
            <a:r>
              <a:rPr lang="en-US" b="1" dirty="0"/>
              <a:t>: Most coupons are used within 1 day of their expiration date.</a:t>
            </a:r>
          </a:p>
          <a:p>
            <a:pPr marL="285750" indent="-285750">
              <a:lnSpc>
                <a:spcPct val="150000"/>
              </a:lnSpc>
              <a:buFont typeface="Arial" panose="020B0604020202020204" pitchFamily="34" charset="0"/>
              <a:buChar char="•"/>
            </a:pPr>
            <a:r>
              <a:rPr lang="en-US" b="1" u="sng" dirty="0"/>
              <a:t>Coupon direction</a:t>
            </a:r>
            <a:r>
              <a:rPr lang="en-US" b="1" dirty="0"/>
              <a:t>: Most coupons are used for restaurants/cafes/bars that are in the same direction as the user's current destination.</a:t>
            </a:r>
          </a:p>
          <a:p>
            <a:pPr marL="285750" indent="-285750">
              <a:lnSpc>
                <a:spcPct val="150000"/>
              </a:lnSpc>
              <a:buFont typeface="Arial" panose="020B0604020202020204" pitchFamily="34" charset="0"/>
              <a:buChar char="•"/>
            </a:pPr>
            <a:r>
              <a:rPr lang="en-US" b="1" u="sng" dirty="0"/>
              <a:t>Coupon acceptance rate</a:t>
            </a:r>
            <a:r>
              <a:rPr lang="en-US" b="1" dirty="0"/>
              <a:t>: Most coupons are accepted.</a:t>
            </a:r>
          </a:p>
          <a:p>
            <a:endParaRPr lang="en-IN" dirty="0"/>
          </a:p>
        </p:txBody>
      </p:sp>
    </p:spTree>
    <p:extLst>
      <p:ext uri="{BB962C8B-B14F-4D97-AF65-F5344CB8AC3E}">
        <p14:creationId xmlns:p14="http://schemas.microsoft.com/office/powerpoint/2010/main" val="381201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4521" y="188925"/>
            <a:ext cx="1097280" cy="1097280"/>
          </a:xfrm>
          <a:prstGeom prst="rect">
            <a:avLst/>
          </a:prstGeom>
        </p:spPr>
      </p:pic>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1811854" y="-45739"/>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Methodology</a:t>
            </a:r>
          </a:p>
        </p:txBody>
      </p:sp>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1941317" y="1149680"/>
            <a:ext cx="4923693" cy="5527169"/>
          </a:xfrm>
        </p:spPr>
        <p:txBody>
          <a:bodyPr vert="horz" lIns="91440" tIns="45720" rIns="91440" bIns="45720" rtlCol="0" anchor="t">
            <a:noAutofit/>
          </a:bodyPr>
          <a:lstStyle/>
          <a:p>
            <a:r>
              <a:rPr lang="en-US" sz="1050" b="1" dirty="0"/>
              <a:t>Data Preprocessing</a:t>
            </a:r>
            <a:endParaRPr lang="en-US" sz="1050" dirty="0"/>
          </a:p>
          <a:p>
            <a:pPr lvl="1"/>
            <a:r>
              <a:rPr lang="en-US" sz="1000" dirty="0"/>
              <a:t>Data cleaning to handle missing values and outliers.</a:t>
            </a:r>
          </a:p>
          <a:p>
            <a:pPr lvl="1"/>
            <a:r>
              <a:rPr lang="en-US" sz="1000" dirty="0"/>
              <a:t>Data exploration through visualizations and statistical summaries.</a:t>
            </a:r>
          </a:p>
          <a:p>
            <a:pPr lvl="1"/>
            <a:r>
              <a:rPr lang="en-US" sz="1000" dirty="0"/>
              <a:t>Feature engineering to create relevant features.</a:t>
            </a:r>
          </a:p>
          <a:p>
            <a:pPr lvl="1"/>
            <a:r>
              <a:rPr lang="en-US" sz="1000" dirty="0"/>
              <a:t>Data splitting into training and testing sets.</a:t>
            </a:r>
          </a:p>
          <a:p>
            <a:r>
              <a:rPr lang="en-US" sz="1050" b="1" dirty="0"/>
              <a:t>Model Selection</a:t>
            </a:r>
            <a:endParaRPr lang="en-US" sz="1050" dirty="0"/>
          </a:p>
          <a:p>
            <a:pPr lvl="1"/>
            <a:r>
              <a:rPr lang="en-US" sz="1000" dirty="0"/>
              <a:t>Consideration of multiple machine learning models:</a:t>
            </a:r>
          </a:p>
          <a:p>
            <a:pPr lvl="2"/>
            <a:r>
              <a:rPr lang="en-US" sz="900" dirty="0" err="1"/>
              <a:t>RandomForest</a:t>
            </a:r>
            <a:r>
              <a:rPr lang="en-US" sz="900" dirty="0"/>
              <a:t>, </a:t>
            </a:r>
            <a:r>
              <a:rPr lang="en-US" sz="900" dirty="0" err="1"/>
              <a:t>BaggingClassifier</a:t>
            </a:r>
            <a:r>
              <a:rPr lang="en-US" sz="900" dirty="0"/>
              <a:t>, SVC, </a:t>
            </a:r>
            <a:r>
              <a:rPr lang="en-US" sz="900" dirty="0" err="1"/>
              <a:t>DecisionTree</a:t>
            </a:r>
            <a:r>
              <a:rPr lang="en-US" sz="900" dirty="0"/>
              <a:t>,  </a:t>
            </a:r>
            <a:r>
              <a:rPr lang="en-US" sz="900" dirty="0" err="1"/>
              <a:t>catboostetc</a:t>
            </a:r>
            <a:r>
              <a:rPr lang="en-US" sz="900" dirty="0"/>
              <a:t>.</a:t>
            </a:r>
          </a:p>
          <a:p>
            <a:pPr lvl="1"/>
            <a:r>
              <a:rPr lang="en-US" sz="1000" dirty="0"/>
              <a:t>Rational selection based on problem relevance.</a:t>
            </a:r>
          </a:p>
          <a:p>
            <a:pPr lvl="1"/>
            <a:r>
              <a:rPr lang="en-US" sz="1000" dirty="0"/>
              <a:t>Initial model evaluation using metrics such as accuracy and ROC-AUC.</a:t>
            </a:r>
          </a:p>
          <a:p>
            <a:r>
              <a:rPr lang="en-US" sz="1050" b="1" dirty="0"/>
              <a:t>Hyperparameter Tuning</a:t>
            </a:r>
            <a:endParaRPr lang="en-US" sz="1050" dirty="0"/>
          </a:p>
          <a:p>
            <a:pPr lvl="1"/>
            <a:r>
              <a:rPr lang="en-US" sz="1000" dirty="0"/>
              <a:t>Optimization of key hyperparameters:</a:t>
            </a:r>
          </a:p>
          <a:p>
            <a:pPr lvl="2"/>
            <a:r>
              <a:rPr lang="en-US" sz="900" dirty="0"/>
              <a:t>Parameters like </a:t>
            </a:r>
            <a:r>
              <a:rPr lang="en-US" sz="900" dirty="0" err="1"/>
              <a:t>n_estimators</a:t>
            </a:r>
            <a:r>
              <a:rPr lang="en-US" sz="900" dirty="0"/>
              <a:t>, </a:t>
            </a:r>
            <a:r>
              <a:rPr lang="en-US" sz="900" dirty="0" err="1"/>
              <a:t>max_depth</a:t>
            </a:r>
            <a:r>
              <a:rPr lang="en-US" sz="900" dirty="0"/>
              <a:t>, </a:t>
            </a:r>
            <a:r>
              <a:rPr lang="en-US" sz="900" dirty="0" err="1"/>
              <a:t>min_samples_split</a:t>
            </a:r>
            <a:r>
              <a:rPr lang="en-US" sz="900" dirty="0"/>
              <a:t>, iterations, </a:t>
            </a:r>
            <a:r>
              <a:rPr lang="en-US" sz="900" dirty="0" err="1"/>
              <a:t>learning_rate</a:t>
            </a:r>
            <a:r>
              <a:rPr lang="en-US" sz="900" dirty="0"/>
              <a:t>, depth, l2_leaf_reg, </a:t>
            </a:r>
            <a:r>
              <a:rPr lang="en-US" sz="900" dirty="0" err="1"/>
              <a:t>etc</a:t>
            </a:r>
            <a:endParaRPr lang="en-US" sz="900" dirty="0"/>
          </a:p>
          <a:p>
            <a:pPr lvl="1"/>
            <a:r>
              <a:rPr lang="en-US" sz="1000" dirty="0"/>
              <a:t>Utilization of grid search with cross-validation (e.g., 5-fold).</a:t>
            </a:r>
          </a:p>
          <a:p>
            <a:r>
              <a:rPr lang="en-US" sz="1050" b="1" dirty="0"/>
              <a:t>Results</a:t>
            </a:r>
            <a:endParaRPr lang="en-US" sz="1050" dirty="0"/>
          </a:p>
          <a:p>
            <a:pPr lvl="1"/>
            <a:r>
              <a:rPr lang="en-US" sz="1000" dirty="0"/>
              <a:t>Evaluation of model performance metrics:</a:t>
            </a:r>
          </a:p>
          <a:p>
            <a:pPr lvl="2"/>
            <a:r>
              <a:rPr lang="en-US" sz="900" dirty="0"/>
              <a:t>Accuracy, precision, recall, F1-score, ROC-AUC.</a:t>
            </a:r>
          </a:p>
          <a:p>
            <a:pPr lvl="1"/>
            <a:r>
              <a:rPr lang="en-US" sz="1000" dirty="0"/>
              <a:t>Comparison of performance before and after hyperparameter tuning.</a:t>
            </a:r>
          </a:p>
          <a:p>
            <a:r>
              <a:rPr lang="en-US" sz="1050" b="1" dirty="0"/>
              <a:t>Best Model Identification</a:t>
            </a:r>
            <a:endParaRPr lang="en-US" sz="1050" dirty="0"/>
          </a:p>
          <a:p>
            <a:pPr lvl="1"/>
            <a:r>
              <a:rPr lang="en-US" sz="1000" dirty="0"/>
              <a:t>Selection of the best-performing model based on metrics.</a:t>
            </a:r>
          </a:p>
          <a:p>
            <a:pPr lvl="1"/>
            <a:r>
              <a:rPr lang="en-US" sz="1000" dirty="0"/>
              <a:t>Highlighting the hyperparameters resulting in the best model.</a:t>
            </a:r>
          </a:p>
          <a:p>
            <a:pPr lvl="1"/>
            <a:r>
              <a:rPr lang="en-US" sz="1000" dirty="0"/>
              <a:t>Emphasis on the improvements achieved through tuning.</a:t>
            </a:r>
          </a:p>
          <a:p>
            <a:r>
              <a:rPr lang="en-US" sz="1050" b="1" dirty="0"/>
              <a:t>Conclusion</a:t>
            </a:r>
            <a:endParaRPr lang="en-US" sz="1050" dirty="0"/>
          </a:p>
          <a:p>
            <a:pPr lvl="1"/>
            <a:r>
              <a:rPr lang="en-US" sz="1000" dirty="0"/>
              <a:t>Summarization of key project findings.</a:t>
            </a:r>
          </a:p>
          <a:p>
            <a:pPr lvl="1"/>
            <a:r>
              <a:rPr lang="en-US" sz="1000" dirty="0"/>
              <a:t>Notable insights or observations during the analysis.</a:t>
            </a:r>
          </a:p>
          <a:p>
            <a:endParaRPr lang="en-US" sz="1050"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7D9E6-B0D9-433E-BD46-EB60F64F4DA8}">
  <ds:schemaRefs>
    <ds:schemaRef ds:uri="http://schemas.microsoft.com/office/2006/documentManagement/types"/>
    <ds:schemaRef ds:uri="16c05727-aa75-4e4a-9b5f-8a80a1165891"/>
    <ds:schemaRef ds:uri="71af3243-3dd4-4a8d-8c0d-dd76da1f02a5"/>
    <ds:schemaRef ds:uri="http://purl.org/dc/elements/1.1/"/>
    <ds:schemaRef ds:uri="http://purl.org/dc/terms/"/>
    <ds:schemaRef ds:uri="http://purl.org/dc/dcmitype/"/>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2998</Words>
  <Application>Microsoft Office PowerPoint</Application>
  <PresentationFormat>Widescreen</PresentationFormat>
  <Paragraphs>240</Paragraphs>
  <Slides>17</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Century Schoolbook</vt:lpstr>
      <vt:lpstr>Franklin Gothic Book</vt:lpstr>
      <vt:lpstr>Google Sans</vt:lpstr>
      <vt:lpstr>Roboto</vt:lpstr>
      <vt:lpstr>Segoe UI</vt:lpstr>
      <vt:lpstr>Office Theme</vt:lpstr>
      <vt:lpstr>Coupon Recommendation Analysis</vt:lpstr>
      <vt:lpstr>Gather Your Research using Researcher</vt:lpstr>
      <vt:lpstr>Slide 3</vt:lpstr>
      <vt:lpstr>Visualizing Data</vt:lpstr>
      <vt:lpstr>PowerPoint Presentation</vt:lpstr>
      <vt:lpstr>Insights by looking at the graphs</vt:lpstr>
      <vt:lpstr>PowerPoint Presentation</vt:lpstr>
      <vt:lpstr>Insights bar graphs showing count of acceptance or not</vt:lpstr>
      <vt:lpstr>Methodology</vt:lpstr>
      <vt:lpstr>Methodology</vt:lpstr>
      <vt:lpstr>PowerPoint Presentation</vt:lpstr>
      <vt:lpstr>PowerPoint Presentation</vt:lpstr>
      <vt:lpstr>Result</vt:lpstr>
      <vt:lpstr>Result</vt:lpstr>
      <vt:lpstr>Best Model Selection</vt:lpstr>
      <vt:lpstr>Conclusion</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2023-09-09T05:41:21Z</dcterms:created>
  <dcterms:modified xsi:type="dcterms:W3CDTF">2023-09-09T10:51:45Z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