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94" r:id="rId3"/>
    <p:sldId id="257" r:id="rId4"/>
    <p:sldId id="258" r:id="rId5"/>
    <p:sldId id="260" r:id="rId6"/>
    <p:sldId id="261" r:id="rId7"/>
    <p:sldId id="262" r:id="rId8"/>
    <p:sldId id="263" r:id="rId9"/>
    <p:sldId id="264" r:id="rId10"/>
    <p:sldId id="265"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92" r:id="rId27"/>
    <p:sldId id="293" r:id="rId28"/>
    <p:sldId id="288" r:id="rId29"/>
    <p:sldId id="289" r:id="rId30"/>
    <p:sldId id="29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16F2145B-CA1C-49C4-93A5-042F42BDEC80}" type="datetimeFigureOut">
              <a:rPr lang="en-IN" smtClean="0"/>
              <a:t>13-08-2020</a:t>
            </a:fld>
            <a:endParaRPr lang="en-IN"/>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IN"/>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1BDAAF0D-B030-4CAC-BDA4-9AB9DC6FAB6F}" type="slidenum">
              <a:rPr lang="en-IN" smtClean="0"/>
              <a:t>‹#›</a:t>
            </a:fld>
            <a:endParaRPr lang="en-IN"/>
          </a:p>
        </p:txBody>
      </p:sp>
    </p:spTree>
    <p:extLst>
      <p:ext uri="{BB962C8B-B14F-4D97-AF65-F5344CB8AC3E}">
        <p14:creationId xmlns:p14="http://schemas.microsoft.com/office/powerpoint/2010/main" val="8538044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6F2145B-CA1C-49C4-93A5-042F42BDEC80}" type="datetimeFigureOut">
              <a:rPr lang="en-IN" smtClean="0"/>
              <a:t>13-08-2020</a:t>
            </a:fld>
            <a:endParaRPr lang="en-IN"/>
          </a:p>
        </p:txBody>
      </p:sp>
      <p:sp>
        <p:nvSpPr>
          <p:cNvPr id="6" name="Footer Placeholder 5"/>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BDAAF0D-B030-4CAC-BDA4-9AB9DC6FAB6F}" type="slidenum">
              <a:rPr lang="en-IN" smtClean="0"/>
              <a:t>‹#›</a:t>
            </a:fld>
            <a:endParaRPr lang="en-IN"/>
          </a:p>
        </p:txBody>
      </p:sp>
    </p:spTree>
    <p:extLst>
      <p:ext uri="{BB962C8B-B14F-4D97-AF65-F5344CB8AC3E}">
        <p14:creationId xmlns:p14="http://schemas.microsoft.com/office/powerpoint/2010/main" val="1048692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6F2145B-CA1C-49C4-93A5-042F42BDEC80}" type="datetimeFigureOut">
              <a:rPr lang="en-IN" smtClean="0"/>
              <a:t>13-08-2020</a:t>
            </a:fld>
            <a:endParaRPr lang="en-IN"/>
          </a:p>
        </p:txBody>
      </p:sp>
      <p:sp>
        <p:nvSpPr>
          <p:cNvPr id="5" name="Footer Placeholder 4"/>
          <p:cNvSpPr>
            <a:spLocks noGrp="1"/>
          </p:cNvSpPr>
          <p:nvPr>
            <p:ph type="ftr" sz="quarter" idx="11"/>
          </p:nvPr>
        </p:nvSpPr>
        <p:spPr/>
        <p:txBody>
          <a:body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DAAF0D-B030-4CAC-BDA4-9AB9DC6FAB6F}" type="slidenum">
              <a:rPr lang="en-IN" smtClean="0"/>
              <a:t>‹#›</a:t>
            </a:fld>
            <a:endParaRPr lang="en-IN"/>
          </a:p>
        </p:txBody>
      </p:sp>
    </p:spTree>
    <p:extLst>
      <p:ext uri="{BB962C8B-B14F-4D97-AF65-F5344CB8AC3E}">
        <p14:creationId xmlns:p14="http://schemas.microsoft.com/office/powerpoint/2010/main" val="41060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6F2145B-CA1C-49C4-93A5-042F42BDEC80}" type="datetimeFigureOut">
              <a:rPr lang="en-IN" smtClean="0"/>
              <a:t>13-08-2020</a:t>
            </a:fld>
            <a:endParaRPr lang="en-IN"/>
          </a:p>
        </p:txBody>
      </p:sp>
      <p:sp>
        <p:nvSpPr>
          <p:cNvPr id="5" name="Footer Placeholder 4"/>
          <p:cNvSpPr>
            <a:spLocks noGrp="1"/>
          </p:cNvSpPr>
          <p:nvPr>
            <p:ph type="ftr" sz="quarter" idx="11"/>
          </p:nvPr>
        </p:nvSpPr>
        <p:spPr/>
        <p:txBody>
          <a:bodyPr/>
          <a:lstStyle/>
          <a:p>
            <a:endParaRPr lang="en-IN"/>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DAAF0D-B030-4CAC-BDA4-9AB9DC6FAB6F}" type="slidenum">
              <a:rPr lang="en-IN" smtClean="0"/>
              <a:t>‹#›</a:t>
            </a:fld>
            <a:endParaRPr lang="en-IN"/>
          </a:p>
        </p:txBody>
      </p:sp>
    </p:spTree>
    <p:extLst>
      <p:ext uri="{BB962C8B-B14F-4D97-AF65-F5344CB8AC3E}">
        <p14:creationId xmlns:p14="http://schemas.microsoft.com/office/powerpoint/2010/main" val="1390943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F2145B-CA1C-49C4-93A5-042F42BDEC80}" type="datetimeFigureOut">
              <a:rPr lang="en-IN" smtClean="0"/>
              <a:t>13-08-2020</a:t>
            </a:fld>
            <a:endParaRPr lang="en-IN"/>
          </a:p>
        </p:txBody>
      </p:sp>
      <p:sp>
        <p:nvSpPr>
          <p:cNvPr id="5" name="Footer Placeholder 4"/>
          <p:cNvSpPr>
            <a:spLocks noGrp="1"/>
          </p:cNvSpPr>
          <p:nvPr>
            <p:ph type="ftr" sz="quarter" idx="11"/>
          </p:nvPr>
        </p:nvSpPr>
        <p:spPr/>
        <p:txBody>
          <a:body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DAAF0D-B030-4CAC-BDA4-9AB9DC6FAB6F}" type="slidenum">
              <a:rPr lang="en-IN" smtClean="0"/>
              <a:t>‹#›</a:t>
            </a:fld>
            <a:endParaRPr lang="en-IN"/>
          </a:p>
        </p:txBody>
      </p:sp>
    </p:spTree>
    <p:extLst>
      <p:ext uri="{BB962C8B-B14F-4D97-AF65-F5344CB8AC3E}">
        <p14:creationId xmlns:p14="http://schemas.microsoft.com/office/powerpoint/2010/main" val="22178411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6F2145B-CA1C-49C4-93A5-042F42BDEC80}" type="datetimeFigureOut">
              <a:rPr lang="en-IN" smtClean="0"/>
              <a:t>13-08-2020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DAAF0D-B030-4CAC-BDA4-9AB9DC6FAB6F}" type="slidenum">
              <a:rPr lang="en-IN" smtClean="0"/>
              <a:t>‹#›</a:t>
            </a:fld>
            <a:endParaRPr lang="en-IN"/>
          </a:p>
        </p:txBody>
      </p:sp>
    </p:spTree>
    <p:extLst>
      <p:ext uri="{BB962C8B-B14F-4D97-AF65-F5344CB8AC3E}">
        <p14:creationId xmlns:p14="http://schemas.microsoft.com/office/powerpoint/2010/main" val="1231616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6F2145B-CA1C-49C4-93A5-042F42BDEC80}" type="datetimeFigureOut">
              <a:rPr lang="en-IN" smtClean="0"/>
              <a:t>13-08-2020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DAAF0D-B030-4CAC-BDA4-9AB9DC6FAB6F}" type="slidenum">
              <a:rPr lang="en-IN" smtClean="0"/>
              <a:t>‹#›</a:t>
            </a:fld>
            <a:endParaRPr lang="en-IN"/>
          </a:p>
        </p:txBody>
      </p:sp>
    </p:spTree>
    <p:extLst>
      <p:ext uri="{BB962C8B-B14F-4D97-AF65-F5344CB8AC3E}">
        <p14:creationId xmlns:p14="http://schemas.microsoft.com/office/powerpoint/2010/main" val="28801984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F2145B-CA1C-49C4-93A5-042F42BDEC80}" type="datetimeFigureOut">
              <a:rPr lang="en-IN" smtClean="0"/>
              <a:t>13-08-2020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DAAF0D-B030-4CAC-BDA4-9AB9DC6FAB6F}" type="slidenum">
              <a:rPr lang="en-IN" smtClean="0"/>
              <a:t>‹#›</a:t>
            </a:fld>
            <a:endParaRPr lang="en-IN"/>
          </a:p>
        </p:txBody>
      </p:sp>
    </p:spTree>
    <p:extLst>
      <p:ext uri="{BB962C8B-B14F-4D97-AF65-F5344CB8AC3E}">
        <p14:creationId xmlns:p14="http://schemas.microsoft.com/office/powerpoint/2010/main" val="2962025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F2145B-CA1C-49C4-93A5-042F42BDEC80}" type="datetimeFigureOut">
              <a:rPr lang="en-IN" smtClean="0"/>
              <a:t>13-08-2020</a:t>
            </a:fld>
            <a:endParaRPr lang="en-IN"/>
          </a:p>
        </p:txBody>
      </p:sp>
      <p:sp>
        <p:nvSpPr>
          <p:cNvPr id="5" name="Footer Placeholder 4"/>
          <p:cNvSpPr>
            <a:spLocks noGrp="1"/>
          </p:cNvSpPr>
          <p:nvPr>
            <p:ph type="ftr" sz="quarter" idx="11"/>
          </p:nvPr>
        </p:nvSpPr>
        <p:spPr/>
        <p:txBody>
          <a:bodyPr/>
          <a:lstStyle/>
          <a:p>
            <a:endParaRPr lang="en-IN"/>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DAAF0D-B030-4CAC-BDA4-9AB9DC6FAB6F}" type="slidenum">
              <a:rPr lang="en-IN" smtClean="0"/>
              <a:t>‹#›</a:t>
            </a:fld>
            <a:endParaRPr lang="en-IN"/>
          </a:p>
        </p:txBody>
      </p:sp>
    </p:spTree>
    <p:extLst>
      <p:ext uri="{BB962C8B-B14F-4D97-AF65-F5344CB8AC3E}">
        <p14:creationId xmlns:p14="http://schemas.microsoft.com/office/powerpoint/2010/main" val="8242194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F2145B-CA1C-49C4-93A5-042F42BDEC80}" type="datetimeFigureOut">
              <a:rPr lang="en-IN" smtClean="0"/>
              <a:t>13-08-2020</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6" name="Slide Number Placeholder 5"/>
          <p:cNvSpPr>
            <a:spLocks noGrp="1"/>
          </p:cNvSpPr>
          <p:nvPr>
            <p:ph type="sldNum" sz="quarter" idx="12"/>
          </p:nvPr>
        </p:nvSpPr>
        <p:spPr/>
        <p:txBody>
          <a:bodyPr/>
          <a:lstStyle/>
          <a:p>
            <a:fld id="{1BDAAF0D-B030-4CAC-BDA4-9AB9DC6FAB6F}" type="slidenum">
              <a:rPr lang="en-IN" smtClean="0"/>
              <a:t>‹#›</a:t>
            </a:fld>
            <a:endParaRPr lang="en-IN"/>
          </a:p>
        </p:txBody>
      </p:sp>
    </p:spTree>
    <p:extLst>
      <p:ext uri="{BB962C8B-B14F-4D97-AF65-F5344CB8AC3E}">
        <p14:creationId xmlns:p14="http://schemas.microsoft.com/office/powerpoint/2010/main" val="2903329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F2145B-CA1C-49C4-93A5-042F42BDEC80}" type="datetimeFigureOut">
              <a:rPr lang="en-IN" smtClean="0"/>
              <a:t>13-08-2020</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DAAF0D-B030-4CAC-BDA4-9AB9DC6FAB6F}" type="slidenum">
              <a:rPr lang="en-IN" smtClean="0"/>
              <a:t>‹#›</a:t>
            </a:fld>
            <a:endParaRPr lang="en-IN"/>
          </a:p>
        </p:txBody>
      </p:sp>
    </p:spTree>
    <p:extLst>
      <p:ext uri="{BB962C8B-B14F-4D97-AF65-F5344CB8AC3E}">
        <p14:creationId xmlns:p14="http://schemas.microsoft.com/office/powerpoint/2010/main" val="18474779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F2145B-CA1C-49C4-93A5-042F42BDEC80}" type="datetimeFigureOut">
              <a:rPr lang="en-IN" smtClean="0"/>
              <a:t>13-08-2020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DAAF0D-B030-4CAC-BDA4-9AB9DC6FAB6F}" type="slidenum">
              <a:rPr lang="en-IN" smtClean="0"/>
              <a:t>‹#›</a:t>
            </a:fld>
            <a:endParaRPr lang="en-IN"/>
          </a:p>
        </p:txBody>
      </p:sp>
    </p:spTree>
    <p:extLst>
      <p:ext uri="{BB962C8B-B14F-4D97-AF65-F5344CB8AC3E}">
        <p14:creationId xmlns:p14="http://schemas.microsoft.com/office/powerpoint/2010/main" val="36605547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F2145B-CA1C-49C4-93A5-042F42BDEC80}" type="datetimeFigureOut">
              <a:rPr lang="en-IN" smtClean="0"/>
              <a:t>13-08-2020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DAAF0D-B030-4CAC-BDA4-9AB9DC6FAB6F}" type="slidenum">
              <a:rPr lang="en-IN" smtClean="0"/>
              <a:t>‹#›</a:t>
            </a:fld>
            <a:endParaRPr lang="en-IN"/>
          </a:p>
        </p:txBody>
      </p:sp>
    </p:spTree>
    <p:extLst>
      <p:ext uri="{BB962C8B-B14F-4D97-AF65-F5344CB8AC3E}">
        <p14:creationId xmlns:p14="http://schemas.microsoft.com/office/powerpoint/2010/main" val="5056116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F2145B-CA1C-49C4-93A5-042F42BDEC80}" type="datetimeFigureOut">
              <a:rPr lang="en-IN" smtClean="0"/>
              <a:t>13-08-2020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DAAF0D-B030-4CAC-BDA4-9AB9DC6FAB6F}" type="slidenum">
              <a:rPr lang="en-IN" smtClean="0"/>
              <a:t>‹#›</a:t>
            </a:fld>
            <a:endParaRPr lang="en-IN"/>
          </a:p>
        </p:txBody>
      </p:sp>
    </p:spTree>
    <p:extLst>
      <p:ext uri="{BB962C8B-B14F-4D97-AF65-F5344CB8AC3E}">
        <p14:creationId xmlns:p14="http://schemas.microsoft.com/office/powerpoint/2010/main" val="40439064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F2145B-CA1C-49C4-93A5-042F42BDEC80}" type="datetimeFigureOut">
              <a:rPr lang="en-IN" smtClean="0"/>
              <a:t>13-08-2020</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BDAAF0D-B030-4CAC-BDA4-9AB9DC6FAB6F}" type="slidenum">
              <a:rPr lang="en-IN" smtClean="0"/>
              <a:t>‹#›</a:t>
            </a:fld>
            <a:endParaRPr lang="en-IN"/>
          </a:p>
        </p:txBody>
      </p:sp>
    </p:spTree>
    <p:extLst>
      <p:ext uri="{BB962C8B-B14F-4D97-AF65-F5344CB8AC3E}">
        <p14:creationId xmlns:p14="http://schemas.microsoft.com/office/powerpoint/2010/main" val="10725373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6F2145B-CA1C-49C4-93A5-042F42BDEC80}" type="datetimeFigureOut">
              <a:rPr lang="en-IN" smtClean="0"/>
              <a:t>13-08-2020</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BDAAF0D-B030-4CAC-BDA4-9AB9DC6FAB6F}" type="slidenum">
              <a:rPr lang="en-IN" smtClean="0"/>
              <a:t>‹#›</a:t>
            </a:fld>
            <a:endParaRPr lang="en-IN"/>
          </a:p>
        </p:txBody>
      </p:sp>
    </p:spTree>
    <p:extLst>
      <p:ext uri="{BB962C8B-B14F-4D97-AF65-F5344CB8AC3E}">
        <p14:creationId xmlns:p14="http://schemas.microsoft.com/office/powerpoint/2010/main" val="872036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6F2145B-CA1C-49C4-93A5-042F42BDEC80}" type="datetimeFigureOut">
              <a:rPr lang="en-IN" smtClean="0"/>
              <a:t>13-08-2020</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BDAAF0D-B030-4CAC-BDA4-9AB9DC6FAB6F}" type="slidenum">
              <a:rPr lang="en-IN" smtClean="0"/>
              <a:t>‹#›</a:t>
            </a:fld>
            <a:endParaRPr lang="en-IN"/>
          </a:p>
        </p:txBody>
      </p:sp>
    </p:spTree>
    <p:extLst>
      <p:ext uri="{BB962C8B-B14F-4D97-AF65-F5344CB8AC3E}">
        <p14:creationId xmlns:p14="http://schemas.microsoft.com/office/powerpoint/2010/main" val="3064421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2">
                <a:lumMod val="20000"/>
                <a:lumOff val="80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16F2145B-CA1C-49C4-93A5-042F42BDEC80}" type="datetimeFigureOut">
              <a:rPr lang="en-IN" smtClean="0"/>
              <a:t>13-08-2020</a:t>
            </a:fld>
            <a:endParaRPr lang="en-IN"/>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IN"/>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BDAAF0D-B030-4CAC-BDA4-9AB9DC6FAB6F}" type="slidenum">
              <a:rPr lang="en-IN" smtClean="0"/>
              <a:t>‹#›</a:t>
            </a:fld>
            <a:endParaRPr lang="en-IN"/>
          </a:p>
        </p:txBody>
      </p:sp>
    </p:spTree>
    <p:extLst>
      <p:ext uri="{BB962C8B-B14F-4D97-AF65-F5344CB8AC3E}">
        <p14:creationId xmlns:p14="http://schemas.microsoft.com/office/powerpoint/2010/main" val="387223519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7835" y="1129062"/>
            <a:ext cx="8825658" cy="1839221"/>
          </a:xfrm>
        </p:spPr>
        <p:txBody>
          <a:bodyPr>
            <a:normAutofit/>
          </a:bodyPr>
          <a:lstStyle/>
          <a:p>
            <a:r>
              <a:rPr lang="en-US" b="1" i="1" u="sng" dirty="0">
                <a:solidFill>
                  <a:srgbClr val="002060"/>
                </a:solidFill>
                <a:latin typeface="Algerian" panose="04020705040A02060702" pitchFamily="82" charset="0"/>
              </a:rPr>
              <a:t>SIGN LANGUAGE CHARACTER RECOGNITION</a:t>
            </a:r>
            <a:endParaRPr lang="en-IN" b="1" i="1" u="sng" dirty="0">
              <a:solidFill>
                <a:srgbClr val="002060"/>
              </a:solidFill>
              <a:latin typeface="Algerian" panose="04020705040A02060702" pitchFamily="82" charset="0"/>
            </a:endParaRPr>
          </a:p>
        </p:txBody>
      </p:sp>
      <p:sp>
        <p:nvSpPr>
          <p:cNvPr id="3" name="Subtitle 2"/>
          <p:cNvSpPr>
            <a:spLocks noGrp="1"/>
          </p:cNvSpPr>
          <p:nvPr>
            <p:ph type="subTitle" idx="1"/>
          </p:nvPr>
        </p:nvSpPr>
        <p:spPr>
          <a:xfrm>
            <a:off x="1154955" y="3263705"/>
            <a:ext cx="8825658" cy="2208627"/>
          </a:xfrm>
        </p:spPr>
        <p:txBody>
          <a:bodyPr>
            <a:normAutofit/>
          </a:bodyPr>
          <a:lstStyle/>
          <a:p>
            <a:r>
              <a:rPr lang="en-US" b="1" i="1" dirty="0">
                <a:solidFill>
                  <a:srgbClr val="C00000"/>
                </a:solidFill>
              </a:rPr>
              <a:t>ANKIT PRAJAPATI (1607713002)</a:t>
            </a:r>
          </a:p>
          <a:p>
            <a:r>
              <a:rPr lang="en-US" b="1" i="1" dirty="0">
                <a:solidFill>
                  <a:srgbClr val="C00000"/>
                </a:solidFill>
              </a:rPr>
              <a:t>PRATIKSHA YADAV(1607713005)</a:t>
            </a:r>
          </a:p>
          <a:p>
            <a:r>
              <a:rPr lang="en-US" b="1" i="1" dirty="0">
                <a:solidFill>
                  <a:srgbClr val="C00000"/>
                </a:solidFill>
              </a:rPr>
              <a:t>SHADMAN KHAN (1607713008)</a:t>
            </a:r>
          </a:p>
          <a:p>
            <a:r>
              <a:rPr lang="en-US" b="1" i="1" dirty="0">
                <a:solidFill>
                  <a:srgbClr val="C00000"/>
                </a:solidFill>
              </a:rPr>
              <a:t>SHAKTI ANAND SINGH (1607710073)</a:t>
            </a:r>
          </a:p>
          <a:p>
            <a:endParaRPr lang="en-US" dirty="0"/>
          </a:p>
          <a:p>
            <a:endParaRPr lang="en-IN" dirty="0"/>
          </a:p>
        </p:txBody>
      </p:sp>
      <p:pic>
        <p:nvPicPr>
          <p:cNvPr id="5" name="Picture 4"/>
          <p:cNvPicPr>
            <a:picLocks noChangeAspect="1"/>
          </p:cNvPicPr>
          <p:nvPr/>
        </p:nvPicPr>
        <p:blipFill>
          <a:blip r:embed="rId2"/>
          <a:stretch>
            <a:fillRect/>
          </a:stretch>
        </p:blipFill>
        <p:spPr>
          <a:xfrm>
            <a:off x="6863348" y="3373608"/>
            <a:ext cx="3117265" cy="2394145"/>
          </a:xfrm>
          <a:prstGeom prst="rect">
            <a:avLst/>
          </a:prstGeom>
        </p:spPr>
      </p:pic>
    </p:spTree>
    <p:extLst>
      <p:ext uri="{BB962C8B-B14F-4D97-AF65-F5344CB8AC3E}">
        <p14:creationId xmlns:p14="http://schemas.microsoft.com/office/powerpoint/2010/main" val="10474672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endParaRPr lang="en-IN" dirty="0"/>
          </a:p>
        </p:txBody>
      </p:sp>
      <p:sp>
        <p:nvSpPr>
          <p:cNvPr id="3" name="Subtitle 2"/>
          <p:cNvSpPr>
            <a:spLocks noGrp="1"/>
          </p:cNvSpPr>
          <p:nvPr>
            <p:ph type="subTitle" idx="1"/>
          </p:nvPr>
        </p:nvSpPr>
        <p:spPr/>
        <p:txBody>
          <a:bodyPr>
            <a:noAutofit/>
          </a:bodyPr>
          <a:lstStyle/>
          <a:p>
            <a:pPr algn="ctr"/>
            <a:r>
              <a:rPr lang="en-IN" sz="4000" b="1" i="1" cap="none" dirty="0">
                <a:solidFill>
                  <a:schemeClr val="accent3">
                    <a:lumMod val="75000"/>
                  </a:schemeClr>
                </a:solidFill>
              </a:rPr>
              <a:t>Dashboard with sample gesture animation</a:t>
            </a:r>
          </a:p>
          <a:p>
            <a:pPr algn="ctr"/>
            <a:endParaRPr lang="en-IN" sz="4000" b="1" i="1" cap="none" dirty="0">
              <a:solidFill>
                <a:schemeClr val="accent3">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056" y="689318"/>
            <a:ext cx="7821636" cy="3854547"/>
          </a:xfrm>
          <a:prstGeom prst="rect">
            <a:avLst/>
          </a:prstGeom>
        </p:spPr>
      </p:pic>
    </p:spTree>
    <p:extLst>
      <p:ext uri="{BB962C8B-B14F-4D97-AF65-F5344CB8AC3E}">
        <p14:creationId xmlns:p14="http://schemas.microsoft.com/office/powerpoint/2010/main" val="4290484899"/>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endParaRPr lang="en-IN" dirty="0"/>
          </a:p>
        </p:txBody>
      </p:sp>
      <p:sp>
        <p:nvSpPr>
          <p:cNvPr id="3" name="Subtitle 2"/>
          <p:cNvSpPr>
            <a:spLocks noGrp="1"/>
          </p:cNvSpPr>
          <p:nvPr>
            <p:ph type="subTitle" idx="1"/>
          </p:nvPr>
        </p:nvSpPr>
        <p:spPr/>
        <p:txBody>
          <a:bodyPr>
            <a:noAutofit/>
          </a:bodyPr>
          <a:lstStyle/>
          <a:p>
            <a:pPr algn="ctr"/>
            <a:r>
              <a:rPr lang="en-US" sz="5400" b="1" i="1" cap="none" dirty="0">
                <a:solidFill>
                  <a:schemeClr val="accent3">
                    <a:lumMod val="75000"/>
                  </a:schemeClr>
                </a:solidFill>
              </a:rPr>
              <a:t>Single gesture</a:t>
            </a:r>
            <a:endParaRPr lang="en-IN" sz="5400" b="1" i="1" cap="none" dirty="0">
              <a:solidFill>
                <a:schemeClr val="accent3">
                  <a:lumMod val="75000"/>
                </a:schemeClr>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0527" t="27592" r="3148" b="19524"/>
          <a:stretch/>
        </p:blipFill>
        <p:spPr>
          <a:xfrm>
            <a:off x="1772529" y="900332"/>
            <a:ext cx="8328074" cy="3756073"/>
          </a:xfrm>
          <a:prstGeom prst="rect">
            <a:avLst/>
          </a:prstGeom>
        </p:spPr>
      </p:pic>
    </p:spTree>
    <p:extLst>
      <p:ext uri="{BB962C8B-B14F-4D97-AF65-F5344CB8AC3E}">
        <p14:creationId xmlns:p14="http://schemas.microsoft.com/office/powerpoint/2010/main" val="1076906327"/>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endParaRPr lang="en-IN" dirty="0"/>
          </a:p>
        </p:txBody>
      </p:sp>
      <p:sp>
        <p:nvSpPr>
          <p:cNvPr id="3" name="Subtitle 2"/>
          <p:cNvSpPr>
            <a:spLocks noGrp="1"/>
          </p:cNvSpPr>
          <p:nvPr>
            <p:ph type="subTitle" idx="1"/>
          </p:nvPr>
        </p:nvSpPr>
        <p:spPr/>
        <p:txBody>
          <a:bodyPr>
            <a:noAutofit/>
          </a:bodyPr>
          <a:lstStyle/>
          <a:p>
            <a:pPr algn="ctr"/>
            <a:r>
              <a:rPr lang="en-IN" sz="4800" b="1" i="1" cap="none" dirty="0">
                <a:solidFill>
                  <a:schemeClr val="accent3">
                    <a:lumMod val="75000"/>
                  </a:schemeClr>
                </a:solidFill>
              </a:rPr>
              <a:t>Placing hand inside rectangle box</a:t>
            </a:r>
            <a:endParaRPr lang="en-IN" sz="4800" i="1" cap="none" dirty="0">
              <a:solidFill>
                <a:schemeClr val="accent3">
                  <a:lumMod val="75000"/>
                </a:schemeClr>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7380" t="26389"/>
          <a:stretch/>
        </p:blipFill>
        <p:spPr>
          <a:xfrm>
            <a:off x="1420837" y="942983"/>
            <a:ext cx="8285871" cy="3834396"/>
          </a:xfrm>
          <a:prstGeom prst="rect">
            <a:avLst/>
          </a:prstGeom>
        </p:spPr>
      </p:pic>
    </p:spTree>
    <p:extLst>
      <p:ext uri="{BB962C8B-B14F-4D97-AF65-F5344CB8AC3E}">
        <p14:creationId xmlns:p14="http://schemas.microsoft.com/office/powerpoint/2010/main" val="1345109365"/>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endParaRPr lang="en-IN" dirty="0"/>
          </a:p>
        </p:txBody>
      </p:sp>
      <p:sp>
        <p:nvSpPr>
          <p:cNvPr id="3" name="Subtitle 2"/>
          <p:cNvSpPr>
            <a:spLocks noGrp="1"/>
          </p:cNvSpPr>
          <p:nvPr>
            <p:ph type="subTitle" idx="1"/>
          </p:nvPr>
        </p:nvSpPr>
        <p:spPr/>
        <p:txBody>
          <a:bodyPr>
            <a:noAutofit/>
          </a:bodyPr>
          <a:lstStyle/>
          <a:p>
            <a:pPr algn="ctr"/>
            <a:r>
              <a:rPr lang="en-US" sz="5400" b="1" i="1" cap="none" dirty="0">
                <a:solidFill>
                  <a:schemeClr val="accent3">
                    <a:lumMod val="75000"/>
                  </a:schemeClr>
                </a:solidFill>
              </a:rPr>
              <a:t>Single gesture output</a:t>
            </a:r>
            <a:endParaRPr lang="en-IN" sz="5400" b="1" i="1" cap="none" dirty="0">
              <a:solidFill>
                <a:schemeClr val="accent3">
                  <a:lumMod val="75000"/>
                </a:schemeClr>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8412" t="27731"/>
          <a:stretch/>
        </p:blipFill>
        <p:spPr>
          <a:xfrm>
            <a:off x="1358523" y="970671"/>
            <a:ext cx="8622090" cy="3708234"/>
          </a:xfrm>
          <a:prstGeom prst="rect">
            <a:avLst/>
          </a:prstGeom>
        </p:spPr>
      </p:pic>
    </p:spTree>
    <p:extLst>
      <p:ext uri="{BB962C8B-B14F-4D97-AF65-F5344CB8AC3E}">
        <p14:creationId xmlns:p14="http://schemas.microsoft.com/office/powerpoint/2010/main" val="288907864"/>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endParaRPr lang="en-IN" dirty="0"/>
          </a:p>
        </p:txBody>
      </p:sp>
      <p:sp>
        <p:nvSpPr>
          <p:cNvPr id="3" name="Subtitle 2"/>
          <p:cNvSpPr>
            <a:spLocks noGrp="1"/>
          </p:cNvSpPr>
          <p:nvPr>
            <p:ph type="subTitle" idx="1"/>
          </p:nvPr>
        </p:nvSpPr>
        <p:spPr/>
        <p:txBody>
          <a:bodyPr>
            <a:normAutofit/>
          </a:bodyPr>
          <a:lstStyle/>
          <a:p>
            <a:pPr algn="ctr"/>
            <a:r>
              <a:rPr lang="en-IN" sz="4800" b="1" i="1" cap="none" dirty="0">
                <a:solidFill>
                  <a:schemeClr val="accent3">
                    <a:lumMod val="75000"/>
                  </a:schemeClr>
                </a:solidFill>
              </a:rPr>
              <a:t>Gesture saved successfully</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1809" t="40601" r="31722" b="31486"/>
          <a:stretch/>
        </p:blipFill>
        <p:spPr>
          <a:xfrm>
            <a:off x="1833069" y="908763"/>
            <a:ext cx="8147544" cy="3868616"/>
          </a:xfrm>
          <a:prstGeom prst="rect">
            <a:avLst/>
          </a:prstGeom>
        </p:spPr>
      </p:pic>
    </p:spTree>
    <p:extLst>
      <p:ext uri="{BB962C8B-B14F-4D97-AF65-F5344CB8AC3E}">
        <p14:creationId xmlns:p14="http://schemas.microsoft.com/office/powerpoint/2010/main" val="4046533210"/>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endParaRPr lang="en-IN" dirty="0"/>
          </a:p>
        </p:txBody>
      </p:sp>
      <p:sp>
        <p:nvSpPr>
          <p:cNvPr id="3" name="Subtitle 2"/>
          <p:cNvSpPr>
            <a:spLocks noGrp="1"/>
          </p:cNvSpPr>
          <p:nvPr>
            <p:ph type="subTitle" idx="1"/>
          </p:nvPr>
        </p:nvSpPr>
        <p:spPr/>
        <p:txBody>
          <a:bodyPr>
            <a:noAutofit/>
          </a:bodyPr>
          <a:lstStyle/>
          <a:p>
            <a:pPr algn="ctr"/>
            <a:r>
              <a:rPr lang="en-IN" sz="3200" b="1" cap="none" dirty="0">
                <a:solidFill>
                  <a:schemeClr val="accent3">
                    <a:lumMod val="75000"/>
                  </a:schemeClr>
                </a:solidFill>
              </a:rPr>
              <a:t>Sentence formation, focusing on the top right window pressing C to form sentence</a:t>
            </a:r>
            <a:endParaRPr lang="en-IN" sz="3200" cap="none" dirty="0">
              <a:solidFill>
                <a:schemeClr val="accent3">
                  <a:lumMod val="75000"/>
                </a:schemeClr>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6330" t="26836"/>
          <a:stretch/>
        </p:blipFill>
        <p:spPr>
          <a:xfrm>
            <a:off x="1516289" y="1068981"/>
            <a:ext cx="8102990" cy="3333686"/>
          </a:xfrm>
          <a:prstGeom prst="rect">
            <a:avLst/>
          </a:prstGeom>
        </p:spPr>
      </p:pic>
    </p:spTree>
    <p:extLst>
      <p:ext uri="{BB962C8B-B14F-4D97-AF65-F5344CB8AC3E}">
        <p14:creationId xmlns:p14="http://schemas.microsoft.com/office/powerpoint/2010/main" val="478214455"/>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endParaRPr lang="en-IN" dirty="0"/>
          </a:p>
        </p:txBody>
      </p:sp>
      <p:sp>
        <p:nvSpPr>
          <p:cNvPr id="3" name="Subtitle 2"/>
          <p:cNvSpPr>
            <a:spLocks noGrp="1"/>
          </p:cNvSpPr>
          <p:nvPr>
            <p:ph type="subTitle" idx="1"/>
          </p:nvPr>
        </p:nvSpPr>
        <p:spPr/>
        <p:txBody>
          <a:bodyPr>
            <a:noAutofit/>
          </a:bodyPr>
          <a:lstStyle/>
          <a:p>
            <a:pPr algn="ctr"/>
            <a:r>
              <a:rPr lang="en-IN" sz="5400" b="1" i="1" cap="none" dirty="0">
                <a:solidFill>
                  <a:schemeClr val="accent3">
                    <a:lumMod val="75000"/>
                  </a:schemeClr>
                </a:solidFill>
              </a:rPr>
              <a:t>Sentence formed</a:t>
            </a:r>
          </a:p>
        </p:txBody>
      </p:sp>
      <p:pic>
        <p:nvPicPr>
          <p:cNvPr id="9" name="Picture 8" descr="Document1 - Word (Product Activation Failed)"/>
          <p:cNvPicPr>
            <a:picLocks noChangeAspect="1"/>
          </p:cNvPicPr>
          <p:nvPr/>
        </p:nvPicPr>
        <p:blipFill rotWithShape="1">
          <a:blip r:embed="rId2">
            <a:extLst>
              <a:ext uri="{28A0092B-C50C-407E-A947-70E740481C1C}">
                <a14:useLocalDpi xmlns:a14="http://schemas.microsoft.com/office/drawing/2010/main" val="0"/>
              </a:ext>
            </a:extLst>
          </a:blip>
          <a:srcRect l="34385" t="53876" r="31115" b="13311"/>
          <a:stretch/>
        </p:blipFill>
        <p:spPr>
          <a:xfrm>
            <a:off x="1477108" y="1547446"/>
            <a:ext cx="8693833" cy="2982351"/>
          </a:xfrm>
          <a:prstGeom prst="rect">
            <a:avLst/>
          </a:prstGeom>
        </p:spPr>
      </p:pic>
    </p:spTree>
    <p:extLst>
      <p:ext uri="{BB962C8B-B14F-4D97-AF65-F5344CB8AC3E}">
        <p14:creationId xmlns:p14="http://schemas.microsoft.com/office/powerpoint/2010/main" val="155171477"/>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7835" y="1712871"/>
            <a:ext cx="8825658" cy="2677648"/>
          </a:xfrm>
        </p:spPr>
        <p:txBody>
          <a:bodyPr/>
          <a:lstStyle/>
          <a:p>
            <a:r>
              <a:rPr lang="en-US" dirty="0"/>
              <a:t>  </a:t>
            </a:r>
            <a:endParaRPr lang="en-IN" dirty="0"/>
          </a:p>
        </p:txBody>
      </p:sp>
      <p:sp>
        <p:nvSpPr>
          <p:cNvPr id="3" name="Subtitle 2"/>
          <p:cNvSpPr>
            <a:spLocks noGrp="1"/>
          </p:cNvSpPr>
          <p:nvPr>
            <p:ph type="subTitle" idx="1"/>
          </p:nvPr>
        </p:nvSpPr>
        <p:spPr/>
        <p:txBody>
          <a:bodyPr>
            <a:normAutofit/>
          </a:bodyPr>
          <a:lstStyle/>
          <a:p>
            <a:pPr algn="ctr"/>
            <a:r>
              <a:rPr lang="en-IN" sz="4800" b="1" i="1" cap="none" dirty="0">
                <a:solidFill>
                  <a:schemeClr val="accent3">
                    <a:lumMod val="75000"/>
                  </a:schemeClr>
                </a:solidFill>
              </a:rPr>
              <a:t>Sentence saved temporarily</a:t>
            </a:r>
            <a:endParaRPr lang="en-IN" sz="4800" i="1" cap="none" dirty="0">
              <a:solidFill>
                <a:schemeClr val="accent3">
                  <a:lumMod val="75000"/>
                </a:schemeClr>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1840" t="38922" r="20965" b="36459"/>
          <a:stretch/>
        </p:blipFill>
        <p:spPr>
          <a:xfrm>
            <a:off x="1154955" y="1515923"/>
            <a:ext cx="10050087" cy="2535572"/>
          </a:xfrm>
          <a:prstGeom prst="rect">
            <a:avLst/>
          </a:prstGeom>
        </p:spPr>
      </p:pic>
    </p:spTree>
    <p:extLst>
      <p:ext uri="{BB962C8B-B14F-4D97-AF65-F5344CB8AC3E}">
        <p14:creationId xmlns:p14="http://schemas.microsoft.com/office/powerpoint/2010/main" val="37340200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endParaRPr lang="en-IN" dirty="0"/>
          </a:p>
        </p:txBody>
      </p:sp>
      <p:sp>
        <p:nvSpPr>
          <p:cNvPr id="3" name="Subtitle 2"/>
          <p:cNvSpPr>
            <a:spLocks noGrp="1"/>
          </p:cNvSpPr>
          <p:nvPr>
            <p:ph type="subTitle" idx="1"/>
          </p:nvPr>
        </p:nvSpPr>
        <p:spPr/>
        <p:txBody>
          <a:bodyPr>
            <a:noAutofit/>
          </a:bodyPr>
          <a:lstStyle/>
          <a:p>
            <a:pPr algn="ctr"/>
            <a:r>
              <a:rPr lang="en-IN" sz="4400" b="1" i="1" dirty="0">
                <a:solidFill>
                  <a:schemeClr val="accent3">
                    <a:lumMod val="75000"/>
                  </a:schemeClr>
                </a:solidFill>
              </a:rPr>
              <a:t>Content of Newly Generated Temp Gest Directory</a:t>
            </a:r>
            <a:endParaRPr lang="en-IN" sz="4400" i="1" dirty="0">
              <a:solidFill>
                <a:schemeClr val="accent3">
                  <a:lumMod val="75000"/>
                </a:schemeClr>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8252" t="13403" r="9651" b="8485"/>
          <a:stretch/>
        </p:blipFill>
        <p:spPr>
          <a:xfrm>
            <a:off x="1842868" y="562707"/>
            <a:ext cx="8257735" cy="3953022"/>
          </a:xfrm>
          <a:prstGeom prst="rect">
            <a:avLst/>
          </a:prstGeom>
        </p:spPr>
      </p:pic>
    </p:spTree>
    <p:extLst>
      <p:ext uri="{BB962C8B-B14F-4D97-AF65-F5344CB8AC3E}">
        <p14:creationId xmlns:p14="http://schemas.microsoft.com/office/powerpoint/2010/main" val="889749331"/>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endParaRPr lang="en-IN" dirty="0"/>
          </a:p>
        </p:txBody>
      </p:sp>
      <p:sp>
        <p:nvSpPr>
          <p:cNvPr id="3" name="Subtitle 2"/>
          <p:cNvSpPr>
            <a:spLocks noGrp="1"/>
          </p:cNvSpPr>
          <p:nvPr>
            <p:ph type="subTitle" idx="1"/>
          </p:nvPr>
        </p:nvSpPr>
        <p:spPr/>
        <p:txBody>
          <a:bodyPr>
            <a:noAutofit/>
          </a:bodyPr>
          <a:lstStyle/>
          <a:p>
            <a:pPr algn="ctr"/>
            <a:r>
              <a:rPr lang="en-IN" sz="5400" b="1" i="1" cap="none" dirty="0">
                <a:solidFill>
                  <a:schemeClr val="accent3">
                    <a:lumMod val="75000"/>
                  </a:schemeClr>
                </a:solidFill>
              </a:rPr>
              <a:t>Gesture viewer sample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545" y="1238314"/>
            <a:ext cx="7076049" cy="3539065"/>
          </a:xfrm>
          <a:prstGeom prst="rect">
            <a:avLst/>
          </a:prstGeom>
        </p:spPr>
      </p:pic>
    </p:spTree>
    <p:extLst>
      <p:ext uri="{BB962C8B-B14F-4D97-AF65-F5344CB8AC3E}">
        <p14:creationId xmlns:p14="http://schemas.microsoft.com/office/powerpoint/2010/main" val="513011784"/>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545801"/>
            <a:ext cx="8825658" cy="1026942"/>
          </a:xfrm>
        </p:spPr>
        <p:txBody>
          <a:bodyPr/>
          <a:lstStyle/>
          <a:p>
            <a:pPr algn="r"/>
            <a:r>
              <a:rPr lang="en-US" b="1" i="1" dirty="0">
                <a:solidFill>
                  <a:srgbClr val="FFFF00"/>
                </a:solidFill>
                <a:latin typeface="Arial Black" panose="020B0A04020102020204" pitchFamily="34" charset="0"/>
              </a:rPr>
              <a:t>Introduction</a:t>
            </a:r>
            <a:endParaRPr lang="en-IN" b="1" i="1" dirty="0">
              <a:solidFill>
                <a:schemeClr val="tx1"/>
              </a:solidFill>
              <a:latin typeface="Arial Black" panose="020B0A04020102020204" pitchFamily="34" charset="0"/>
            </a:endParaRPr>
          </a:p>
        </p:txBody>
      </p:sp>
      <p:sp>
        <p:nvSpPr>
          <p:cNvPr id="5" name="Subtitle 4">
            <a:extLst>
              <a:ext uri="{FF2B5EF4-FFF2-40B4-BE49-F238E27FC236}">
                <a16:creationId xmlns:a16="http://schemas.microsoft.com/office/drawing/2014/main" id="{7CE4ABE3-8709-4E90-A53C-477B8857BBC3}"/>
              </a:ext>
            </a:extLst>
          </p:cNvPr>
          <p:cNvSpPr>
            <a:spLocks noGrp="1"/>
          </p:cNvSpPr>
          <p:nvPr>
            <p:ph type="subTitle" idx="1"/>
          </p:nvPr>
        </p:nvSpPr>
        <p:spPr>
          <a:xfrm>
            <a:off x="1154955" y="2105637"/>
            <a:ext cx="9557786" cy="3533163"/>
          </a:xfrm>
        </p:spPr>
        <p:txBody>
          <a:bodyPr>
            <a:normAutofit/>
          </a:bodyPr>
          <a:lstStyle/>
          <a:p>
            <a:r>
              <a:rPr lang="en-US" sz="2000" b="1" i="1" cap="none" dirty="0">
                <a:solidFill>
                  <a:schemeClr val="accent4">
                    <a:lumMod val="40000"/>
                    <a:lumOff val="60000"/>
                  </a:schemeClr>
                </a:solidFill>
                <a:latin typeface="Arial" panose="020B0604020202020204" pitchFamily="34" charset="0"/>
                <a:cs typeface="Arial" panose="020B0604020202020204" pitchFamily="34" charset="0"/>
              </a:rPr>
              <a:t>A sign language is a language which uses gestures instead of sound to convey meaning combining hand-shapes, orientation and movement of the hands, arms or body, facial expressions and lip-patterns. Sign language is a complex visual-spatial language that is used by the deaf community in the various parts of the world and. It is linguistically complete, natural language. It is native language of many deaf men and women, as well as some hearing children born into deaf families. Some of the major problems faced by a person who are unable to speak is they cannot express their emotion as freely in this world so there is a need for such platforms for such kind of people.</a:t>
            </a:r>
            <a:endParaRPr lang="en-IN" sz="2000" b="1" i="1" cap="none" dirty="0">
              <a:solidFill>
                <a:schemeClr val="accent4">
                  <a:lumMod val="40000"/>
                  <a:lumOff val="6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90249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6986" y="2099732"/>
            <a:ext cx="8825658" cy="2677648"/>
          </a:xfrm>
        </p:spPr>
        <p:txBody>
          <a:bodyPr/>
          <a:lstStyle/>
          <a:p>
            <a:r>
              <a:rPr lang="en-US" dirty="0"/>
              <a:t>  </a:t>
            </a:r>
            <a:endParaRPr lang="en-IN" dirty="0"/>
          </a:p>
        </p:txBody>
      </p:sp>
      <p:sp>
        <p:nvSpPr>
          <p:cNvPr id="3" name="Subtitle 2"/>
          <p:cNvSpPr>
            <a:spLocks noGrp="1"/>
          </p:cNvSpPr>
          <p:nvPr>
            <p:ph type="subTitle" idx="1"/>
          </p:nvPr>
        </p:nvSpPr>
        <p:spPr/>
        <p:txBody>
          <a:bodyPr>
            <a:normAutofit fontScale="25000" lnSpcReduction="20000"/>
          </a:bodyPr>
          <a:lstStyle/>
          <a:p>
            <a:pPr algn="ctr"/>
            <a:r>
              <a:rPr lang="en-IN" sz="19200" b="1" i="1" cap="none" dirty="0">
                <a:solidFill>
                  <a:schemeClr val="accent3">
                    <a:lumMod val="75000"/>
                  </a:schemeClr>
                </a:solidFill>
              </a:rPr>
              <a:t>Exporting the file at desired location.</a:t>
            </a:r>
            <a:r>
              <a:rPr lang="en-IN" sz="19200" b="1" i="1" cap="none" baseline="-25000" dirty="0">
                <a:solidFill>
                  <a:schemeClr val="accent3">
                    <a:lumMod val="75000"/>
                  </a:schemeClr>
                </a:solidFill>
              </a:rPr>
              <a:t> </a:t>
            </a:r>
            <a:endParaRPr lang="en-IN" sz="19200" b="1" i="1" cap="none" dirty="0">
              <a:solidFill>
                <a:schemeClr val="accent3">
                  <a:lumMod val="75000"/>
                </a:schemeClr>
              </a:solidFill>
            </a:endParaRPr>
          </a:p>
          <a:p>
            <a:pPr algn="ctr"/>
            <a:r>
              <a:rPr lang="en-IN" sz="19200" b="1" i="1" cap="none" dirty="0">
                <a:solidFill>
                  <a:schemeClr val="accent3">
                    <a:lumMod val="75000"/>
                  </a:schemeClr>
                </a:solidFill>
              </a:rPr>
              <a:t> </a:t>
            </a:r>
          </a:p>
          <a:p>
            <a:pPr algn="ctr"/>
            <a:endParaRPr lang="en-IN"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4635" b="4635"/>
          <a:stretch/>
        </p:blipFill>
        <p:spPr>
          <a:xfrm>
            <a:off x="1576986" y="537964"/>
            <a:ext cx="8403627" cy="3945908"/>
          </a:xfrm>
          <a:prstGeom prst="rect">
            <a:avLst/>
          </a:prstGeom>
        </p:spPr>
      </p:pic>
    </p:spTree>
    <p:extLst>
      <p:ext uri="{BB962C8B-B14F-4D97-AF65-F5344CB8AC3E}">
        <p14:creationId xmlns:p14="http://schemas.microsoft.com/office/powerpoint/2010/main" val="3978147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endParaRPr lang="en-IN" dirty="0"/>
          </a:p>
        </p:txBody>
      </p:sp>
      <p:sp>
        <p:nvSpPr>
          <p:cNvPr id="3" name="Subtitle 2"/>
          <p:cNvSpPr>
            <a:spLocks noGrp="1"/>
          </p:cNvSpPr>
          <p:nvPr>
            <p:ph type="subTitle" idx="1"/>
          </p:nvPr>
        </p:nvSpPr>
        <p:spPr/>
        <p:txBody>
          <a:bodyPr>
            <a:noAutofit/>
          </a:bodyPr>
          <a:lstStyle/>
          <a:p>
            <a:pPr algn="ctr"/>
            <a:r>
              <a:rPr lang="en-IN" sz="5400" b="1" i="1" cap="none" dirty="0">
                <a:solidFill>
                  <a:schemeClr val="accent3">
                    <a:lumMod val="75000"/>
                  </a:schemeClr>
                </a:solidFill>
              </a:rPr>
              <a:t> File saved successfully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868" y="924515"/>
            <a:ext cx="8137745" cy="3142857"/>
          </a:xfrm>
          <a:prstGeom prst="rect">
            <a:avLst/>
          </a:prstGeom>
        </p:spPr>
      </p:pic>
    </p:spTree>
    <p:extLst>
      <p:ext uri="{BB962C8B-B14F-4D97-AF65-F5344CB8AC3E}">
        <p14:creationId xmlns:p14="http://schemas.microsoft.com/office/powerpoint/2010/main" val="31425113"/>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 </a:t>
            </a:r>
          </a:p>
        </p:txBody>
      </p:sp>
      <p:sp>
        <p:nvSpPr>
          <p:cNvPr id="3" name="Subtitle 2"/>
          <p:cNvSpPr>
            <a:spLocks noGrp="1"/>
          </p:cNvSpPr>
          <p:nvPr>
            <p:ph type="subTitle" idx="1"/>
          </p:nvPr>
        </p:nvSpPr>
        <p:spPr/>
        <p:txBody>
          <a:bodyPr>
            <a:noAutofit/>
          </a:bodyPr>
          <a:lstStyle/>
          <a:p>
            <a:pPr algn="ctr"/>
            <a:r>
              <a:rPr lang="en-IN" sz="5400" b="1" i="1" cap="none" dirty="0">
                <a:solidFill>
                  <a:schemeClr val="accent3">
                    <a:lumMod val="75000"/>
                  </a:schemeClr>
                </a:solidFill>
              </a:rPr>
              <a:t>Temporary files deleted</a:t>
            </a:r>
            <a:endParaRPr lang="en-IN" sz="5400" i="1" cap="none" dirty="0">
              <a:solidFill>
                <a:schemeClr val="accent3">
                  <a:lumMod val="75000"/>
                </a:schemeClr>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5251"/>
          <a:stretch/>
        </p:blipFill>
        <p:spPr>
          <a:xfrm>
            <a:off x="2208627" y="733193"/>
            <a:ext cx="7118252" cy="3791899"/>
          </a:xfrm>
          <a:prstGeom prst="rect">
            <a:avLst/>
          </a:prstGeom>
        </p:spPr>
      </p:pic>
    </p:spTree>
    <p:extLst>
      <p:ext uri="{BB962C8B-B14F-4D97-AF65-F5344CB8AC3E}">
        <p14:creationId xmlns:p14="http://schemas.microsoft.com/office/powerpoint/2010/main" val="28872454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endParaRPr lang="en-IN" dirty="0"/>
          </a:p>
        </p:txBody>
      </p:sp>
      <p:sp>
        <p:nvSpPr>
          <p:cNvPr id="3" name="Subtitle 2"/>
          <p:cNvSpPr>
            <a:spLocks noGrp="1"/>
          </p:cNvSpPr>
          <p:nvPr>
            <p:ph type="subTitle" idx="1"/>
          </p:nvPr>
        </p:nvSpPr>
        <p:spPr/>
        <p:txBody>
          <a:bodyPr>
            <a:noAutofit/>
          </a:bodyPr>
          <a:lstStyle/>
          <a:p>
            <a:pPr algn="ctr"/>
            <a:r>
              <a:rPr lang="en-IN" sz="5400" b="1" i="1" cap="none" dirty="0">
                <a:solidFill>
                  <a:schemeClr val="accent3">
                    <a:lumMod val="75000"/>
                  </a:schemeClr>
                </a:solidFill>
              </a:rPr>
              <a:t>No content available</a:t>
            </a:r>
            <a:endParaRPr lang="en-IN" sz="5400" i="1" cap="none" dirty="0">
              <a:solidFill>
                <a:schemeClr val="accent3">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6831" y="924515"/>
            <a:ext cx="6285304" cy="3520876"/>
          </a:xfrm>
          <a:prstGeom prst="rect">
            <a:avLst/>
          </a:prstGeom>
        </p:spPr>
      </p:pic>
    </p:spTree>
    <p:extLst>
      <p:ext uri="{BB962C8B-B14F-4D97-AF65-F5344CB8AC3E}">
        <p14:creationId xmlns:p14="http://schemas.microsoft.com/office/powerpoint/2010/main" val="2821061031"/>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endParaRPr lang="en-IN" dirty="0"/>
          </a:p>
        </p:txBody>
      </p:sp>
      <p:sp>
        <p:nvSpPr>
          <p:cNvPr id="3" name="Subtitle 2"/>
          <p:cNvSpPr>
            <a:spLocks noGrp="1"/>
          </p:cNvSpPr>
          <p:nvPr>
            <p:ph type="subTitle" idx="1"/>
          </p:nvPr>
        </p:nvSpPr>
        <p:spPr/>
        <p:txBody>
          <a:bodyPr>
            <a:noAutofit/>
          </a:bodyPr>
          <a:lstStyle/>
          <a:p>
            <a:pPr algn="ctr"/>
            <a:r>
              <a:rPr lang="en-IN" sz="5400" b="1" i="1" cap="none" dirty="0">
                <a:solidFill>
                  <a:schemeClr val="accent3">
                    <a:lumMod val="75000"/>
                  </a:schemeClr>
                </a:solidFill>
              </a:rPr>
              <a:t>Quitting the application</a:t>
            </a:r>
            <a:endParaRPr lang="en-IN" sz="5400" i="1" cap="none" dirty="0">
              <a:solidFill>
                <a:schemeClr val="accent3">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785" y="1027577"/>
            <a:ext cx="7821637" cy="3749802"/>
          </a:xfrm>
          <a:prstGeom prst="rect">
            <a:avLst/>
          </a:prstGeom>
        </p:spPr>
      </p:pic>
    </p:spTree>
    <p:extLst>
      <p:ext uri="{BB962C8B-B14F-4D97-AF65-F5344CB8AC3E}">
        <p14:creationId xmlns:p14="http://schemas.microsoft.com/office/powerpoint/2010/main" val="9864679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703385"/>
            <a:ext cx="8825658" cy="970670"/>
          </a:xfrm>
        </p:spPr>
        <p:txBody>
          <a:bodyPr/>
          <a:lstStyle/>
          <a:p>
            <a:pPr algn="ctr"/>
            <a:r>
              <a:rPr lang="en-US" sz="6000" b="1" i="1" dirty="0">
                <a:solidFill>
                  <a:srgbClr val="FFFF00"/>
                </a:solidFill>
                <a:effectLst>
                  <a:outerShdw blurRad="38100" dist="38100" dir="2700000" algn="tl">
                    <a:srgbClr val="000000">
                      <a:alpha val="43137"/>
                    </a:srgbClr>
                  </a:outerShdw>
                </a:effectLst>
              </a:rPr>
              <a:t>Result </a:t>
            </a:r>
            <a:r>
              <a:rPr lang="en-US" sz="6000" b="1" i="1" dirty="0">
                <a:solidFill>
                  <a:schemeClr val="tx1"/>
                </a:solidFill>
                <a:effectLst>
                  <a:outerShdw blurRad="38100" dist="38100" dir="2700000" algn="tl">
                    <a:srgbClr val="000000">
                      <a:alpha val="43137"/>
                    </a:srgbClr>
                  </a:outerShdw>
                </a:effectLst>
              </a:rPr>
              <a:t>&amp; Analysis</a:t>
            </a:r>
            <a:endParaRPr lang="en-IN" sz="6000" b="1" i="1" dirty="0">
              <a:solidFill>
                <a:schemeClr val="tx1"/>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844062" y="4543865"/>
            <a:ext cx="10585523" cy="1463040"/>
          </a:xfrm>
        </p:spPr>
        <p:txBody>
          <a:bodyPr>
            <a:normAutofit fontScale="92500" lnSpcReduction="10000"/>
          </a:bodyPr>
          <a:lstStyle/>
          <a:p>
            <a:pPr algn="ctr"/>
            <a:r>
              <a:rPr lang="en-US" sz="2400" b="1" i="1" dirty="0">
                <a:solidFill>
                  <a:srgbClr val="002060"/>
                </a:solidFill>
                <a:effectLst>
                  <a:outerShdw blurRad="38100" dist="38100" dir="2700000" algn="tl">
                    <a:srgbClr val="000000">
                      <a:alpha val="43137"/>
                    </a:srgbClr>
                  </a:outerShdw>
                </a:effectLst>
              </a:rPr>
              <a:t>RECOGNITION RATE</a:t>
            </a:r>
          </a:p>
          <a:p>
            <a:pPr marL="342900" indent="-342900">
              <a:buFont typeface="Wingdings" panose="05000000000000000000" pitchFamily="2" charset="2"/>
              <a:buChar char="§"/>
            </a:pPr>
            <a:r>
              <a:rPr lang="en-US" sz="1600" b="1" i="1" dirty="0">
                <a:solidFill>
                  <a:schemeClr val="tx1"/>
                </a:solidFill>
                <a:effectLst>
                  <a:outerShdw blurRad="38100" dist="38100" dir="2700000" algn="tl">
                    <a:srgbClr val="000000">
                      <a:alpha val="43137"/>
                    </a:srgbClr>
                  </a:outerShdw>
                </a:effectLst>
              </a:rPr>
              <a:t>Train Images-</a:t>
            </a:r>
            <a:r>
              <a:rPr lang="en-US" sz="1600" b="1" i="1" dirty="0">
                <a:solidFill>
                  <a:schemeClr val="bg1"/>
                </a:solidFill>
                <a:effectLst>
                  <a:outerShdw blurRad="38100" dist="38100" dir="2700000" algn="tl">
                    <a:srgbClr val="000000">
                      <a:alpha val="43137"/>
                    </a:srgbClr>
                  </a:outerShdw>
                </a:effectLst>
              </a:rPr>
              <a:t>3700/3700       </a:t>
            </a:r>
            <a:r>
              <a:rPr lang="en-US" sz="1600" b="1" i="1" dirty="0">
                <a:solidFill>
                  <a:schemeClr val="accent3"/>
                </a:solidFill>
                <a:effectLst>
                  <a:outerShdw blurRad="38100" dist="38100" dir="2700000" algn="tl">
                    <a:srgbClr val="000000">
                      <a:alpha val="43137"/>
                    </a:srgbClr>
                  </a:outerShdw>
                </a:effectLst>
              </a:rPr>
              <a:t>100%</a:t>
            </a:r>
            <a:endParaRPr lang="en-US" sz="1600" b="1" i="1" dirty="0">
              <a:solidFill>
                <a:schemeClr val="bg1"/>
              </a:solidFill>
              <a:effectLst>
                <a:outerShdw blurRad="38100" dist="38100" dir="2700000" algn="tl">
                  <a:srgbClr val="000000">
                    <a:alpha val="43137"/>
                  </a:srgbClr>
                </a:outerShdw>
              </a:effectLst>
            </a:endParaRPr>
          </a:p>
          <a:p>
            <a:pPr marL="342900" indent="-342900">
              <a:buFont typeface="Wingdings" panose="05000000000000000000" pitchFamily="2" charset="2"/>
              <a:buChar char="§"/>
            </a:pPr>
            <a:r>
              <a:rPr lang="en-US" sz="1600" b="1" i="1" dirty="0">
                <a:solidFill>
                  <a:schemeClr val="tx1"/>
                </a:solidFill>
                <a:effectLst>
                  <a:outerShdw blurRad="38100" dist="38100" dir="2700000" algn="tl">
                    <a:srgbClr val="000000">
                      <a:alpha val="43137"/>
                    </a:srgbClr>
                  </a:outerShdw>
                </a:effectLst>
              </a:rPr>
              <a:t>Test Images-</a:t>
            </a:r>
            <a:r>
              <a:rPr lang="en-US" sz="1600" b="1" i="1" dirty="0">
                <a:solidFill>
                  <a:schemeClr val="bg1"/>
                </a:solidFill>
                <a:effectLst>
                  <a:outerShdw blurRad="38100" dist="38100" dir="2700000" algn="tl">
                    <a:srgbClr val="000000">
                      <a:alpha val="43137"/>
                    </a:srgbClr>
                  </a:outerShdw>
                </a:effectLst>
              </a:rPr>
              <a:t>2503/2579           </a:t>
            </a:r>
            <a:r>
              <a:rPr lang="en-US" sz="1600" b="1" i="1" dirty="0">
                <a:solidFill>
                  <a:schemeClr val="accent3"/>
                </a:solidFill>
                <a:effectLst>
                  <a:outerShdw blurRad="38100" dist="38100" dir="2700000" algn="tl">
                    <a:srgbClr val="000000">
                      <a:alpha val="43137"/>
                    </a:srgbClr>
                  </a:outerShdw>
                </a:effectLst>
              </a:rPr>
              <a:t>97.05%</a:t>
            </a:r>
          </a:p>
          <a:p>
            <a:pPr marL="342900" indent="-342900">
              <a:buFont typeface="Wingdings" panose="05000000000000000000" pitchFamily="2" charset="2"/>
              <a:buChar char="§"/>
            </a:pPr>
            <a:r>
              <a:rPr lang="en-US" sz="1600" b="1" i="1" dirty="0">
                <a:solidFill>
                  <a:schemeClr val="tx1"/>
                </a:solidFill>
                <a:effectLst>
                  <a:outerShdw blurRad="38100" dist="38100" dir="2700000" algn="tl">
                    <a:srgbClr val="000000">
                      <a:alpha val="43137"/>
                    </a:srgbClr>
                  </a:outerShdw>
                </a:effectLst>
              </a:rPr>
              <a:t>TOTAL IMAGES-</a:t>
            </a:r>
            <a:r>
              <a:rPr lang="en-US" sz="1600" b="1" i="1" dirty="0">
                <a:solidFill>
                  <a:schemeClr val="bg1"/>
                </a:solidFill>
                <a:effectLst>
                  <a:outerShdw blurRad="38100" dist="38100" dir="2700000" algn="tl">
                    <a:srgbClr val="000000">
                      <a:alpha val="43137"/>
                    </a:srgbClr>
                  </a:outerShdw>
                </a:effectLst>
              </a:rPr>
              <a:t>6203/6279      </a:t>
            </a:r>
            <a:r>
              <a:rPr lang="en-US" sz="1600" b="1" i="1" dirty="0">
                <a:solidFill>
                  <a:schemeClr val="accent3"/>
                </a:solidFill>
                <a:effectLst>
                  <a:outerShdw blurRad="38100" dist="38100" dir="2700000" algn="tl">
                    <a:srgbClr val="000000">
                      <a:alpha val="43137"/>
                    </a:srgbClr>
                  </a:outerShdw>
                </a:effectLst>
              </a:rPr>
              <a:t>98.70%</a:t>
            </a:r>
          </a:p>
          <a:p>
            <a:pPr marL="342900" indent="-342900">
              <a:buFont typeface="Wingdings" panose="05000000000000000000" pitchFamily="2" charset="2"/>
              <a:buChar char="§"/>
            </a:pPr>
            <a:endParaRPr lang="en-IN" sz="1600" b="1" i="1" dirty="0">
              <a:solidFill>
                <a:schemeClr val="tx1"/>
              </a:solidFill>
              <a:effectLst>
                <a:outerShdw blurRad="38100" dist="38100" dir="2700000" algn="tl">
                  <a:srgbClr val="000000">
                    <a:alpha val="43137"/>
                  </a:srgbClr>
                </a:outerShdw>
              </a:effectLst>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8112" t="13651" r="9790" b="8983"/>
          <a:stretch/>
        </p:blipFill>
        <p:spPr>
          <a:xfrm>
            <a:off x="742565" y="1812503"/>
            <a:ext cx="9442444" cy="2731362"/>
          </a:xfrm>
          <a:prstGeom prst="rect">
            <a:avLst/>
          </a:prstGeom>
        </p:spPr>
      </p:pic>
    </p:spTree>
    <p:extLst>
      <p:ext uri="{BB962C8B-B14F-4D97-AF65-F5344CB8AC3E}">
        <p14:creationId xmlns:p14="http://schemas.microsoft.com/office/powerpoint/2010/main" val="1935741011"/>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1124" y="770497"/>
            <a:ext cx="8825658" cy="970670"/>
          </a:xfrm>
        </p:spPr>
        <p:txBody>
          <a:bodyPr/>
          <a:lstStyle/>
          <a:p>
            <a:pPr algn="ctr"/>
            <a:r>
              <a:rPr lang="en-US" sz="6000" b="1" i="1" dirty="0">
                <a:solidFill>
                  <a:srgbClr val="FFFF00"/>
                </a:solidFill>
                <a:effectLst>
                  <a:outerShdw blurRad="38100" dist="38100" dir="2700000" algn="tl">
                    <a:srgbClr val="000000">
                      <a:alpha val="43137"/>
                    </a:srgbClr>
                  </a:outerShdw>
                </a:effectLst>
              </a:rPr>
              <a:t>ADVANTAGES</a:t>
            </a:r>
            <a:endParaRPr lang="en-IN" sz="6000" b="1" i="1" dirty="0">
              <a:solidFill>
                <a:schemeClr val="tx1"/>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844062" y="1741168"/>
            <a:ext cx="10585523" cy="4265738"/>
          </a:xfrm>
        </p:spPr>
        <p:txBody>
          <a:bodyPr>
            <a:normAutofit/>
          </a:bodyPr>
          <a:lstStyle/>
          <a:p>
            <a:pPr marL="342900" indent="-342900">
              <a:buFont typeface="Wingdings" panose="05000000000000000000" pitchFamily="2" charset="2"/>
              <a:buChar char="q"/>
            </a:pPr>
            <a:r>
              <a:rPr lang="en-IN" sz="2900" i="1" cap="none" dirty="0">
                <a:solidFill>
                  <a:schemeClr val="tx1"/>
                </a:solidFill>
                <a:effectLst>
                  <a:outerShdw blurRad="38100" dist="38100" dir="2700000" algn="tl">
                    <a:srgbClr val="000000">
                      <a:alpha val="43137"/>
                    </a:srgbClr>
                  </a:outerShdw>
                </a:effectLst>
              </a:rPr>
              <a:t>Not much of training is required.</a:t>
            </a:r>
          </a:p>
          <a:p>
            <a:pPr marL="342900" indent="-342900">
              <a:buFont typeface="Wingdings" panose="05000000000000000000" pitchFamily="2" charset="2"/>
              <a:buChar char="q"/>
            </a:pPr>
            <a:r>
              <a:rPr lang="en-IN" sz="2900" i="1" cap="none" dirty="0">
                <a:solidFill>
                  <a:schemeClr val="tx1"/>
                </a:solidFill>
                <a:effectLst>
                  <a:outerShdw blurRad="38100" dist="38100" dir="2700000" algn="tl">
                    <a:srgbClr val="000000">
                      <a:alpha val="43137"/>
                    </a:srgbClr>
                  </a:outerShdw>
                </a:effectLst>
              </a:rPr>
              <a:t>it enables us to communicate easily with the persons who cannot hear or speak.</a:t>
            </a:r>
          </a:p>
          <a:p>
            <a:pPr marL="342900" indent="-342900">
              <a:buFont typeface="Wingdings" panose="05000000000000000000" pitchFamily="2" charset="2"/>
              <a:buChar char="q"/>
            </a:pPr>
            <a:r>
              <a:rPr lang="en-IN" sz="2900" i="1" cap="none" dirty="0">
                <a:solidFill>
                  <a:schemeClr val="tx1"/>
                </a:solidFill>
                <a:effectLst>
                  <a:outerShdw blurRad="38100" dist="38100" dir="2700000" algn="tl">
                    <a:srgbClr val="000000">
                      <a:alpha val="43137"/>
                    </a:srgbClr>
                  </a:outerShdw>
                </a:effectLst>
              </a:rPr>
              <a:t>Simple, fast and easy to apply and can be applied on real system and play games.</a:t>
            </a:r>
          </a:p>
          <a:p>
            <a:pPr marL="342900" indent="-342900">
              <a:buFont typeface="Wingdings" panose="05000000000000000000" pitchFamily="2" charset="2"/>
              <a:buChar char="q"/>
            </a:pPr>
            <a:r>
              <a:rPr lang="en-IN" sz="2900" i="1" cap="none" dirty="0">
                <a:solidFill>
                  <a:schemeClr val="tx1"/>
                </a:solidFill>
                <a:effectLst>
                  <a:outerShdw blurRad="38100" dist="38100" dir="2700000" algn="tl">
                    <a:srgbClr val="000000">
                      <a:alpha val="43137"/>
                    </a:srgbClr>
                  </a:outerShdw>
                </a:effectLst>
              </a:rPr>
              <a:t>It can be used in intelligence in future and hence can be kept under the category of man made potential resources </a:t>
            </a:r>
            <a:r>
              <a:rPr lang="en-IN" sz="2000" i="1" cap="none" dirty="0">
                <a:solidFill>
                  <a:schemeClr val="tx1"/>
                </a:solidFill>
                <a:effectLst>
                  <a:outerShdw blurRad="38100" dist="38100" dir="2700000" algn="tl">
                    <a:srgbClr val="000000">
                      <a:alpha val="43137"/>
                    </a:srgbClr>
                  </a:outerShdw>
                </a:effectLst>
              </a:rPr>
              <a:t>.</a:t>
            </a:r>
          </a:p>
          <a:p>
            <a:pPr marL="285750" indent="-285750">
              <a:buFont typeface="Wingdings" panose="05000000000000000000" pitchFamily="2" charset="2"/>
              <a:buChar char="Ø"/>
            </a:pPr>
            <a:endParaRPr lang="en-IN" sz="2000" b="1" i="1" cap="none" dirty="0">
              <a:solidFill>
                <a:schemeClr val="tx1"/>
              </a:solidFill>
              <a:effectLst>
                <a:outerShdw blurRad="38100" dist="38100" dir="2700000" algn="tl">
                  <a:srgbClr val="000000">
                    <a:alpha val="43137"/>
                  </a:srgbClr>
                </a:outerShdw>
              </a:effectLst>
            </a:endParaRPr>
          </a:p>
          <a:p>
            <a:pPr marL="342900" indent="-342900">
              <a:buFont typeface="Wingdings" panose="05000000000000000000" pitchFamily="2" charset="2"/>
              <a:buChar char="Ø"/>
            </a:pPr>
            <a:endParaRPr lang="en-IN" sz="2000" b="1" i="1" u="sng" cap="none"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625626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291" y="851095"/>
            <a:ext cx="8825658" cy="970670"/>
          </a:xfrm>
        </p:spPr>
        <p:txBody>
          <a:bodyPr/>
          <a:lstStyle/>
          <a:p>
            <a:pPr algn="ctr"/>
            <a:r>
              <a:rPr lang="en-US" sz="6000" b="1" i="1" dirty="0">
                <a:solidFill>
                  <a:srgbClr val="FFFF00"/>
                </a:solidFill>
                <a:effectLst>
                  <a:outerShdw blurRad="38100" dist="38100" dir="2700000" algn="tl">
                    <a:srgbClr val="000000">
                      <a:alpha val="43137"/>
                    </a:srgbClr>
                  </a:outerShdw>
                </a:effectLst>
              </a:rPr>
              <a:t>DISADVANTAGES </a:t>
            </a:r>
            <a:endParaRPr lang="en-IN" sz="6000" b="1" i="1" dirty="0">
              <a:solidFill>
                <a:schemeClr val="tx1"/>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743394" y="2164359"/>
            <a:ext cx="10585523" cy="3364373"/>
          </a:xfrm>
        </p:spPr>
        <p:txBody>
          <a:bodyPr>
            <a:normAutofit fontScale="77500" lnSpcReduction="20000"/>
          </a:bodyPr>
          <a:lstStyle/>
          <a:p>
            <a:pPr marL="285750" indent="-285750">
              <a:buFont typeface="Arial" panose="020B0604020202020204" pitchFamily="34" charset="0"/>
              <a:buChar char="•"/>
            </a:pPr>
            <a:endParaRPr lang="en-IN" sz="2400" b="1" i="1" cap="none" dirty="0">
              <a:solidFill>
                <a:schemeClr val="tx1"/>
              </a:solidFill>
              <a:effectLst>
                <a:outerShdw blurRad="38100" dist="38100" dir="2700000" algn="tl">
                  <a:srgbClr val="000000">
                    <a:alpha val="43137"/>
                  </a:srgbClr>
                </a:outerShdw>
              </a:effectLst>
            </a:endParaRPr>
          </a:p>
          <a:p>
            <a:pPr marL="342900" indent="-342900">
              <a:buFont typeface="Wingdings" panose="05000000000000000000" pitchFamily="2" charset="2"/>
              <a:buChar char="q"/>
            </a:pPr>
            <a:r>
              <a:rPr lang="en-IN" sz="3000" i="1" cap="none" dirty="0">
                <a:solidFill>
                  <a:schemeClr val="tx1"/>
                </a:solidFill>
                <a:effectLst>
                  <a:outerShdw blurRad="38100" dist="38100" dir="2700000" algn="tl">
                    <a:srgbClr val="000000">
                      <a:alpha val="43137"/>
                    </a:srgbClr>
                  </a:outerShdw>
                </a:effectLst>
              </a:rPr>
              <a:t>It will not work until it gets all the required resources like camera to scan  etc.</a:t>
            </a:r>
          </a:p>
          <a:p>
            <a:pPr marL="342900" indent="-342900">
              <a:buFont typeface="Wingdings" panose="05000000000000000000" pitchFamily="2" charset="2"/>
              <a:buChar char="q"/>
            </a:pPr>
            <a:r>
              <a:rPr lang="en-IN" sz="3000" i="1" cap="none" dirty="0">
                <a:solidFill>
                  <a:schemeClr val="tx1"/>
                </a:solidFill>
                <a:effectLst>
                  <a:outerShdw blurRad="38100" dist="38100" dir="2700000" algn="tl">
                    <a:srgbClr val="000000">
                      <a:alpha val="43137"/>
                    </a:srgbClr>
                  </a:outerShdw>
                </a:effectLst>
              </a:rPr>
              <a:t>The inputs which are not stored in the database can not be recognised .</a:t>
            </a:r>
          </a:p>
          <a:p>
            <a:pPr marL="342900" indent="-342900">
              <a:buFont typeface="Wingdings" panose="05000000000000000000" pitchFamily="2" charset="2"/>
              <a:buChar char="q"/>
            </a:pPr>
            <a:r>
              <a:rPr lang="en-IN" sz="3000" i="1" cap="none" dirty="0">
                <a:solidFill>
                  <a:schemeClr val="tx1"/>
                </a:solidFill>
                <a:effectLst>
                  <a:outerShdw blurRad="38100" dist="38100" dir="2700000" algn="tl">
                    <a:srgbClr val="000000">
                      <a:alpha val="43137"/>
                    </a:srgbClr>
                  </a:outerShdw>
                </a:effectLst>
              </a:rPr>
              <a:t>Performance decreases when the difference is more than 1.5m.</a:t>
            </a:r>
          </a:p>
          <a:p>
            <a:pPr marL="342900" indent="-342900">
              <a:buFont typeface="Wingdings" panose="05000000000000000000" pitchFamily="2" charset="2"/>
              <a:buChar char="q"/>
            </a:pPr>
            <a:r>
              <a:rPr lang="en-IN" sz="3000" i="1" cap="none" dirty="0">
                <a:solidFill>
                  <a:schemeClr val="tx1"/>
                </a:solidFill>
                <a:effectLst>
                  <a:outerShdw blurRad="38100" dist="38100" dir="2700000" algn="tl">
                    <a:srgbClr val="000000">
                      <a:alpha val="43137"/>
                    </a:srgbClr>
                  </a:outerShdw>
                </a:effectLst>
              </a:rPr>
              <a:t>System limitation restricts the application</a:t>
            </a:r>
          </a:p>
          <a:p>
            <a:pPr marL="342900" indent="-342900">
              <a:buFont typeface="Wingdings" panose="05000000000000000000" pitchFamily="2" charset="2"/>
              <a:buChar char="q"/>
            </a:pPr>
            <a:r>
              <a:rPr lang="en-IN" sz="3000" i="1" cap="none" dirty="0">
                <a:solidFill>
                  <a:schemeClr val="tx1"/>
                </a:solidFill>
                <a:effectLst>
                  <a:outerShdw blurRad="38100" dist="38100" dir="2700000" algn="tl">
                    <a:srgbClr val="000000">
                      <a:alpha val="43137"/>
                    </a:srgbClr>
                  </a:outerShdw>
                </a:effectLst>
              </a:rPr>
              <a:t>Only recognises Dynamic gestures .</a:t>
            </a:r>
          </a:p>
          <a:p>
            <a:pPr marL="342900" indent="-342900">
              <a:buFont typeface="Wingdings" panose="05000000000000000000" pitchFamily="2" charset="2"/>
              <a:buChar char="q"/>
            </a:pPr>
            <a:endParaRPr lang="en-IN" sz="3000" i="1" cap="none" dirty="0">
              <a:solidFill>
                <a:schemeClr val="tx1"/>
              </a:solidFill>
              <a:effectLst>
                <a:outerShdw blurRad="38100" dist="38100" dir="2700000" algn="tl">
                  <a:srgbClr val="000000">
                    <a:alpha val="43137"/>
                  </a:srgbClr>
                </a:outerShdw>
              </a:effectLst>
            </a:endParaRPr>
          </a:p>
          <a:p>
            <a:pPr marL="342900" indent="-342900">
              <a:buFont typeface="Wingdings" panose="05000000000000000000" pitchFamily="2" charset="2"/>
              <a:buChar char="Ø"/>
            </a:pPr>
            <a:endParaRPr lang="en-IN" sz="2000" b="1" i="1" u="sng" cap="none"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40114231"/>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872198"/>
            <a:ext cx="8825658" cy="1223888"/>
          </a:xfrm>
        </p:spPr>
        <p:txBody>
          <a:bodyPr/>
          <a:lstStyle/>
          <a:p>
            <a:pPr algn="ctr"/>
            <a:r>
              <a:rPr lang="en-US" b="1" i="1" dirty="0">
                <a:solidFill>
                  <a:srgbClr val="FFFF00"/>
                </a:solidFill>
                <a:effectLst>
                  <a:outerShdw blurRad="38100" dist="38100" dir="2700000" algn="tl">
                    <a:srgbClr val="000000">
                      <a:alpha val="43137"/>
                    </a:srgbClr>
                  </a:outerShdw>
                </a:effectLst>
              </a:rPr>
              <a:t>conclusion………</a:t>
            </a:r>
            <a:endParaRPr lang="en-IN" b="1" i="1" dirty="0">
              <a:solidFill>
                <a:srgbClr val="FFFF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718856" y="2403230"/>
            <a:ext cx="6891765" cy="3708010"/>
          </a:xfrm>
        </p:spPr>
        <p:txBody>
          <a:bodyPr>
            <a:normAutofit fontScale="92500" lnSpcReduction="10000"/>
          </a:bodyPr>
          <a:lstStyle/>
          <a:p>
            <a:r>
              <a:rPr lang="en-IN" sz="3200" b="1" i="1" cap="none" dirty="0">
                <a:solidFill>
                  <a:schemeClr val="tx1"/>
                </a:solidFill>
              </a:rPr>
              <a:t>We have used tensorflow framework, with keras API. And for the user feasibility complete front-end is designed using pyqt5. We developed a system for the purpose of recognition of a subset of the sign language with a recognition rate of </a:t>
            </a:r>
            <a:r>
              <a:rPr lang="en-IN" sz="3200" b="1" i="1" cap="none" dirty="0">
                <a:solidFill>
                  <a:schemeClr val="accent3">
                    <a:lumMod val="75000"/>
                  </a:schemeClr>
                </a:solidFill>
              </a:rPr>
              <a:t>97.77%</a:t>
            </a:r>
            <a:r>
              <a:rPr lang="en-IN" sz="3200" b="1" i="1" cap="none" dirty="0">
                <a:solidFill>
                  <a:schemeClr val="tx1"/>
                </a:solidFill>
              </a:rPr>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305" y="2403230"/>
            <a:ext cx="3441502" cy="3581400"/>
          </a:xfrm>
          <a:prstGeom prst="rect">
            <a:avLst/>
          </a:prstGeom>
        </p:spPr>
      </p:pic>
    </p:spTree>
    <p:extLst>
      <p:ext uri="{BB962C8B-B14F-4D97-AF65-F5344CB8AC3E}">
        <p14:creationId xmlns:p14="http://schemas.microsoft.com/office/powerpoint/2010/main" val="88706014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815927"/>
            <a:ext cx="8825658" cy="1083212"/>
          </a:xfrm>
        </p:spPr>
        <p:txBody>
          <a:bodyPr/>
          <a:lstStyle/>
          <a:p>
            <a:pPr algn="ctr"/>
            <a:r>
              <a:rPr lang="en-US" sz="6000" b="1" i="1" dirty="0">
                <a:solidFill>
                  <a:srgbClr val="FFFF00"/>
                </a:solidFill>
                <a:effectLst>
                  <a:outerShdw blurRad="38100" dist="38100" dir="2700000" algn="tl">
                    <a:srgbClr val="000000">
                      <a:alpha val="43137"/>
                    </a:srgbClr>
                  </a:outerShdw>
                </a:effectLst>
              </a:rPr>
              <a:t>Future</a:t>
            </a:r>
            <a:r>
              <a:rPr lang="en-US" sz="6000" dirty="0"/>
              <a:t> </a:t>
            </a:r>
            <a:r>
              <a:rPr lang="en-US" sz="6000" b="1" i="1" dirty="0">
                <a:solidFill>
                  <a:schemeClr val="tx1"/>
                </a:solidFill>
                <a:effectLst>
                  <a:outerShdw blurRad="38100" dist="38100" dir="2700000" algn="tl">
                    <a:srgbClr val="000000">
                      <a:alpha val="43137"/>
                    </a:srgbClr>
                  </a:outerShdw>
                </a:effectLst>
              </a:rPr>
              <a:t>Scope….</a:t>
            </a:r>
            <a:endParaRPr lang="en-IN" sz="6000" b="1" i="1" dirty="0">
              <a:solidFill>
                <a:schemeClr val="tx1"/>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154955" y="2110154"/>
            <a:ext cx="8825658" cy="3528646"/>
          </a:xfrm>
        </p:spPr>
        <p:txBody>
          <a:bodyPr>
            <a:normAutofit/>
          </a:bodyPr>
          <a:lstStyle/>
          <a:p>
            <a:pPr marL="285750" indent="-285750">
              <a:buClrTx/>
              <a:buFont typeface="Wingdings" panose="05000000000000000000" pitchFamily="2" charset="2"/>
              <a:buChar char="v"/>
            </a:pPr>
            <a:r>
              <a:rPr lang="en-US" sz="2400" b="1" i="1" dirty="0">
                <a:solidFill>
                  <a:schemeClr val="accent3">
                    <a:lumMod val="75000"/>
                  </a:schemeClr>
                </a:solidFill>
              </a:rPr>
              <a:t>Dynamic Gesture Recognition</a:t>
            </a:r>
          </a:p>
          <a:p>
            <a:pPr marL="285750" indent="-285750">
              <a:buClrTx/>
              <a:buFont typeface="Wingdings" panose="05000000000000000000" pitchFamily="2" charset="2"/>
              <a:buChar char="v"/>
            </a:pPr>
            <a:r>
              <a:rPr lang="en-US" sz="2400" b="1" i="1" dirty="0">
                <a:solidFill>
                  <a:schemeClr val="accent3">
                    <a:lumMod val="75000"/>
                  </a:schemeClr>
                </a:solidFill>
              </a:rPr>
              <a:t>Gesture with non uniform background</a:t>
            </a:r>
          </a:p>
          <a:p>
            <a:pPr marL="285750" indent="-285750">
              <a:buClrTx/>
              <a:buFont typeface="Wingdings" panose="05000000000000000000" pitchFamily="2" charset="2"/>
              <a:buChar char="v"/>
            </a:pPr>
            <a:r>
              <a:rPr lang="en-US" sz="2400" b="1" i="1" dirty="0">
                <a:solidFill>
                  <a:schemeClr val="accent3">
                    <a:lumMod val="75000"/>
                  </a:schemeClr>
                </a:solidFill>
              </a:rPr>
              <a:t>Multiple Sign Language Support</a:t>
            </a:r>
          </a:p>
          <a:p>
            <a:pPr marL="285750" indent="-285750">
              <a:buClrTx/>
              <a:buFont typeface="Wingdings" panose="05000000000000000000" pitchFamily="2" charset="2"/>
              <a:buChar char="v"/>
            </a:pPr>
            <a:r>
              <a:rPr lang="en-US" sz="2400" b="1" i="1" dirty="0">
                <a:solidFill>
                  <a:schemeClr val="accent3">
                    <a:lumMod val="75000"/>
                  </a:schemeClr>
                </a:solidFill>
              </a:rPr>
              <a:t>Virtual 3d simulation of gestures on screen</a:t>
            </a:r>
            <a:endParaRPr lang="en-IN" sz="2400" b="1" i="1" dirty="0">
              <a:solidFill>
                <a:schemeClr val="accent3">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2296" y="4100293"/>
            <a:ext cx="3769336" cy="2174874"/>
          </a:xfrm>
          <a:prstGeom prst="rect">
            <a:avLst/>
          </a:prstGeom>
        </p:spPr>
      </p:pic>
    </p:spTree>
    <p:extLst>
      <p:ext uri="{BB962C8B-B14F-4D97-AF65-F5344CB8AC3E}">
        <p14:creationId xmlns:p14="http://schemas.microsoft.com/office/powerpoint/2010/main" val="42155046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998807"/>
            <a:ext cx="8825658" cy="1026942"/>
          </a:xfrm>
        </p:spPr>
        <p:txBody>
          <a:bodyPr/>
          <a:lstStyle/>
          <a:p>
            <a:pPr algn="ctr"/>
            <a:r>
              <a:rPr lang="en-US" b="1" i="1" dirty="0">
                <a:solidFill>
                  <a:srgbClr val="FFFF00"/>
                </a:solidFill>
                <a:latin typeface="Arial Black" panose="020B0A04020102020204" pitchFamily="34" charset="0"/>
              </a:rPr>
              <a:t>Interaction</a:t>
            </a:r>
            <a:r>
              <a:rPr lang="en-US" b="1" i="1" dirty="0">
                <a:solidFill>
                  <a:schemeClr val="tx1"/>
                </a:solidFill>
                <a:latin typeface="Arial Black" panose="020B0A04020102020204" pitchFamily="34" charset="0"/>
              </a:rPr>
              <a:t> point</a:t>
            </a:r>
            <a:endParaRPr lang="en-IN" b="1" i="1" dirty="0">
              <a:solidFill>
                <a:schemeClr val="tx1"/>
              </a:solidFill>
              <a:latin typeface="Arial Black" panose="020B0A04020102020204" pitchFamily="34" charset="0"/>
            </a:endParaRPr>
          </a:p>
        </p:txBody>
      </p:sp>
      <p:sp>
        <p:nvSpPr>
          <p:cNvPr id="3" name="Subtitle 2"/>
          <p:cNvSpPr>
            <a:spLocks noGrp="1"/>
          </p:cNvSpPr>
          <p:nvPr>
            <p:ph type="subTitle" idx="1"/>
          </p:nvPr>
        </p:nvSpPr>
        <p:spPr>
          <a:xfrm>
            <a:off x="1154955" y="2236763"/>
            <a:ext cx="8825658" cy="3402037"/>
          </a:xfrm>
        </p:spPr>
        <p:txBody>
          <a:bodyPr>
            <a:normAutofit fontScale="55000" lnSpcReduction="20000"/>
          </a:bodyPr>
          <a:lstStyle/>
          <a:p>
            <a:pPr marL="285750" indent="-285750">
              <a:buFont typeface="Wingdings" panose="05000000000000000000" pitchFamily="2" charset="2"/>
              <a:buChar char="Ø"/>
            </a:pPr>
            <a:r>
              <a:rPr lang="en-US" sz="4400" b="1" cap="none" dirty="0">
                <a:solidFill>
                  <a:schemeClr val="bg2">
                    <a:lumMod val="75000"/>
                  </a:schemeClr>
                </a:solidFill>
                <a:latin typeface="Informal Roman" panose="030604020304060B0204" pitchFamily="66" charset="0"/>
              </a:rPr>
              <a:t>The Problem</a:t>
            </a:r>
            <a:endParaRPr lang="en-IN" sz="4400" b="1" cap="none" dirty="0">
              <a:solidFill>
                <a:schemeClr val="bg2">
                  <a:lumMod val="75000"/>
                </a:schemeClr>
              </a:solidFill>
              <a:latin typeface="Informal Roman" panose="030604020304060B0204" pitchFamily="66" charset="0"/>
            </a:endParaRPr>
          </a:p>
          <a:p>
            <a:pPr marL="285750" indent="-285750">
              <a:buFont typeface="Wingdings" panose="05000000000000000000" pitchFamily="2" charset="2"/>
              <a:buChar char="Ø"/>
            </a:pPr>
            <a:r>
              <a:rPr lang="en-US" sz="4400" b="1" cap="none" dirty="0">
                <a:solidFill>
                  <a:schemeClr val="bg2">
                    <a:lumMod val="75000"/>
                  </a:schemeClr>
                </a:solidFill>
                <a:latin typeface="Informal Roman" panose="030604020304060B0204" pitchFamily="66" charset="0"/>
              </a:rPr>
              <a:t>Project Requirements</a:t>
            </a:r>
          </a:p>
          <a:p>
            <a:pPr marL="285750" indent="-285750">
              <a:buFont typeface="Wingdings" panose="05000000000000000000" pitchFamily="2" charset="2"/>
              <a:buChar char="Ø"/>
            </a:pPr>
            <a:r>
              <a:rPr lang="en-US" sz="4400" b="1" cap="none" dirty="0">
                <a:solidFill>
                  <a:schemeClr val="bg2">
                    <a:lumMod val="75000"/>
                  </a:schemeClr>
                </a:solidFill>
                <a:latin typeface="Informal Roman" panose="030604020304060B0204" pitchFamily="66" charset="0"/>
              </a:rPr>
              <a:t>Design Strategy</a:t>
            </a:r>
          </a:p>
          <a:p>
            <a:pPr marL="285750" indent="-285750">
              <a:buFont typeface="Wingdings" panose="05000000000000000000" pitchFamily="2" charset="2"/>
              <a:buChar char="Ø"/>
            </a:pPr>
            <a:r>
              <a:rPr lang="en-US" sz="4400" b="1" cap="none" dirty="0">
                <a:solidFill>
                  <a:schemeClr val="bg2">
                    <a:lumMod val="75000"/>
                  </a:schemeClr>
                </a:solidFill>
                <a:latin typeface="Informal Roman" panose="030604020304060B0204" pitchFamily="66" charset="0"/>
              </a:rPr>
              <a:t>Working Modules</a:t>
            </a:r>
          </a:p>
          <a:p>
            <a:pPr marL="285750" indent="-285750">
              <a:buFont typeface="Wingdings" panose="05000000000000000000" pitchFamily="2" charset="2"/>
              <a:buChar char="Ø"/>
            </a:pPr>
            <a:r>
              <a:rPr lang="en-US" sz="4400" b="1" cap="none" dirty="0">
                <a:solidFill>
                  <a:schemeClr val="bg2">
                    <a:lumMod val="75000"/>
                  </a:schemeClr>
                </a:solidFill>
                <a:latin typeface="Informal Roman" panose="030604020304060B0204" pitchFamily="66" charset="0"/>
              </a:rPr>
              <a:t>Result and Analysis </a:t>
            </a:r>
          </a:p>
          <a:p>
            <a:pPr marL="285750" indent="-285750">
              <a:buFont typeface="Wingdings" panose="05000000000000000000" pitchFamily="2" charset="2"/>
              <a:buChar char="Ø"/>
            </a:pPr>
            <a:r>
              <a:rPr lang="en-US" sz="4400" b="1" cap="none" dirty="0">
                <a:solidFill>
                  <a:schemeClr val="bg2">
                    <a:lumMod val="75000"/>
                  </a:schemeClr>
                </a:solidFill>
                <a:latin typeface="Informal Roman" panose="030604020304060B0204" pitchFamily="66" charset="0"/>
              </a:rPr>
              <a:t>Advantages and disadvantages </a:t>
            </a:r>
          </a:p>
          <a:p>
            <a:pPr marL="285750" indent="-285750">
              <a:buFont typeface="Wingdings" panose="05000000000000000000" pitchFamily="2" charset="2"/>
              <a:buChar char="Ø"/>
            </a:pPr>
            <a:r>
              <a:rPr lang="en-US" sz="4400" b="1" cap="none" dirty="0">
                <a:solidFill>
                  <a:schemeClr val="bg2">
                    <a:lumMod val="75000"/>
                  </a:schemeClr>
                </a:solidFill>
                <a:latin typeface="Informal Roman" panose="030604020304060B0204" pitchFamily="66" charset="0"/>
              </a:rPr>
              <a:t>Conclusion</a:t>
            </a:r>
          </a:p>
          <a:p>
            <a:pPr marL="285750" indent="-285750">
              <a:buFont typeface="Wingdings" panose="05000000000000000000" pitchFamily="2" charset="2"/>
              <a:buChar char="Ø"/>
            </a:pPr>
            <a:r>
              <a:rPr lang="en-US" sz="4400" b="1" cap="none" dirty="0">
                <a:solidFill>
                  <a:schemeClr val="bg2">
                    <a:lumMod val="75000"/>
                  </a:schemeClr>
                </a:solidFill>
                <a:latin typeface="Informal Roman" panose="030604020304060B0204" pitchFamily="66" charset="0"/>
              </a:rPr>
              <a:t>Scope</a:t>
            </a:r>
            <a:endParaRPr lang="en-IN" sz="4400" b="1" cap="none" dirty="0">
              <a:solidFill>
                <a:schemeClr val="bg2">
                  <a:lumMod val="75000"/>
                </a:schemeClr>
              </a:solidFill>
              <a:latin typeface="Informal Roman" panose="030604020304060B0204" pitchFamily="66" charset="0"/>
            </a:endParaRPr>
          </a:p>
        </p:txBody>
      </p:sp>
    </p:spTree>
    <p:extLst>
      <p:ext uri="{BB962C8B-B14F-4D97-AF65-F5344CB8AC3E}">
        <p14:creationId xmlns:p14="http://schemas.microsoft.com/office/powerpoint/2010/main" val="28103608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8562" y="1832447"/>
            <a:ext cx="8825658" cy="2677648"/>
          </a:xfrm>
        </p:spPr>
        <p:txBody>
          <a:bodyPr/>
          <a:lstStyle/>
          <a:p>
            <a:r>
              <a:rPr lang="en-US" dirty="0"/>
              <a:t>   </a:t>
            </a:r>
            <a:endParaRPr lang="en-IN" dirty="0"/>
          </a:p>
        </p:txBody>
      </p:sp>
      <p:sp>
        <p:nvSpPr>
          <p:cNvPr id="3" name="Subtitle 2"/>
          <p:cNvSpPr>
            <a:spLocks noGrp="1"/>
          </p:cNvSpPr>
          <p:nvPr>
            <p:ph type="subTitle" idx="1"/>
          </p:nvPr>
        </p:nvSpPr>
        <p:spPr/>
        <p:txBody>
          <a:bodyPr/>
          <a:lstStyle/>
          <a:p>
            <a:r>
              <a:rPr lang="en-US" dirty="0"/>
              <a:t>    </a:t>
            </a:r>
            <a:endParaRPr lang="en-IN" dirty="0"/>
          </a:p>
        </p:txBody>
      </p:sp>
      <p:sp>
        <p:nvSpPr>
          <p:cNvPr id="4" name="Rectangle 3"/>
          <p:cNvSpPr/>
          <p:nvPr/>
        </p:nvSpPr>
        <p:spPr>
          <a:xfrm>
            <a:off x="2924298" y="2967335"/>
            <a:ext cx="6343403" cy="1569660"/>
          </a:xfrm>
          <a:prstGeom prst="rect">
            <a:avLst/>
          </a:prstGeom>
          <a:noFill/>
        </p:spPr>
        <p:txBody>
          <a:bodyPr wrap="none" lIns="91440" tIns="45720" rIns="91440" bIns="45720">
            <a:spAutoFit/>
            <a:scene3d>
              <a:camera prst="perspectiveLeft"/>
              <a:lightRig rig="threePt" dir="t"/>
            </a:scene3d>
          </a:bodyPr>
          <a:lstStyle/>
          <a:p>
            <a:pPr algn="ctr"/>
            <a:r>
              <a:rPr lang="en-US" sz="9600" b="1" i="1" dirty="0">
                <a:ln w="22225">
                  <a:solidFill>
                    <a:schemeClr val="accent2"/>
                  </a:solidFill>
                  <a:prstDash val="solid"/>
                </a:ln>
                <a:solidFill>
                  <a:schemeClr val="accent2">
                    <a:lumMod val="40000"/>
                    <a:lumOff val="60000"/>
                  </a:schemeClr>
                </a:solidFill>
              </a:rPr>
              <a:t>Thank You</a:t>
            </a:r>
          </a:p>
        </p:txBody>
      </p:sp>
    </p:spTree>
    <p:extLst>
      <p:ext uri="{BB962C8B-B14F-4D97-AF65-F5344CB8AC3E}">
        <p14:creationId xmlns:p14="http://schemas.microsoft.com/office/powerpoint/2010/main" val="32751516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041009"/>
            <a:ext cx="8825658" cy="928468"/>
          </a:xfrm>
        </p:spPr>
        <p:txBody>
          <a:bodyPr/>
          <a:lstStyle/>
          <a:p>
            <a:pPr algn="ctr"/>
            <a:r>
              <a:rPr lang="en-US" b="1" i="1" dirty="0">
                <a:solidFill>
                  <a:srgbClr val="FFFF00"/>
                </a:solidFill>
                <a:effectLst>
                  <a:outerShdw blurRad="38100" dist="38100" dir="2700000" algn="tl">
                    <a:srgbClr val="000000">
                      <a:alpha val="43137"/>
                    </a:srgbClr>
                  </a:outerShdw>
                </a:effectLst>
              </a:rPr>
              <a:t>The</a:t>
            </a:r>
            <a:r>
              <a:rPr lang="en-US" dirty="0">
                <a:effectLst>
                  <a:outerShdw blurRad="38100" dist="38100" dir="2700000" algn="tl">
                    <a:srgbClr val="000000">
                      <a:alpha val="43137"/>
                    </a:srgbClr>
                  </a:outerShdw>
                </a:effectLst>
              </a:rPr>
              <a:t> </a:t>
            </a:r>
            <a:r>
              <a:rPr lang="en-US" b="1" i="1" dirty="0">
                <a:solidFill>
                  <a:schemeClr val="tx1"/>
                </a:solidFill>
                <a:effectLst>
                  <a:outerShdw blurRad="38100" dist="38100" dir="2700000" algn="tl">
                    <a:srgbClr val="000000">
                      <a:alpha val="43137"/>
                    </a:srgbClr>
                  </a:outerShdw>
                </a:effectLst>
              </a:rPr>
              <a:t>Problem</a:t>
            </a:r>
            <a:endParaRPr lang="en-IN" b="1" i="1" dirty="0">
              <a:solidFill>
                <a:schemeClr val="tx1"/>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154954" y="2236763"/>
            <a:ext cx="9269205" cy="3402037"/>
          </a:xfrm>
        </p:spPr>
        <p:txBody>
          <a:bodyPr/>
          <a:lstStyle/>
          <a:p>
            <a:endParaRPr lang="en-IN" dirty="0"/>
          </a:p>
        </p:txBody>
      </p:sp>
      <p:sp>
        <p:nvSpPr>
          <p:cNvPr id="4" name="Rectangle 3"/>
          <p:cNvSpPr/>
          <p:nvPr/>
        </p:nvSpPr>
        <p:spPr>
          <a:xfrm>
            <a:off x="1266092" y="2236763"/>
            <a:ext cx="3530991" cy="1772530"/>
          </a:xfrm>
          <a:prstGeom prst="rect">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bg1"/>
                </a:solidFill>
              </a:rPr>
              <a:t>Communication Problem</a:t>
            </a:r>
            <a:endParaRPr lang="en-IN" sz="3200" b="1" i="1" dirty="0">
              <a:solidFill>
                <a:schemeClr val="bg1"/>
              </a:solidFill>
            </a:endParaRPr>
          </a:p>
        </p:txBody>
      </p:sp>
      <p:sp>
        <p:nvSpPr>
          <p:cNvPr id="5" name="Rectangle 4"/>
          <p:cNvSpPr/>
          <p:nvPr/>
        </p:nvSpPr>
        <p:spPr>
          <a:xfrm>
            <a:off x="6358597" y="2236763"/>
            <a:ext cx="3622016" cy="1772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t>Regional Sign Language</a:t>
            </a:r>
            <a:endParaRPr lang="en-IN" sz="3200" b="1" i="1" dirty="0"/>
          </a:p>
        </p:txBody>
      </p:sp>
      <p:sp>
        <p:nvSpPr>
          <p:cNvPr id="6" name="Rectangle 5"/>
          <p:cNvSpPr/>
          <p:nvPr/>
        </p:nvSpPr>
        <p:spPr>
          <a:xfrm>
            <a:off x="4023360" y="4276579"/>
            <a:ext cx="3418449" cy="1629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t>Sign Translation</a:t>
            </a:r>
            <a:endParaRPr lang="en-IN" sz="3200" b="1" i="1" dirty="0"/>
          </a:p>
        </p:txBody>
      </p:sp>
    </p:spTree>
    <p:extLst>
      <p:ext uri="{BB962C8B-B14F-4D97-AF65-F5344CB8AC3E}">
        <p14:creationId xmlns:p14="http://schemas.microsoft.com/office/powerpoint/2010/main" val="8712801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796835"/>
            <a:ext cx="8825658" cy="1619794"/>
          </a:xfrm>
        </p:spPr>
        <p:txBody>
          <a:bodyPr/>
          <a:lstStyle/>
          <a:p>
            <a:pPr algn="ctr"/>
            <a:r>
              <a:rPr lang="en-US" sz="6000" b="1" i="1" dirty="0">
                <a:solidFill>
                  <a:schemeClr val="bg1"/>
                </a:solidFill>
                <a:effectLst>
                  <a:outerShdw blurRad="38100" dist="38100" dir="2700000" algn="tl">
                    <a:srgbClr val="000000">
                      <a:alpha val="43137"/>
                    </a:srgbClr>
                  </a:outerShdw>
                </a:effectLst>
                <a:latin typeface="Arial Black" panose="020B0A04020102020204" pitchFamily="34" charset="0"/>
              </a:rPr>
              <a:t>Our aim………</a:t>
            </a:r>
            <a:endParaRPr lang="en-IN" sz="6000" b="1" i="1" dirty="0">
              <a:solidFill>
                <a:schemeClr val="bg1"/>
              </a:solidFill>
              <a:effectLst>
                <a:outerShdw blurRad="38100" dist="38100" dir="2700000" algn="tl">
                  <a:srgbClr val="000000">
                    <a:alpha val="43137"/>
                  </a:srgbClr>
                </a:outerShdw>
              </a:effectLst>
              <a:latin typeface="Arial Black" panose="020B0A04020102020204" pitchFamily="34" charset="0"/>
            </a:endParaRPr>
          </a:p>
        </p:txBody>
      </p:sp>
      <p:sp>
        <p:nvSpPr>
          <p:cNvPr id="3" name="Subtitle 2"/>
          <p:cNvSpPr>
            <a:spLocks noGrp="1"/>
          </p:cNvSpPr>
          <p:nvPr>
            <p:ph type="subTitle" idx="1"/>
          </p:nvPr>
        </p:nvSpPr>
        <p:spPr>
          <a:xfrm>
            <a:off x="1154955" y="2795451"/>
            <a:ext cx="8825658" cy="2843349"/>
          </a:xfrm>
        </p:spPr>
        <p:txBody>
          <a:bodyPr>
            <a:normAutofit/>
          </a:bodyPr>
          <a:lstStyle/>
          <a:p>
            <a:pPr algn="ctr"/>
            <a:r>
              <a:rPr lang="en-IN" sz="2800" b="1" i="1" cap="none" dirty="0">
                <a:solidFill>
                  <a:srgbClr val="002060"/>
                </a:solidFill>
              </a:rPr>
              <a:t>our strategy involves implementing such an application which detects pre-defined</a:t>
            </a:r>
            <a:r>
              <a:rPr lang="en-IN" sz="2800" cap="none" dirty="0"/>
              <a:t> </a:t>
            </a:r>
            <a:r>
              <a:rPr lang="en-IN" sz="2800" b="1" dirty="0">
                <a:solidFill>
                  <a:srgbClr val="FFFF00"/>
                </a:solidFill>
              </a:rPr>
              <a:t>Sign Language Character Recognition (SNCHAR)</a:t>
            </a:r>
            <a:r>
              <a:rPr lang="en-IN" sz="2800" dirty="0">
                <a:solidFill>
                  <a:srgbClr val="FFFF00"/>
                </a:solidFill>
              </a:rPr>
              <a:t> </a:t>
            </a:r>
            <a:r>
              <a:rPr lang="en-IN" sz="2800" b="1" i="1" cap="none" dirty="0">
                <a:solidFill>
                  <a:srgbClr val="002060"/>
                </a:solidFill>
              </a:rPr>
              <a:t>through hand gestures…</a:t>
            </a:r>
            <a:endParaRPr lang="en-IN" sz="2800" b="1" i="1" cap="none" dirty="0"/>
          </a:p>
        </p:txBody>
      </p:sp>
    </p:spTree>
    <p:extLst>
      <p:ext uri="{BB962C8B-B14F-4D97-AF65-F5344CB8AC3E}">
        <p14:creationId xmlns:p14="http://schemas.microsoft.com/office/powerpoint/2010/main" val="154612692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992777"/>
            <a:ext cx="8825658" cy="999308"/>
          </a:xfrm>
        </p:spPr>
        <p:txBody>
          <a:bodyPr/>
          <a:lstStyle/>
          <a:p>
            <a:pPr algn="ctr"/>
            <a:r>
              <a:rPr lang="en-US" b="1" i="1" dirty="0">
                <a:solidFill>
                  <a:srgbClr val="FFFF00"/>
                </a:solidFill>
                <a:effectLst>
                  <a:outerShdw blurRad="38100" dist="38100" dir="2700000" algn="tl">
                    <a:srgbClr val="000000">
                      <a:alpha val="43137"/>
                    </a:srgbClr>
                  </a:outerShdw>
                </a:effectLst>
              </a:rPr>
              <a:t>Project</a:t>
            </a:r>
            <a:r>
              <a:rPr lang="en-US" dirty="0"/>
              <a:t> </a:t>
            </a:r>
            <a:r>
              <a:rPr lang="en-US" b="1" i="1" dirty="0">
                <a:solidFill>
                  <a:schemeClr val="tx1"/>
                </a:solidFill>
                <a:effectLst>
                  <a:outerShdw blurRad="38100" dist="38100" dir="2700000" algn="tl">
                    <a:srgbClr val="000000">
                      <a:alpha val="43137"/>
                    </a:srgbClr>
                  </a:outerShdw>
                </a:effectLst>
              </a:rPr>
              <a:t>Requirements</a:t>
            </a:r>
            <a:endParaRPr lang="en-IN" b="1" i="1" dirty="0">
              <a:solidFill>
                <a:schemeClr val="tx1"/>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171733" y="2116183"/>
            <a:ext cx="8825658" cy="3770811"/>
          </a:xfrm>
        </p:spPr>
        <p:txBody>
          <a:bodyPr numCol="1"/>
          <a:lstStyle/>
          <a:p>
            <a:r>
              <a:rPr lang="en-US" dirty="0"/>
              <a:t>       </a:t>
            </a:r>
            <a:r>
              <a:rPr lang="en-US" b="1" i="1" dirty="0">
                <a:solidFill>
                  <a:schemeClr val="tx1"/>
                </a:solidFill>
                <a:effectLst>
                  <a:outerShdw blurRad="38100" dist="38100" dir="2700000" algn="tl">
                    <a:srgbClr val="000000">
                      <a:alpha val="43137"/>
                    </a:srgbClr>
                  </a:outerShdw>
                </a:effectLst>
              </a:rPr>
              <a:t>Hardware Requirements                             Software Requirements</a:t>
            </a:r>
            <a:endParaRPr lang="en-IN" b="1" i="1" dirty="0">
              <a:solidFill>
                <a:schemeClr val="tx1"/>
              </a:solidFill>
              <a:effectLst>
                <a:outerShdw blurRad="38100" dist="38100" dir="2700000" algn="tl">
                  <a:srgbClr val="000000">
                    <a:alpha val="43137"/>
                  </a:srgbClr>
                </a:outerShdw>
              </a:effectLst>
            </a:endParaRPr>
          </a:p>
        </p:txBody>
      </p:sp>
      <p:sp>
        <p:nvSpPr>
          <p:cNvPr id="10" name="Rounded Rectangular Callout 9"/>
          <p:cNvSpPr/>
          <p:nvPr/>
        </p:nvSpPr>
        <p:spPr>
          <a:xfrm>
            <a:off x="1345475" y="2499359"/>
            <a:ext cx="4010297" cy="2886892"/>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fontAlgn="base">
              <a:buFont typeface="Wingdings" panose="05000000000000000000" pitchFamily="2" charset="2"/>
              <a:buChar char="§"/>
            </a:pPr>
            <a:r>
              <a:rPr lang="en-IN" sz="1600" dirty="0"/>
              <a:t>Intel Core i3-2100 2nd generation or later.</a:t>
            </a:r>
          </a:p>
          <a:p>
            <a:pPr marL="285750" lvl="0" indent="-285750" fontAlgn="base">
              <a:buFont typeface="Wingdings" panose="05000000000000000000" pitchFamily="2" charset="2"/>
              <a:buChar char="§"/>
            </a:pPr>
            <a:r>
              <a:rPr lang="en-IN" sz="1600" dirty="0"/>
              <a:t>512 MB disk space. </a:t>
            </a:r>
          </a:p>
          <a:p>
            <a:pPr marL="285750" lvl="0" indent="-285750" fontAlgn="base">
              <a:buFont typeface="Wingdings" panose="05000000000000000000" pitchFamily="2" charset="2"/>
              <a:buChar char="§"/>
            </a:pPr>
            <a:r>
              <a:rPr lang="en-IN" sz="1600" dirty="0"/>
              <a:t>512 MB RAM. </a:t>
            </a:r>
          </a:p>
          <a:p>
            <a:pPr marL="285750" lvl="0" indent="-285750" fontAlgn="base">
              <a:buFont typeface="Wingdings" panose="05000000000000000000" pitchFamily="2" charset="2"/>
              <a:buChar char="§"/>
            </a:pPr>
            <a:r>
              <a:rPr lang="en-IN" sz="1600" dirty="0"/>
              <a:t>Any external or in-built camera with minimum pixel resolution 200 x 200 (300ppi or 150lpi) 4-megapixel cameras and up. </a:t>
            </a:r>
          </a:p>
          <a:p>
            <a:pPr algn="ctr"/>
            <a:endParaRPr lang="en-IN" dirty="0"/>
          </a:p>
        </p:txBody>
      </p:sp>
      <p:sp>
        <p:nvSpPr>
          <p:cNvPr id="11" name="Rounded Rectangular Callout 10"/>
          <p:cNvSpPr/>
          <p:nvPr/>
        </p:nvSpPr>
        <p:spPr>
          <a:xfrm>
            <a:off x="5858986" y="2499359"/>
            <a:ext cx="4010297" cy="2886892"/>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fontAlgn="base">
              <a:buFont typeface="Wingdings" panose="05000000000000000000" pitchFamily="2" charset="2"/>
              <a:buChar char="§"/>
            </a:pPr>
            <a:r>
              <a:rPr lang="en-IN" sz="1600" dirty="0"/>
              <a:t>Microsoft Windows XP or later / Ubuntu 12.0 LTS or later /MAC OS 10.1 or later. </a:t>
            </a:r>
          </a:p>
          <a:p>
            <a:pPr marL="285750" lvl="0" indent="-285750" fontAlgn="base">
              <a:buFont typeface="Wingdings" panose="05000000000000000000" pitchFamily="2" charset="2"/>
              <a:buChar char="§"/>
            </a:pPr>
            <a:r>
              <a:rPr lang="en-IN" sz="1600" dirty="0"/>
              <a:t>Python Interpreter (3.6). </a:t>
            </a:r>
          </a:p>
          <a:p>
            <a:pPr marL="285750" lvl="0" indent="-285750" fontAlgn="base">
              <a:buFont typeface="Wingdings" panose="05000000000000000000" pitchFamily="2" charset="2"/>
              <a:buChar char="§"/>
            </a:pPr>
            <a:r>
              <a:rPr lang="en-IN" sz="1600" dirty="0"/>
              <a:t>TensorFlow framework, Keras API. </a:t>
            </a:r>
          </a:p>
          <a:p>
            <a:pPr marL="285750" lvl="0" indent="-285750" fontAlgn="base">
              <a:buFont typeface="Wingdings" panose="05000000000000000000" pitchFamily="2" charset="2"/>
              <a:buChar char="§"/>
            </a:pPr>
            <a:r>
              <a:rPr lang="en-IN" sz="1600" dirty="0"/>
              <a:t>PyQT5, </a:t>
            </a:r>
            <a:r>
              <a:rPr lang="en-IN" sz="1600" dirty="0" err="1"/>
              <a:t>Tkinter</a:t>
            </a:r>
            <a:r>
              <a:rPr lang="en-IN" sz="1600" dirty="0"/>
              <a:t> module. </a:t>
            </a:r>
          </a:p>
          <a:p>
            <a:pPr marL="285750" lvl="0" indent="-285750" fontAlgn="base">
              <a:buFont typeface="Wingdings" panose="05000000000000000000" pitchFamily="2" charset="2"/>
              <a:buChar char="§"/>
            </a:pPr>
            <a:r>
              <a:rPr lang="en-IN" sz="1600" dirty="0"/>
              <a:t>Python OpenCV2, </a:t>
            </a:r>
            <a:r>
              <a:rPr lang="en-IN" sz="1600" dirty="0" err="1"/>
              <a:t>Scipy</a:t>
            </a:r>
            <a:r>
              <a:rPr lang="en-IN" sz="1600" dirty="0"/>
              <a:t>, qimage2ndarray, </a:t>
            </a:r>
            <a:r>
              <a:rPr lang="en-IN" sz="1600" dirty="0" err="1"/>
              <a:t>winGuiAuto</a:t>
            </a:r>
            <a:r>
              <a:rPr lang="en-IN" sz="1600" dirty="0"/>
              <a:t>, pypiwin32, sys, keyboard, pyttsx3, pillow libraries</a:t>
            </a:r>
            <a:r>
              <a:rPr lang="en-IN" dirty="0"/>
              <a:t>. </a:t>
            </a:r>
          </a:p>
        </p:txBody>
      </p:sp>
    </p:spTree>
    <p:extLst>
      <p:ext uri="{BB962C8B-B14F-4D97-AF65-F5344CB8AC3E}">
        <p14:creationId xmlns:p14="http://schemas.microsoft.com/office/powerpoint/2010/main" val="39323291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844787" y="1884171"/>
            <a:ext cx="1101579" cy="1314551"/>
          </a:xfrm>
          <a:prstGeom prst="rect">
            <a:avLst/>
          </a:prstGeom>
        </p:spPr>
      </p:pic>
      <p:sp>
        <p:nvSpPr>
          <p:cNvPr id="2" name="Title 1"/>
          <p:cNvSpPr>
            <a:spLocks noGrp="1"/>
          </p:cNvSpPr>
          <p:nvPr>
            <p:ph type="ctrTitle"/>
          </p:nvPr>
        </p:nvSpPr>
        <p:spPr>
          <a:xfrm>
            <a:off x="1154955" y="627017"/>
            <a:ext cx="8825658" cy="1002328"/>
          </a:xfrm>
        </p:spPr>
        <p:txBody>
          <a:bodyPr/>
          <a:lstStyle/>
          <a:p>
            <a:pPr algn="ctr"/>
            <a:r>
              <a:rPr lang="en-US" b="1" i="1" dirty="0">
                <a:solidFill>
                  <a:srgbClr val="FFFF00"/>
                </a:solidFill>
                <a:effectLst>
                  <a:outerShdw blurRad="38100" dist="38100" dir="2700000" algn="tl">
                    <a:srgbClr val="000000">
                      <a:alpha val="43137"/>
                    </a:srgbClr>
                  </a:outerShdw>
                </a:effectLst>
              </a:rPr>
              <a:t>Design</a:t>
            </a:r>
            <a:r>
              <a:rPr lang="en-US" dirty="0"/>
              <a:t> </a:t>
            </a:r>
            <a:r>
              <a:rPr lang="en-US" b="1" i="1" dirty="0">
                <a:solidFill>
                  <a:schemeClr val="tx1"/>
                </a:solidFill>
                <a:effectLst>
                  <a:outerShdw blurRad="38100" dist="38100" dir="2700000" algn="tl">
                    <a:srgbClr val="000000">
                      <a:alpha val="43137"/>
                    </a:srgbClr>
                  </a:outerShdw>
                </a:effectLst>
              </a:rPr>
              <a:t>Strategy</a:t>
            </a:r>
            <a:endParaRPr lang="en-IN" b="1" i="1" dirty="0">
              <a:solidFill>
                <a:schemeClr val="tx1"/>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844787" y="1629345"/>
            <a:ext cx="10496328" cy="4563050"/>
          </a:xfrm>
        </p:spPr>
        <p:txBody>
          <a:bodyPr/>
          <a:lstStyle/>
          <a:p>
            <a:r>
              <a:rPr lang="en-US" b="1" i="1" cap="none" dirty="0">
                <a:solidFill>
                  <a:srgbClr val="FFFF00"/>
                </a:solidFill>
              </a:rPr>
              <a:t>                                                                                                                                                                                                                   </a:t>
            </a:r>
          </a:p>
          <a:p>
            <a:endParaRPr lang="en-US" b="1" i="1" cap="none" dirty="0">
              <a:solidFill>
                <a:srgbClr val="FFFF00"/>
              </a:solidFill>
            </a:endParaRPr>
          </a:p>
          <a:p>
            <a:endParaRPr lang="en-US" b="1" i="1" cap="none" dirty="0">
              <a:solidFill>
                <a:srgbClr val="FFFF00"/>
              </a:solidFill>
            </a:endParaRPr>
          </a:p>
          <a:p>
            <a:endParaRPr lang="en-US" b="1" i="1" cap="none" dirty="0">
              <a:solidFill>
                <a:srgbClr val="FFFF00"/>
              </a:solidFill>
            </a:endParaRPr>
          </a:p>
          <a:p>
            <a:r>
              <a:rPr lang="en-US" b="1" i="1" cap="none" dirty="0">
                <a:solidFill>
                  <a:srgbClr val="FFFF00"/>
                </a:solidFill>
              </a:rPr>
              <a:t>Scanner                           Input                            Data Preprocessing                             Extraction</a:t>
            </a:r>
            <a:endParaRPr lang="en-IN" b="1" i="1" cap="none" dirty="0">
              <a:solidFill>
                <a:srgbClr val="FFFF00"/>
              </a:solidFill>
            </a:endParaRPr>
          </a:p>
          <a:p>
            <a:endParaRPr lang="en-US" b="1" i="1" cap="none" dirty="0">
              <a:solidFill>
                <a:srgbClr val="FFFF00"/>
              </a:solidFill>
            </a:endParaRPr>
          </a:p>
          <a:p>
            <a:endParaRPr lang="en-US" b="1" i="1" cap="none" dirty="0">
              <a:solidFill>
                <a:srgbClr val="FFFF00"/>
              </a:solidFill>
            </a:endParaRPr>
          </a:p>
          <a:p>
            <a:endParaRPr lang="en-US" b="1" i="1" cap="none" dirty="0">
              <a:solidFill>
                <a:srgbClr val="FFFF00"/>
              </a:solidFill>
            </a:endParaRPr>
          </a:p>
          <a:p>
            <a:endParaRPr lang="en-US" b="1" i="1" cap="none" dirty="0">
              <a:solidFill>
                <a:srgbClr val="FFFF00"/>
              </a:solidFill>
            </a:endParaRPr>
          </a:p>
          <a:p>
            <a:endParaRPr lang="en-US" b="1" i="1" cap="none" dirty="0">
              <a:solidFill>
                <a:srgbClr val="FFFF00"/>
              </a:solidFill>
            </a:endParaRPr>
          </a:p>
          <a:p>
            <a:r>
              <a:rPr lang="en-US" b="1" i="1" cap="none" dirty="0">
                <a:solidFill>
                  <a:srgbClr val="FFFF00"/>
                </a:solidFill>
              </a:rPr>
              <a:t>                                                                      Output                                     Classification</a:t>
            </a:r>
            <a:endParaRPr lang="en-IN" b="1" i="1" cap="none" dirty="0">
              <a:solidFill>
                <a:srgbClr val="FFFF00"/>
              </a:solidFill>
            </a:endParaRP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20071" t="19572" r="8358" b="857"/>
          <a:stretch/>
        </p:blipFill>
        <p:spPr>
          <a:xfrm>
            <a:off x="3124676" y="1905828"/>
            <a:ext cx="1566036" cy="1305811"/>
          </a:xfrm>
          <a:prstGeom prst="rect">
            <a:avLst/>
          </a:prstGeom>
        </p:spPr>
      </p:pic>
      <p:sp>
        <p:nvSpPr>
          <p:cNvPr id="5" name="Rectangle 4"/>
          <p:cNvSpPr/>
          <p:nvPr/>
        </p:nvSpPr>
        <p:spPr>
          <a:xfrm>
            <a:off x="5821744" y="1884171"/>
            <a:ext cx="2211913" cy="1310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Pre-Processing</a:t>
            </a:r>
            <a:endParaRPr lang="en-IN" dirty="0"/>
          </a:p>
        </p:txBody>
      </p:sp>
      <p:sp>
        <p:nvSpPr>
          <p:cNvPr id="8" name="Explosion 2 7"/>
          <p:cNvSpPr/>
          <p:nvPr/>
        </p:nvSpPr>
        <p:spPr>
          <a:xfrm>
            <a:off x="9164689" y="1449138"/>
            <a:ext cx="2176426" cy="2029213"/>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Feature Extraction</a:t>
            </a:r>
            <a:endParaRPr lang="en-IN" sz="1200" dirty="0"/>
          </a:p>
        </p:txBody>
      </p:sp>
      <p:sp>
        <p:nvSpPr>
          <p:cNvPr id="9" name="Diamond 8"/>
          <p:cNvSpPr/>
          <p:nvPr/>
        </p:nvSpPr>
        <p:spPr>
          <a:xfrm>
            <a:off x="8452259" y="4067276"/>
            <a:ext cx="1528354" cy="1571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Pattern Recognition</a:t>
            </a:r>
            <a:endParaRPr lang="en-IN" sz="1200" dirty="0"/>
          </a:p>
        </p:txBody>
      </p:sp>
      <p:sp>
        <p:nvSpPr>
          <p:cNvPr id="10" name="Flowchart: Magnetic Disk 9"/>
          <p:cNvSpPr/>
          <p:nvPr/>
        </p:nvSpPr>
        <p:spPr>
          <a:xfrm>
            <a:off x="10021767" y="5208090"/>
            <a:ext cx="1319348" cy="98430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endParaRPr lang="en-IN" dirty="0"/>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20071" t="19572" r="8358" b="857"/>
          <a:stretch/>
        </p:blipFill>
        <p:spPr>
          <a:xfrm>
            <a:off x="5171927" y="4236222"/>
            <a:ext cx="1755773" cy="1464020"/>
          </a:xfrm>
          <a:prstGeom prst="rect">
            <a:avLst/>
          </a:prstGeom>
        </p:spPr>
      </p:pic>
      <p:sp>
        <p:nvSpPr>
          <p:cNvPr id="12" name="Right Arrow 11"/>
          <p:cNvSpPr/>
          <p:nvPr/>
        </p:nvSpPr>
        <p:spPr>
          <a:xfrm>
            <a:off x="1946366" y="2451466"/>
            <a:ext cx="1178310" cy="343985"/>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a:off x="4690712" y="2468272"/>
            <a:ext cx="1178310" cy="343985"/>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a:off x="8038126" y="2408616"/>
            <a:ext cx="1178310" cy="343985"/>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p:cNvSpPr/>
          <p:nvPr/>
        </p:nvSpPr>
        <p:spPr>
          <a:xfrm>
            <a:off x="9164689" y="3331029"/>
            <a:ext cx="397322" cy="7362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ight Arrow 18"/>
          <p:cNvSpPr/>
          <p:nvPr/>
        </p:nvSpPr>
        <p:spPr>
          <a:xfrm>
            <a:off x="9731829" y="4252079"/>
            <a:ext cx="992777" cy="4572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Down Arrow 19"/>
          <p:cNvSpPr/>
          <p:nvPr/>
        </p:nvSpPr>
        <p:spPr>
          <a:xfrm>
            <a:off x="10681441" y="4480679"/>
            <a:ext cx="530234" cy="727411"/>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Left Arrow 20"/>
          <p:cNvSpPr/>
          <p:nvPr/>
        </p:nvSpPr>
        <p:spPr>
          <a:xfrm>
            <a:off x="6927700" y="4846320"/>
            <a:ext cx="1524559" cy="361770"/>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716044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66206"/>
            <a:ext cx="8825658" cy="1672045"/>
          </a:xfrm>
        </p:spPr>
        <p:txBody>
          <a:bodyPr/>
          <a:lstStyle/>
          <a:p>
            <a:pPr algn="ctr"/>
            <a:r>
              <a:rPr lang="en-US" sz="9600" b="1" i="1" dirty="0">
                <a:solidFill>
                  <a:srgbClr val="FFFF00"/>
                </a:solidFill>
                <a:effectLst>
                  <a:outerShdw blurRad="38100" dist="38100" dir="2700000" algn="tl">
                    <a:srgbClr val="000000">
                      <a:alpha val="43137"/>
                    </a:srgbClr>
                  </a:outerShdw>
                </a:effectLst>
              </a:rPr>
              <a:t>Working </a:t>
            </a:r>
            <a:endParaRPr lang="en-IN" sz="9600" b="1" i="1" dirty="0">
              <a:solidFill>
                <a:srgbClr val="FFFF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154955" y="2142309"/>
            <a:ext cx="8825658" cy="1933303"/>
          </a:xfrm>
        </p:spPr>
        <p:txBody>
          <a:bodyPr>
            <a:normAutofit/>
          </a:bodyPr>
          <a:lstStyle/>
          <a:p>
            <a:pPr algn="ctr"/>
            <a:r>
              <a:rPr lang="en-US" sz="9600" b="1" i="1" cap="none" dirty="0">
                <a:solidFill>
                  <a:schemeClr val="tx1"/>
                </a:solidFill>
                <a:effectLst>
                  <a:outerShdw blurRad="38100" dist="38100" dir="2700000" algn="tl">
                    <a:srgbClr val="000000">
                      <a:alpha val="43137"/>
                    </a:srgbClr>
                  </a:outerShdw>
                </a:effectLst>
              </a:rPr>
              <a:t>Module</a:t>
            </a:r>
            <a:endParaRPr lang="en-IN" sz="9600" b="1" i="1" cap="none" dirty="0">
              <a:solidFill>
                <a:schemeClr val="tx1"/>
              </a:solidFill>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3280" y="3703320"/>
            <a:ext cx="5277393" cy="2514600"/>
          </a:xfrm>
          <a:prstGeom prst="rect">
            <a:avLst/>
          </a:prstGeom>
        </p:spPr>
      </p:pic>
    </p:spTree>
    <p:extLst>
      <p:ext uri="{BB962C8B-B14F-4D97-AF65-F5344CB8AC3E}">
        <p14:creationId xmlns:p14="http://schemas.microsoft.com/office/powerpoint/2010/main" val="7370986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773723"/>
            <a:ext cx="8825658" cy="4003658"/>
          </a:xfrm>
        </p:spPr>
        <p:txBody>
          <a:bodyPr/>
          <a:lstStyle/>
          <a:p>
            <a:r>
              <a:rPr lang="en-US" dirty="0"/>
              <a:t>        </a:t>
            </a:r>
            <a:endParaRPr lang="en-IN" dirty="0"/>
          </a:p>
        </p:txBody>
      </p:sp>
      <p:sp>
        <p:nvSpPr>
          <p:cNvPr id="3" name="Subtitle 2"/>
          <p:cNvSpPr>
            <a:spLocks noGrp="1"/>
          </p:cNvSpPr>
          <p:nvPr>
            <p:ph type="subTitle" idx="1"/>
          </p:nvPr>
        </p:nvSpPr>
        <p:spPr/>
        <p:txBody>
          <a:bodyPr>
            <a:noAutofit/>
          </a:bodyPr>
          <a:lstStyle/>
          <a:p>
            <a:pPr algn="ctr"/>
            <a:r>
              <a:rPr lang="en-US" sz="5400" b="1" i="1" cap="none" dirty="0">
                <a:solidFill>
                  <a:schemeClr val="accent3">
                    <a:lumMod val="75000"/>
                  </a:schemeClr>
                </a:solidFill>
              </a:rPr>
              <a:t>Skip video</a:t>
            </a:r>
            <a:endParaRPr lang="en-IN" sz="5400" b="1" i="1" cap="none" dirty="0">
              <a:solidFill>
                <a:schemeClr val="accent3">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463" y="773104"/>
            <a:ext cx="7751298" cy="4004275"/>
          </a:xfrm>
          <a:prstGeom prst="rect">
            <a:avLst/>
          </a:prstGeom>
        </p:spPr>
      </p:pic>
    </p:spTree>
    <p:extLst>
      <p:ext uri="{BB962C8B-B14F-4D97-AF65-F5344CB8AC3E}">
        <p14:creationId xmlns:p14="http://schemas.microsoft.com/office/powerpoint/2010/main" val="2087260616"/>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735</TotalTime>
  <Words>613</Words>
  <Application>Microsoft Office PowerPoint</Application>
  <PresentationFormat>Widescreen</PresentationFormat>
  <Paragraphs>111</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Algerian</vt:lpstr>
      <vt:lpstr>Arial</vt:lpstr>
      <vt:lpstr>Arial Black</vt:lpstr>
      <vt:lpstr>Century Gothic</vt:lpstr>
      <vt:lpstr>Informal Roman</vt:lpstr>
      <vt:lpstr>Wingdings</vt:lpstr>
      <vt:lpstr>Wingdings 3</vt:lpstr>
      <vt:lpstr>Ion Boardroom</vt:lpstr>
      <vt:lpstr>SIGN LANGUAGE CHARACTER RECOGNITION</vt:lpstr>
      <vt:lpstr>Introduction</vt:lpstr>
      <vt:lpstr>Interaction point</vt:lpstr>
      <vt:lpstr>The Problem</vt:lpstr>
      <vt:lpstr>Our aim………</vt:lpstr>
      <vt:lpstr>Project Requirements</vt:lpstr>
      <vt:lpstr>Design Strategy</vt:lpstr>
      <vt:lpstr>Working </vt:lpstr>
      <vt:lpstr>        </vt:lpstr>
      <vt:lpstr>    </vt:lpstr>
      <vt:lpstr>    </vt:lpstr>
      <vt:lpstr>    </vt:lpstr>
      <vt:lpstr>    </vt:lpstr>
      <vt:lpstr>   </vt:lpstr>
      <vt:lpstr>    </vt:lpstr>
      <vt:lpstr>   </vt:lpstr>
      <vt:lpstr>  </vt:lpstr>
      <vt:lpstr>   </vt:lpstr>
      <vt:lpstr> </vt:lpstr>
      <vt:lpstr>  </vt:lpstr>
      <vt:lpstr>  </vt:lpstr>
      <vt:lpstr> </vt:lpstr>
      <vt:lpstr> </vt:lpstr>
      <vt:lpstr>  </vt:lpstr>
      <vt:lpstr>Result &amp; Analysis</vt:lpstr>
      <vt:lpstr>ADVANTAGES</vt:lpstr>
      <vt:lpstr>DISADVANTAGES </vt:lpstr>
      <vt:lpstr>conclusion………</vt:lpstr>
      <vt:lpstr>Future Scope….</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CHARACTER RECOGNITION</dc:title>
  <dc:creator>Pratiksha Yadav</dc:creator>
  <cp:lastModifiedBy>shadman khan</cp:lastModifiedBy>
  <cp:revision>39</cp:revision>
  <dcterms:created xsi:type="dcterms:W3CDTF">2020-06-11T11:10:20Z</dcterms:created>
  <dcterms:modified xsi:type="dcterms:W3CDTF">2020-08-13T05:18:42Z</dcterms:modified>
</cp:coreProperties>
</file>