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8" r:id="rId2"/>
    <p:sldId id="265" r:id="rId3"/>
    <p:sldId id="256" r:id="rId4"/>
    <p:sldId id="257" r:id="rId5"/>
    <p:sldId id="258" r:id="rId6"/>
    <p:sldId id="262" r:id="rId7"/>
    <p:sldId id="259" r:id="rId8"/>
    <p:sldId id="263" r:id="rId9"/>
    <p:sldId id="260" r:id="rId10"/>
    <p:sldId id="266" r:id="rId11"/>
    <p:sldId id="261" r:id="rId12"/>
    <p:sldId id="267" r:id="rId13"/>
  </p:sldIdLst>
  <p:sldSz cx="12192000" cy="6858000"/>
  <p:notesSz cx="6858000" cy="9144000"/>
  <p:custShowLst>
    <p:custShow name="Custom Show 1" id="0">
      <p:sldLst>
        <p:sld r:id="rId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90F"/>
    <a:srgbClr val="000099"/>
    <a:srgbClr val="B00000"/>
    <a:srgbClr val="800000"/>
    <a:srgbClr val="2B0105"/>
    <a:srgbClr val="FF6600"/>
    <a:srgbClr val="FF3300"/>
    <a:srgbClr val="EF6121"/>
    <a:srgbClr val="F35A1D"/>
    <a:srgbClr val="220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jerao Suryavanshi" userId="bd1555814b5d7b31" providerId="LiveId" clId="{EA4B6055-FAEE-4FA8-8F6E-B124013B3AA7}"/>
    <pc:docChg chg="modSld sldOrd">
      <pc:chgData name="Sarjerao Suryavanshi" userId="bd1555814b5d7b31" providerId="LiveId" clId="{EA4B6055-FAEE-4FA8-8F6E-B124013B3AA7}" dt="2021-10-05T09:14:33.639" v="83" actId="20577"/>
      <pc:docMkLst>
        <pc:docMk/>
      </pc:docMkLst>
      <pc:sldChg chg="modSp">
        <pc:chgData name="Sarjerao Suryavanshi" userId="bd1555814b5d7b31" providerId="LiveId" clId="{EA4B6055-FAEE-4FA8-8F6E-B124013B3AA7}" dt="2021-08-02T16:38:45.965" v="59" actId="20577"/>
        <pc:sldMkLst>
          <pc:docMk/>
          <pc:sldMk cId="867419131" sldId="260"/>
        </pc:sldMkLst>
        <pc:spChg chg="mod">
          <ac:chgData name="Sarjerao Suryavanshi" userId="bd1555814b5d7b31" providerId="LiveId" clId="{EA4B6055-FAEE-4FA8-8F6E-B124013B3AA7}" dt="2021-08-02T16:38:45.965" v="59" actId="20577"/>
          <ac:spMkLst>
            <pc:docMk/>
            <pc:sldMk cId="867419131" sldId="260"/>
            <ac:spMk id="3" creationId="{8A9799FA-B88C-4CBA-B5E3-C7DA89F63462}"/>
          </ac:spMkLst>
        </pc:spChg>
      </pc:sldChg>
      <pc:sldChg chg="ord">
        <pc:chgData name="Sarjerao Suryavanshi" userId="bd1555814b5d7b31" providerId="LiveId" clId="{EA4B6055-FAEE-4FA8-8F6E-B124013B3AA7}" dt="2021-08-08T09:57:32.426" v="70"/>
        <pc:sldMkLst>
          <pc:docMk/>
          <pc:sldMk cId="270965454" sldId="262"/>
        </pc:sldMkLst>
      </pc:sldChg>
      <pc:sldChg chg="modSp ord modAnim">
        <pc:chgData name="Sarjerao Suryavanshi" userId="bd1555814b5d7b31" providerId="LiveId" clId="{EA4B6055-FAEE-4FA8-8F6E-B124013B3AA7}" dt="2021-08-08T09:55:32.621" v="64"/>
        <pc:sldMkLst>
          <pc:docMk/>
          <pc:sldMk cId="458290348" sldId="263"/>
        </pc:sldMkLst>
        <pc:spChg chg="mod">
          <ac:chgData name="Sarjerao Suryavanshi" userId="bd1555814b5d7b31" providerId="LiveId" clId="{EA4B6055-FAEE-4FA8-8F6E-B124013B3AA7}" dt="2021-08-02T12:48:42.561" v="58" actId="207"/>
          <ac:spMkLst>
            <pc:docMk/>
            <pc:sldMk cId="458290348" sldId="263"/>
            <ac:spMk id="3" creationId="{0B5A7304-1F82-4074-8F46-C4522ACCAD26}"/>
          </ac:spMkLst>
        </pc:spChg>
      </pc:sldChg>
      <pc:sldChg chg="modSp mod">
        <pc:chgData name="Sarjerao Suryavanshi" userId="bd1555814b5d7b31" providerId="LiveId" clId="{EA4B6055-FAEE-4FA8-8F6E-B124013B3AA7}" dt="2021-10-05T09:14:33.639" v="83" actId="20577"/>
        <pc:sldMkLst>
          <pc:docMk/>
          <pc:sldMk cId="1350874719" sldId="265"/>
        </pc:sldMkLst>
        <pc:spChg chg="mod">
          <ac:chgData name="Sarjerao Suryavanshi" userId="bd1555814b5d7b31" providerId="LiveId" clId="{EA4B6055-FAEE-4FA8-8F6E-B124013B3AA7}" dt="2021-10-05T09:14:33.639" v="83" actId="20577"/>
          <ac:spMkLst>
            <pc:docMk/>
            <pc:sldMk cId="1350874719" sldId="265"/>
            <ac:spMk id="8" creationId="{61FA3988-F3C6-4772-AB52-E4D80A56DF0D}"/>
          </ac:spMkLst>
        </pc:spChg>
      </pc:sldChg>
      <pc:sldChg chg="ord">
        <pc:chgData name="Sarjerao Suryavanshi" userId="bd1555814b5d7b31" providerId="LiveId" clId="{EA4B6055-FAEE-4FA8-8F6E-B124013B3AA7}" dt="2021-08-08T09:55:36.925" v="66"/>
        <pc:sldMkLst>
          <pc:docMk/>
          <pc:sldMk cId="4060127177" sldId="266"/>
        </pc:sldMkLst>
      </pc:sldChg>
      <pc:sldChg chg="modSp mod modAnim">
        <pc:chgData name="Sarjerao Suryavanshi" userId="bd1555814b5d7b31" providerId="LiveId" clId="{EA4B6055-FAEE-4FA8-8F6E-B124013B3AA7}" dt="2021-08-02T17:21:39.582" v="60" actId="1076"/>
        <pc:sldMkLst>
          <pc:docMk/>
          <pc:sldMk cId="921016949" sldId="267"/>
        </pc:sldMkLst>
        <pc:spChg chg="mod">
          <ac:chgData name="Sarjerao Suryavanshi" userId="bd1555814b5d7b31" providerId="LiveId" clId="{EA4B6055-FAEE-4FA8-8F6E-B124013B3AA7}" dt="2021-08-02T12:48:04.437" v="39" actId="5793"/>
          <ac:spMkLst>
            <pc:docMk/>
            <pc:sldMk cId="921016949" sldId="267"/>
            <ac:spMk id="3" creationId="{5B7B2497-5F3F-49BC-AA33-8F862C1336F9}"/>
          </ac:spMkLst>
        </pc:spChg>
        <pc:cxnChg chg="mod">
          <ac:chgData name="Sarjerao Suryavanshi" userId="bd1555814b5d7b31" providerId="LiveId" clId="{EA4B6055-FAEE-4FA8-8F6E-B124013B3AA7}" dt="2021-08-02T17:21:39.582" v="60" actId="1076"/>
          <ac:cxnSpMkLst>
            <pc:docMk/>
            <pc:sldMk cId="921016949" sldId="267"/>
            <ac:cxnSpMk id="5" creationId="{6591EA03-FB0F-454A-8A83-F7AD44D0EB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692194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14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592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86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3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563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82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27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9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422557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9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781837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643484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19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581924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C79A-3E2E-47F3-AAF5-3538A82D7ADE}" type="datetimeFigureOut">
              <a:rPr lang="en-IN" smtClean="0"/>
              <a:t>25-03-2022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6719EB-B870-4B34-A18E-DEAF36EAB3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ransition spd="slow">
    <p:wheel spokes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FA3988-F3C6-4772-AB52-E4D80A56DF0D}"/>
              </a:ext>
            </a:extLst>
          </p:cNvPr>
          <p:cNvSpPr txBox="1"/>
          <p:nvPr/>
        </p:nvSpPr>
        <p:spPr>
          <a:xfrm>
            <a:off x="2645731" y="898618"/>
            <a:ext cx="6137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3600" dirty="0"/>
            </a:b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47C4C-51FF-4A0A-8598-C7B6AA5628E3}"/>
              </a:ext>
            </a:extLst>
          </p:cNvPr>
          <p:cNvSpPr txBox="1"/>
          <p:nvPr/>
        </p:nvSpPr>
        <p:spPr>
          <a:xfrm>
            <a:off x="1258350" y="1228397"/>
            <a:ext cx="1013116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lgerian" panose="04020705040A02060702" pitchFamily="82" charset="0"/>
              </a:rPr>
              <a:t>NUTAN COLLEGE OF ENGINEERING AND RESEARCH</a:t>
            </a:r>
          </a:p>
          <a:p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                 </a:t>
            </a:r>
          </a:p>
          <a:p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                 DEPARTMENT</a:t>
            </a:r>
            <a:r>
              <a:rPr lang="en-IN" sz="2400" dirty="0">
                <a:solidFill>
                  <a:srgbClr val="800000"/>
                </a:solidFill>
                <a:latin typeface="Algerian" panose="04020705040A02060702" pitchFamily="82" charset="0"/>
              </a:rPr>
              <a:t>:</a:t>
            </a:r>
            <a:r>
              <a:rPr lang="en-IN" sz="2400" dirty="0">
                <a:latin typeface="Algerian" panose="04020705040A02060702" pitchFamily="82" charset="0"/>
              </a:rPr>
              <a:t> </a:t>
            </a:r>
            <a:r>
              <a:rPr lang="en-IN" sz="2400" dirty="0">
                <a:solidFill>
                  <a:srgbClr val="F35A1D"/>
                </a:solidFill>
                <a:latin typeface="Algerian" panose="04020705040A02060702" pitchFamily="82" charset="0"/>
              </a:rPr>
              <a:t>ARTIFICIAL INTELLIGENCE</a:t>
            </a:r>
          </a:p>
          <a:p>
            <a:endParaRPr lang="en-IN" sz="2400" dirty="0">
              <a:solidFill>
                <a:srgbClr val="F35A1D"/>
              </a:solidFill>
              <a:latin typeface="Algerian" panose="04020705040A02060702" pitchFamily="82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                 PROJECT BASE</a:t>
            </a:r>
            <a:r>
              <a:rPr lang="en-IN" sz="2400" dirty="0">
                <a:latin typeface="Algerian" panose="04020705040A02060702" pitchFamily="82" charset="0"/>
              </a:rPr>
              <a:t>: </a:t>
            </a:r>
            <a: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  <a:t>WEB APPLICATION</a:t>
            </a:r>
          </a:p>
          <a:p>
            <a:endParaRPr lang="en-IN" sz="24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  <a:t>                 </a:t>
            </a: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coordinator: </a:t>
            </a:r>
            <a:r>
              <a:rPr lang="en-IN" sz="2400" dirty="0">
                <a:solidFill>
                  <a:srgbClr val="7030A0"/>
                </a:solidFill>
                <a:latin typeface="Algerian" panose="04020705040A02060702" pitchFamily="82" charset="0"/>
              </a:rPr>
              <a:t>Dr Sagar Shinde sir</a:t>
            </a:r>
          </a:p>
          <a:p>
            <a:endParaRPr lang="en-IN" sz="2400" dirty="0">
              <a:latin typeface="Algerian" panose="04020705040A02060702" pitchFamily="82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                 PREPARED BY</a:t>
            </a:r>
            <a:r>
              <a:rPr lang="en-IN" sz="2400" dirty="0">
                <a:latin typeface="Algerian" panose="04020705040A02060702" pitchFamily="82" charset="0"/>
              </a:rPr>
              <a:t>: </a:t>
            </a:r>
            <a:r>
              <a:rPr lang="en-IN" sz="2400" dirty="0">
                <a:solidFill>
                  <a:srgbClr val="00B050"/>
                </a:solidFill>
                <a:latin typeface="Algerian" panose="04020705040A02060702" pitchFamily="82" charset="0"/>
              </a:rPr>
              <a:t>1. PRATHAMESH SURYAVANSHI</a:t>
            </a:r>
          </a:p>
          <a:p>
            <a:r>
              <a:rPr lang="en-IN" sz="2400" dirty="0">
                <a:solidFill>
                  <a:srgbClr val="00B050"/>
                </a:solidFill>
                <a:latin typeface="Algerian" panose="04020705040A02060702" pitchFamily="82" charset="0"/>
              </a:rPr>
              <a:t>                                              2. PRATIKSHA KUDE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                             </a:t>
            </a:r>
            <a:endParaRPr lang="en-IN" sz="2400" dirty="0">
              <a:solidFill>
                <a:srgbClr val="00B050"/>
              </a:solidFill>
              <a:latin typeface="Algerian" panose="04020705040A02060702" pitchFamily="82" charset="0"/>
            </a:endParaRP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CCB42-8FC7-4DC6-B9EA-C4BB4455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307" y="563409"/>
            <a:ext cx="1909955" cy="18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596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98E0-81FC-4F20-9FE2-4747EE7E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Rounded MT Bold" panose="020F0704030504030204" pitchFamily="34" charset="0"/>
              </a:rPr>
              <a:t>Conclusion: </a:t>
            </a:r>
            <a:r>
              <a:rPr lang="en-IN" sz="24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{ improve education}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8DEA-4A60-4173-BBC9-9F6FCFEA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65" y="2276213"/>
            <a:ext cx="8915400" cy="3777622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2000" dirty="0">
                <a:solidFill>
                  <a:srgbClr val="00B050"/>
                </a:solidFill>
              </a:rPr>
              <a:t>Instead of theoretical knowledge giving practical knowledge</a:t>
            </a:r>
          </a:p>
          <a:p>
            <a:r>
              <a:rPr lang="en-IN" sz="2000" dirty="0">
                <a:solidFill>
                  <a:srgbClr val="00B050"/>
                </a:solidFill>
              </a:rPr>
              <a:t>English language should be made compulsory{in new policy}</a:t>
            </a:r>
          </a:p>
          <a:p>
            <a:r>
              <a:rPr lang="en-IN" sz="2000" dirty="0">
                <a:solidFill>
                  <a:srgbClr val="00B050"/>
                </a:solidFill>
              </a:rPr>
              <a:t>As 3%                 4% of total GDP but , should be implemented fast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9F63F2-DB66-4DB9-9A32-EF25CF3C5E76}"/>
              </a:ext>
            </a:extLst>
          </p:cNvPr>
          <p:cNvCxnSpPr/>
          <p:nvPr/>
        </p:nvCxnSpPr>
        <p:spPr>
          <a:xfrm>
            <a:off x="2776756" y="3345108"/>
            <a:ext cx="52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echnology the way forward for Indian education - Hindustan Times">
            <a:extLst>
              <a:ext uri="{FF2B5EF4-FFF2-40B4-BE49-F238E27FC236}">
                <a16:creationId xmlns:a16="http://schemas.microsoft.com/office/drawing/2014/main" id="{8C41413B-B216-4939-8754-14C5292F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73" y="3816991"/>
            <a:ext cx="6231783" cy="2885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EA1C-B128-4382-A98C-266DA0A4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8186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Imprint MT Shadow" panose="04020605060303030202" pitchFamily="82" charset="0"/>
                <a:cs typeface="Aharoni" panose="02010803020104030203" pitchFamily="2" charset="-79"/>
              </a:rPr>
              <a:t>Research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88D1-77E6-4C12-9781-253FBD3BF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910" y="1911828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</a:t>
            </a:r>
            <a:r>
              <a:rPr lang="en-IN" sz="2000" dirty="0"/>
              <a:t>India has many institutes for e.g. DRDO, IISER,ISRO etc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Education </a:t>
            </a:r>
            <a:r>
              <a:rPr lang="en-IN" sz="2000" dirty="0"/>
              <a:t>+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Technology </a:t>
            </a:r>
            <a:r>
              <a:rPr lang="en-IN" sz="2000" dirty="0"/>
              <a:t>= </a:t>
            </a:r>
            <a:r>
              <a:rPr lang="en-IN" sz="2000" dirty="0">
                <a:solidFill>
                  <a:srgbClr val="92D050"/>
                </a:solidFill>
              </a:rPr>
              <a:t>Developed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00B050"/>
                </a:solidFill>
              </a:rPr>
              <a:t>INDIA</a:t>
            </a:r>
          </a:p>
          <a:p>
            <a:pPr marL="0" indent="0">
              <a:buNone/>
            </a:pPr>
            <a:endParaRPr lang="en-I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B050"/>
                </a:solidFill>
              </a:rPr>
              <a:t>What GOV. did to increase the Technology: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Indo-US Science and Technology Forum(IUSSTF) agreement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 Deal of Rafael from France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 Introduction of 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 e.g. Sofia the first Indian robot</a:t>
            </a:r>
          </a:p>
        </p:txBody>
      </p:sp>
      <p:pic>
        <p:nvPicPr>
          <p:cNvPr id="3074" name="Picture 2" descr="How Artificial Intelligence is transforming Business into Smart Business? -  DataFlair">
            <a:extLst>
              <a:ext uri="{FF2B5EF4-FFF2-40B4-BE49-F238E27FC236}">
                <a16:creationId xmlns:a16="http://schemas.microsoft.com/office/drawing/2014/main" id="{C4073EDE-AF47-450E-B2A0-1A33C477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25" y="4838715"/>
            <a:ext cx="2700380" cy="17965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9A4B8-027B-4FBB-AAF1-7EA10A61D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37" y="4086371"/>
            <a:ext cx="2500794" cy="143927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8" descr="International Journal for Innovative Research in Science and Technology ::  IJIRST">
            <a:extLst>
              <a:ext uri="{FF2B5EF4-FFF2-40B4-BE49-F238E27FC236}">
                <a16:creationId xmlns:a16="http://schemas.microsoft.com/office/drawing/2014/main" id="{4EB77323-D10B-4111-9A15-5D5C4257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538">
            <a:off x="9014290" y="997611"/>
            <a:ext cx="3160932" cy="1577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41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5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40E2-C09E-4483-B12B-3291979A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1A590F"/>
                </a:solidFill>
                <a:latin typeface="Arial Rounded MT Bold" panose="020F0704030504030204" pitchFamily="34" charset="0"/>
              </a:rPr>
              <a:t>Conclusion : </a:t>
            </a:r>
            <a:r>
              <a:rPr lang="en-IN" sz="2400" dirty="0">
                <a:solidFill>
                  <a:srgbClr val="1A590F"/>
                </a:solidFill>
                <a:latin typeface="Arial Rounded MT Bold" panose="020F0704030504030204" pitchFamily="34" charset="0"/>
              </a:rPr>
              <a:t>{use of technology}</a:t>
            </a:r>
            <a:endParaRPr lang="en-IN" sz="4400" dirty="0">
              <a:solidFill>
                <a:srgbClr val="1A590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2497-5F3F-49BC-AA33-8F862C13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372" y="2150378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Indian’s are best planners </a:t>
            </a:r>
            <a:r>
              <a:rPr lang="en-IN" dirty="0">
                <a:solidFill>
                  <a:srgbClr val="00B0F0"/>
                </a:solidFill>
              </a:rPr>
              <a:t>{should be given practical knowledge with the help of AI}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Use of AI in agriculture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E.g. Tacoma public school </a:t>
            </a:r>
            <a:r>
              <a:rPr lang="en-IN" dirty="0">
                <a:solidFill>
                  <a:srgbClr val="00B050"/>
                </a:solidFill>
              </a:rPr>
              <a:t>{ 55%  graduates              82% graduated}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 Extracting  ideas of other countries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91EA03-FB0F-454A-8A83-F7AD44D0EB05}"/>
              </a:ext>
            </a:extLst>
          </p:cNvPr>
          <p:cNvCxnSpPr/>
          <p:nvPr/>
        </p:nvCxnSpPr>
        <p:spPr>
          <a:xfrm>
            <a:off x="7437453" y="3429000"/>
            <a:ext cx="49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echnology in Education: The Complete Guide">
            <a:extLst>
              <a:ext uri="{FF2B5EF4-FFF2-40B4-BE49-F238E27FC236}">
                <a16:creationId xmlns:a16="http://schemas.microsoft.com/office/drawing/2014/main" id="{F14F7C22-C5DD-431E-AD47-C28CC511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11" y="4320330"/>
            <a:ext cx="3763161" cy="2178865"/>
          </a:xfrm>
          <a:prstGeom prst="rect">
            <a:avLst/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12700" stA="30000" endPos="30000" dist="5000" dir="5400000" sy="-100000" algn="bl" rotWithShape="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O's Must Know The Technology Impact On Education">
            <a:extLst>
              <a:ext uri="{FF2B5EF4-FFF2-40B4-BE49-F238E27FC236}">
                <a16:creationId xmlns:a16="http://schemas.microsoft.com/office/drawing/2014/main" id="{6EF70C41-E1DE-45F2-8741-90D65FE9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4618665"/>
            <a:ext cx="1988190" cy="18050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0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FA3988-F3C6-4772-AB52-E4D80A56DF0D}"/>
              </a:ext>
            </a:extLst>
          </p:cNvPr>
          <p:cNvSpPr txBox="1"/>
          <p:nvPr/>
        </p:nvSpPr>
        <p:spPr>
          <a:xfrm>
            <a:off x="2343727" y="919356"/>
            <a:ext cx="6137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3600" dirty="0"/>
            </a:b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DFD60-DBAD-4CB6-B3A4-7C93C219B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52" y="400575"/>
            <a:ext cx="6203519" cy="605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47C4C-51FF-4A0A-8598-C7B6AA5628E3}"/>
              </a:ext>
            </a:extLst>
          </p:cNvPr>
          <p:cNvSpPr txBox="1"/>
          <p:nvPr/>
        </p:nvSpPr>
        <p:spPr>
          <a:xfrm>
            <a:off x="2343727" y="1635723"/>
            <a:ext cx="613654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B00000"/>
                </a:solidFill>
                <a:latin typeface="Algerian" panose="04020705040A02060702" pitchFamily="82" charset="0"/>
              </a:rPr>
              <a:t>Title:</a:t>
            </a:r>
            <a:r>
              <a:rPr lang="en-IN" sz="3200" dirty="0">
                <a:solidFill>
                  <a:srgbClr val="B00000"/>
                </a:solidFill>
                <a:latin typeface="Algerian" panose="04020705040A02060702" pitchFamily="82" charset="0"/>
              </a:rPr>
              <a:t>  </a:t>
            </a:r>
            <a:r>
              <a:rPr lang="en-IN" sz="3200" dirty="0">
                <a:solidFill>
                  <a:srgbClr val="002060"/>
                </a:solidFill>
                <a:latin typeface="Algerian" panose="04020705040A02060702" pitchFamily="82" charset="0"/>
              </a:rPr>
              <a:t>A footprints towards emerging India</a:t>
            </a:r>
            <a:br>
              <a:rPr lang="en-IN" sz="3200" dirty="0">
                <a:solidFill>
                  <a:srgbClr val="7030A0"/>
                </a:solidFill>
                <a:latin typeface="Algerian" panose="04020705040A02060702" pitchFamily="82" charset="0"/>
              </a:rPr>
            </a:br>
            <a:br>
              <a:rPr lang="en-IN" sz="3200" dirty="0">
                <a:latin typeface="Algerian" panose="04020705040A02060702" pitchFamily="82" charset="0"/>
              </a:rPr>
            </a:br>
            <a:r>
              <a:rPr lang="en-IN" sz="3600" dirty="0">
                <a:latin typeface="Algerian" panose="04020705040A02060702" pitchFamily="82" charset="0"/>
              </a:rPr>
              <a:t>Purpose</a:t>
            </a:r>
            <a: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</a:rPr>
              <a:t>: </a:t>
            </a:r>
            <a:r>
              <a:rPr lang="en-IN" sz="3200" dirty="0">
                <a:solidFill>
                  <a:srgbClr val="0070C0"/>
                </a:solidFill>
                <a:latin typeface="Algerian" panose="04020705040A02060702" pitchFamily="82" charset="0"/>
              </a:rPr>
              <a:t>Help India to emerge in a new manner</a:t>
            </a:r>
            <a:br>
              <a:rPr lang="en-IN" sz="1800" dirty="0">
                <a:solidFill>
                  <a:srgbClr val="2201AF"/>
                </a:solidFill>
              </a:rPr>
            </a:br>
            <a:endParaRPr lang="en-IN" dirty="0">
              <a:solidFill>
                <a:srgbClr val="220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7471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A3453A-7807-4089-8FDD-D49C37868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71"/>
            <a:ext cx="6191075" cy="62036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05CC76-2699-4601-A417-C5995220394B}"/>
              </a:ext>
            </a:extLst>
          </p:cNvPr>
          <p:cNvSpPr txBox="1"/>
          <p:nvPr/>
        </p:nvSpPr>
        <p:spPr>
          <a:xfrm rot="20884474">
            <a:off x="5619088" y="2518172"/>
            <a:ext cx="613235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ln w="0"/>
                <a:solidFill>
                  <a:srgbClr val="B00000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 footprints </a:t>
            </a:r>
            <a:r>
              <a:rPr lang="en-IN" sz="44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0099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towards emerging </a:t>
            </a:r>
            <a:r>
              <a:rPr lang="en-IN" sz="4400" dirty="0">
                <a:ln w="0"/>
                <a:solidFill>
                  <a:srgbClr val="B00000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India</a:t>
            </a:r>
            <a:endParaRPr lang="en-IN" sz="4400" dirty="0">
              <a:ln w="0"/>
              <a:solidFill>
                <a:srgbClr val="B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7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6EE5-C5A4-495B-BBA1-F96DC12F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733" y="281680"/>
            <a:ext cx="10548267" cy="128089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After 73 years too</a:t>
            </a: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br>
              <a:rPr lang="en-US" sz="31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31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In</a:t>
            </a:r>
            <a:r>
              <a:rPr lang="en-US" sz="31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d</a:t>
            </a:r>
            <a:r>
              <a:rPr lang="en-US" sz="3100" b="1" dirty="0">
                <a:solidFill>
                  <a:srgbClr val="92D050"/>
                </a:solidFill>
                <a:latin typeface="Arial Rounded MT Bold" panose="020F0704030504030204" pitchFamily="34" charset="0"/>
              </a:rPr>
              <a:t>ia </a:t>
            </a: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is still lagging in technologically </a:t>
            </a:r>
            <a:br>
              <a:rPr lang="en-US" sz="31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  <a:ea typeface="Verdana" panose="020B0604030504040204" pitchFamily="34" charset="0"/>
              </a:rPr>
              <a:t>Why? Why? Why?</a:t>
            </a:r>
            <a:endParaRPr lang="en-IN" sz="3200" dirty="0">
              <a:solidFill>
                <a:srgbClr val="FF0000"/>
              </a:solidFill>
              <a:latin typeface="Algerian" panose="04020705040A02060702" pitchFamily="82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B500-3489-4068-8B07-5AA8DA2F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67" y="2430353"/>
            <a:ext cx="10396883" cy="33111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Is it Increment in population stopping India?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Is it politics that stops the overall growth of India?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Is our Education sector need to be improved?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Or Do we lack in Research /Technology?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Or the Poor people/Naxalism/Minority is increasing?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A979A-28A2-4428-A053-03DBB2C8D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60" y="1384168"/>
            <a:ext cx="1301802" cy="1107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Transfer racket: Officials pay in lakhs for plum posts | Deccan Herald">
            <a:extLst>
              <a:ext uri="{FF2B5EF4-FFF2-40B4-BE49-F238E27FC236}">
                <a16:creationId xmlns:a16="http://schemas.microsoft.com/office/drawing/2014/main" id="{CAAD1195-7758-4D90-8D13-BB494AD2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0005">
            <a:off x="7734714" y="1443107"/>
            <a:ext cx="2877948" cy="20499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2FA4E-9BBD-4178-BAB8-0CD6D40F6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252">
            <a:off x="7174198" y="3112697"/>
            <a:ext cx="2070666" cy="166384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FD0D34-B3FD-4035-B8F6-86B2CACF2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45" y="3428999"/>
            <a:ext cx="2142633" cy="18088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C067B2-60FE-44FA-A575-03B0E56FE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50956">
            <a:off x="6481157" y="4721426"/>
            <a:ext cx="2919368" cy="196091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124" name="Picture 4" descr="Artificial Intelligence Apps in the Future of Modern Business | AI Models">
            <a:extLst>
              <a:ext uri="{FF2B5EF4-FFF2-40B4-BE49-F238E27FC236}">
                <a16:creationId xmlns:a16="http://schemas.microsoft.com/office/drawing/2014/main" id="{BF31DC2C-67FB-4841-9982-37F8D8C5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7288">
            <a:off x="3480496" y="4537559"/>
            <a:ext cx="2962275" cy="1543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937771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1686-CD0F-4622-8B9C-E64EBFFB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95" y="46003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Imprint MT Shadow" panose="04020605060303030202" pitchFamily="82" charset="0"/>
                <a:cs typeface="Aharoni" panose="02010803020104030203" pitchFamily="2" charset="-79"/>
              </a:rPr>
              <a:t>Increment in Population?</a:t>
            </a:r>
            <a:endParaRPr lang="en-IN" sz="4000" dirty="0">
              <a:solidFill>
                <a:srgbClr val="7030A0"/>
              </a:solidFill>
              <a:latin typeface="Imprint MT Shadow" panose="04020605060303030202" pitchFamily="82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8367-988A-4C36-BE3F-B69CA9C3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2081"/>
            <a:ext cx="10396883" cy="33025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                                                            </a:t>
            </a:r>
            <a:r>
              <a:rPr lang="en-US" sz="9600" b="1" dirty="0"/>
              <a:t>Over-population</a:t>
            </a:r>
          </a:p>
          <a:p>
            <a:pPr marL="0" indent="0">
              <a:buNone/>
            </a:pPr>
            <a:r>
              <a:rPr lang="en-US" sz="7200" dirty="0"/>
              <a:t>             </a:t>
            </a:r>
          </a:p>
          <a:p>
            <a:pPr marL="0" indent="0">
              <a:buNone/>
            </a:pPr>
            <a:r>
              <a:rPr lang="en-US" sz="7200" dirty="0"/>
              <a:t>               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                                </a:t>
            </a:r>
            <a:r>
              <a:rPr lang="en-US" sz="7200" dirty="0">
                <a:solidFill>
                  <a:srgbClr val="C2561A"/>
                </a:solidFill>
              </a:rPr>
              <a:t>Unemployment </a:t>
            </a:r>
            <a:r>
              <a:rPr lang="en-US" sz="7200" dirty="0">
                <a:solidFill>
                  <a:schemeClr val="accent3">
                    <a:lumMod val="75000"/>
                  </a:schemeClr>
                </a:solidFill>
              </a:rPr>
              <a:t>         </a:t>
            </a:r>
            <a:r>
              <a:rPr lang="en-US" sz="7200" dirty="0">
                <a:solidFill>
                  <a:srgbClr val="00B0F0"/>
                </a:solidFill>
              </a:rPr>
              <a:t>Global Warming       </a:t>
            </a:r>
            <a:r>
              <a:rPr lang="en-US" sz="7200" dirty="0"/>
              <a:t>Pollution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IN" sz="8000" dirty="0">
                <a:solidFill>
                  <a:srgbClr val="00B050"/>
                </a:solidFill>
              </a:rPr>
              <a:t>                              Key Points where Gov. is taking steps:</a:t>
            </a:r>
          </a:p>
          <a:p>
            <a:pPr marL="0" indent="0">
              <a:buNone/>
            </a:pPr>
            <a:endParaRPr lang="en-IN" sz="8000" dirty="0">
              <a:solidFill>
                <a:srgbClr val="002060"/>
              </a:solidFill>
            </a:endParaRPr>
          </a:p>
          <a:p>
            <a:pPr lvl="5">
              <a:buFont typeface="Wingdings" panose="05000000000000000000" pitchFamily="2" charset="2"/>
              <a:buChar char="§"/>
            </a:pPr>
            <a:r>
              <a:rPr lang="en-IN" sz="8000" dirty="0">
                <a:solidFill>
                  <a:srgbClr val="002060"/>
                </a:solidFill>
              </a:rPr>
              <a:t> Decrement in Maternal rate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IN" sz="8000" dirty="0">
                <a:solidFill>
                  <a:srgbClr val="002060"/>
                </a:solidFill>
              </a:rPr>
              <a:t> Ending  curable infant mortality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92D050"/>
                </a:solidFill>
              </a:rPr>
              <a:t>          </a:t>
            </a:r>
            <a:endParaRPr lang="en-IN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5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AFBE9A-A9DD-4D58-9B12-9C51B918527C}"/>
              </a:ext>
            </a:extLst>
          </p:cNvPr>
          <p:cNvCxnSpPr>
            <a:cxnSpLocks/>
          </p:cNvCxnSpPr>
          <p:nvPr/>
        </p:nvCxnSpPr>
        <p:spPr>
          <a:xfrm flipH="1">
            <a:off x="3722755" y="2478881"/>
            <a:ext cx="1602931" cy="73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38FD87-AB89-4940-BE46-911E8963AD4F}"/>
              </a:ext>
            </a:extLst>
          </p:cNvPr>
          <p:cNvCxnSpPr>
            <a:cxnSpLocks/>
          </p:cNvCxnSpPr>
          <p:nvPr/>
        </p:nvCxnSpPr>
        <p:spPr>
          <a:xfrm>
            <a:off x="5383291" y="2481609"/>
            <a:ext cx="2116020" cy="730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9F8A97-9486-48FA-B9A9-0390A0D1918C}"/>
              </a:ext>
            </a:extLst>
          </p:cNvPr>
          <p:cNvCxnSpPr>
            <a:cxnSpLocks/>
          </p:cNvCxnSpPr>
          <p:nvPr/>
        </p:nvCxnSpPr>
        <p:spPr>
          <a:xfrm>
            <a:off x="5344888" y="2481609"/>
            <a:ext cx="131129" cy="794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ndia Overtaking China for Largest Population Growth - Missions Box">
            <a:extLst>
              <a:ext uri="{FF2B5EF4-FFF2-40B4-BE49-F238E27FC236}">
                <a16:creationId xmlns:a16="http://schemas.microsoft.com/office/drawing/2014/main" id="{5C4DFE15-EDFB-4F05-A614-82643B197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097" y="418716"/>
            <a:ext cx="2462170" cy="19462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0" descr="India Population, 1951 – 2021 | CEIC Data">
            <a:extLst>
              <a:ext uri="{FF2B5EF4-FFF2-40B4-BE49-F238E27FC236}">
                <a16:creationId xmlns:a16="http://schemas.microsoft.com/office/drawing/2014/main" id="{4D04333A-A2FC-44EA-84E8-35DAA7228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5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1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FEC1-461A-49E7-81CD-5AFD793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ial Rounded MT Bold" panose="020F0704030504030204" pitchFamily="34" charset="0"/>
              </a:rPr>
              <a:t>{For reducing population}</a:t>
            </a:r>
            <a:endParaRPr lang="en-IN" sz="44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2CF2-AEED-426D-A301-BCFFD19A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1164"/>
            <a:ext cx="10396883" cy="3462658"/>
          </a:xfrm>
        </p:spPr>
        <p:txBody>
          <a:bodyPr/>
          <a:lstStyle/>
          <a:p>
            <a:pPr lvl="4"/>
            <a:r>
              <a:rPr lang="en-US" sz="2400" dirty="0"/>
              <a:t>SO What we will do?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92D050"/>
                </a:solidFill>
              </a:rPr>
              <a:t>Solution: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F0"/>
                </a:solidFill>
              </a:rPr>
              <a:t> Social Measure: </a:t>
            </a:r>
            <a:r>
              <a:rPr lang="en-IN" sz="2000" dirty="0">
                <a:solidFill>
                  <a:srgbClr val="C2561A"/>
                </a:solidFill>
              </a:rPr>
              <a:t>Minimum age , raising status of women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F0"/>
                </a:solidFill>
              </a:rPr>
              <a:t> Economic Measure: </a:t>
            </a:r>
            <a:r>
              <a:rPr lang="en-IN" sz="2000" dirty="0">
                <a:solidFill>
                  <a:srgbClr val="FF0000"/>
                </a:solidFill>
              </a:rPr>
              <a:t>More employment opportunities, development of agriculture and industry</a:t>
            </a:r>
            <a:endParaRPr lang="en-IN" sz="2000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F0"/>
                </a:solidFill>
              </a:rPr>
              <a:t> Other Measure: </a:t>
            </a:r>
            <a:r>
              <a:rPr lang="en-IN" sz="2000" dirty="0">
                <a:solidFill>
                  <a:srgbClr val="00B050"/>
                </a:solidFill>
              </a:rPr>
              <a:t>employment to women</a:t>
            </a:r>
            <a:endParaRPr lang="en-IN" sz="2000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B0F0"/>
                </a:solidFill>
              </a:rPr>
              <a:t> Change in fertility rate i.e.    2:2                2:1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(which is followed by China)</a:t>
            </a:r>
            <a:endParaRPr lang="en-IN" sz="20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F248B4-5F9A-4797-971E-995B2A8A6190}"/>
              </a:ext>
            </a:extLst>
          </p:cNvPr>
          <p:cNvCxnSpPr/>
          <p:nvPr/>
        </p:nvCxnSpPr>
        <p:spPr>
          <a:xfrm>
            <a:off x="4798502" y="4664279"/>
            <a:ext cx="57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E534-6632-4CED-88A7-24DCA07D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63" y="20501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           </a:t>
            </a:r>
            <a:r>
              <a:rPr lang="en-US" sz="4400" dirty="0">
                <a:solidFill>
                  <a:srgbClr val="002060"/>
                </a:solidFill>
                <a:latin typeface="Imprint MT Shadow" panose="04020605060303030202" pitchFamily="82" charset="0"/>
              </a:rPr>
              <a:t>Is it the politics that stops the overall growth of India?</a:t>
            </a:r>
            <a:endParaRPr lang="en-IN" sz="4400" dirty="0">
              <a:solidFill>
                <a:srgbClr val="00206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8CD-2542-4CF1-80FE-F93607C9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28" y="2037238"/>
            <a:ext cx="112611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                                   </a:t>
            </a:r>
            <a:r>
              <a:rPr lang="en-US" sz="2200" b="1" dirty="0">
                <a:solidFill>
                  <a:srgbClr val="0070C0"/>
                </a:solidFill>
              </a:rPr>
              <a:t>POLITICS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                                    CORRUPTION                 UNEDUCATED MINISTER                         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i="1" dirty="0">
                <a:solidFill>
                  <a:srgbClr val="002060"/>
                </a:solidFill>
              </a:rPr>
              <a:t>                                     What Gov. did to resolve this :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IN" sz="2000" i="1" dirty="0">
                <a:solidFill>
                  <a:schemeClr val="bg2">
                    <a:lumMod val="10000"/>
                  </a:schemeClr>
                </a:solidFill>
              </a:rPr>
              <a:t>     </a:t>
            </a:r>
            <a:r>
              <a:rPr lang="en-IN" sz="2000" i="1" dirty="0">
                <a:solidFill>
                  <a:srgbClr val="800000"/>
                </a:solidFill>
              </a:rPr>
              <a:t>Replaced 60 ministers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IN" sz="2000" i="1" dirty="0">
                <a:solidFill>
                  <a:srgbClr val="800000"/>
                </a:solidFill>
              </a:rPr>
              <a:t>     Removed uneducated ministers</a:t>
            </a:r>
          </a:p>
          <a:p>
            <a:pPr lvl="5">
              <a:buFont typeface="Wingdings" panose="05000000000000000000" pitchFamily="2" charset="2"/>
              <a:buChar char="v"/>
            </a:pPr>
            <a:r>
              <a:rPr lang="en-IN" sz="2000" i="1" dirty="0">
                <a:solidFill>
                  <a:srgbClr val="800000"/>
                </a:solidFill>
              </a:rPr>
              <a:t>     Changed farm bills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03F1C6-B859-4DF8-A326-BCCAD709F041}"/>
              </a:ext>
            </a:extLst>
          </p:cNvPr>
          <p:cNvCxnSpPr>
            <a:cxnSpLocks/>
          </p:cNvCxnSpPr>
          <p:nvPr/>
        </p:nvCxnSpPr>
        <p:spPr>
          <a:xfrm flipH="1">
            <a:off x="4304336" y="2422320"/>
            <a:ext cx="1124124" cy="503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C48E17-F2F1-4F2D-AD60-623251B8257C}"/>
              </a:ext>
            </a:extLst>
          </p:cNvPr>
          <p:cNvCxnSpPr>
            <a:cxnSpLocks/>
          </p:cNvCxnSpPr>
          <p:nvPr/>
        </p:nvCxnSpPr>
        <p:spPr>
          <a:xfrm>
            <a:off x="5428460" y="2422320"/>
            <a:ext cx="1417739" cy="503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3EFF71F-6EF9-46CE-8FC2-55AE1DCFA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930" y="3926049"/>
            <a:ext cx="3464653" cy="21885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17BEDC-02E2-43CB-B439-A884A7D9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8" y="1935758"/>
            <a:ext cx="2780432" cy="14764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561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1517-114B-457E-83DE-15F704AF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Conclusion: </a:t>
            </a:r>
            <a:r>
              <a:rPr lang="en-US" sz="2400" dirty="0">
                <a:solidFill>
                  <a:srgbClr val="00B0F0"/>
                </a:solidFill>
              </a:rPr>
              <a:t>{ what to do to politics}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7304-1F82-4074-8F46-C4522ACC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146" y="1823775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Replace  the uneducated ministers with the educated minister</a:t>
            </a:r>
          </a:p>
          <a:p>
            <a:r>
              <a:rPr lang="en-IN" sz="2000" dirty="0">
                <a:solidFill>
                  <a:srgbClr val="0070C0"/>
                </a:solidFill>
              </a:rPr>
              <a:t>Instead of one minister on they should appoint two ministers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(experienced + young)</a:t>
            </a: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Removing  garbage</a:t>
            </a:r>
          </a:p>
          <a:p>
            <a:r>
              <a:rPr lang="en-IN" sz="2000" dirty="0">
                <a:solidFill>
                  <a:srgbClr val="00B0F0"/>
                </a:solidFill>
              </a:rPr>
              <a:t>Increasing salary of employees according to their work</a:t>
            </a:r>
          </a:p>
          <a:p>
            <a:r>
              <a:rPr lang="en-IN" sz="2000" dirty="0">
                <a:solidFill>
                  <a:schemeClr val="accent1"/>
                </a:solidFill>
              </a:rPr>
              <a:t>Network marketing</a:t>
            </a:r>
          </a:p>
        </p:txBody>
      </p:sp>
      <p:pic>
        <p:nvPicPr>
          <p:cNvPr id="3076" name="Picture 4" descr="Current Political News, Political News, Politics News, Latest Political News">
            <a:extLst>
              <a:ext uri="{FF2B5EF4-FFF2-40B4-BE49-F238E27FC236}">
                <a16:creationId xmlns:a16="http://schemas.microsoft.com/office/drawing/2014/main" id="{349B30B6-A99B-460D-93A1-218A09E0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8" y="4346196"/>
            <a:ext cx="381000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9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4E7A-B9EE-4E8D-955C-DA4D3748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464" y="306520"/>
            <a:ext cx="8911687" cy="126743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B050"/>
                </a:solidFill>
                <a:latin typeface="Imprint MT Shadow" panose="04020605060303030202" pitchFamily="82" charset="0"/>
              </a:rPr>
              <a:t>Is our Education sector needs to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99FA-B88C-4CBA-B5E3-C7DA89F63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32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                            </a:t>
            </a:r>
            <a:r>
              <a:rPr lang="en-IN" sz="2800" b="1" u="sng" dirty="0">
                <a:latin typeface="Algerian" panose="04020705040A02060702" pitchFamily="82" charset="0"/>
              </a:rPr>
              <a:t>Education </a:t>
            </a: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Why Education is important?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What Actions should be taken to make education better?</a:t>
            </a: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                                     How Education is different in other countries?</a:t>
            </a:r>
          </a:p>
          <a:p>
            <a:pPr marL="0" indent="0">
              <a:buNone/>
            </a:pPr>
            <a:r>
              <a:rPr lang="en-IN" sz="2400" dirty="0"/>
              <a:t>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What Gov. Planned: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They Changed the Education Policy i.e.  10 + 2              5 + 3 + 3 + 4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 Introduced a lot of schemes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D719EA-8C7D-4B28-B133-DB1475D6292A}"/>
              </a:ext>
            </a:extLst>
          </p:cNvPr>
          <p:cNvCxnSpPr/>
          <p:nvPr/>
        </p:nvCxnSpPr>
        <p:spPr>
          <a:xfrm flipH="1">
            <a:off x="2962000" y="2662073"/>
            <a:ext cx="11744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446F9-AF57-4ED5-BD5F-8D97BF67880B}"/>
              </a:ext>
            </a:extLst>
          </p:cNvPr>
          <p:cNvCxnSpPr>
            <a:cxnSpLocks/>
          </p:cNvCxnSpPr>
          <p:nvPr/>
        </p:nvCxnSpPr>
        <p:spPr>
          <a:xfrm>
            <a:off x="2962000" y="2662073"/>
            <a:ext cx="0" cy="8613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DC5D9E-6627-413A-9947-7B3E43ABF3DE}"/>
              </a:ext>
            </a:extLst>
          </p:cNvPr>
          <p:cNvCxnSpPr>
            <a:cxnSpLocks/>
          </p:cNvCxnSpPr>
          <p:nvPr/>
        </p:nvCxnSpPr>
        <p:spPr>
          <a:xfrm>
            <a:off x="2962000" y="3072382"/>
            <a:ext cx="536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A39CB7-418D-4625-AE42-2B60EB3B27BF}"/>
              </a:ext>
            </a:extLst>
          </p:cNvPr>
          <p:cNvCxnSpPr/>
          <p:nvPr/>
        </p:nvCxnSpPr>
        <p:spPr>
          <a:xfrm>
            <a:off x="2962000" y="3523376"/>
            <a:ext cx="536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C8BE68-1314-45BC-B0F4-B3369BC8DA65}"/>
              </a:ext>
            </a:extLst>
          </p:cNvPr>
          <p:cNvCxnSpPr/>
          <p:nvPr/>
        </p:nvCxnSpPr>
        <p:spPr>
          <a:xfrm>
            <a:off x="6635692" y="4832060"/>
            <a:ext cx="6543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00" name="Picture 4" descr="Technology in Education: Changing the Way Kids Learn | Lam Research">
            <a:extLst>
              <a:ext uri="{FF2B5EF4-FFF2-40B4-BE49-F238E27FC236}">
                <a16:creationId xmlns:a16="http://schemas.microsoft.com/office/drawing/2014/main" id="{13FA94C3-AFFB-43A1-B57B-A7A02FA0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6" y="443552"/>
            <a:ext cx="2491005" cy="169035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&#10;">
            <a:extLst>
              <a:ext uri="{FF2B5EF4-FFF2-40B4-BE49-F238E27FC236}">
                <a16:creationId xmlns:a16="http://schemas.microsoft.com/office/drawing/2014/main" id="{F3AF9E62-94D0-48E6-BCFC-D442586B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832" y="1182848"/>
            <a:ext cx="3160931" cy="15771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33333E-6 2.96296E-6 L 3.33333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1369</TotalTime>
  <Words>543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Algerian</vt:lpstr>
      <vt:lpstr>Arial</vt:lpstr>
      <vt:lpstr>Arial Black</vt:lpstr>
      <vt:lpstr>Arial Rounded MT Bold</vt:lpstr>
      <vt:lpstr>Century Gothic</vt:lpstr>
      <vt:lpstr>Imprint MT Shadow</vt:lpstr>
      <vt:lpstr>Verdana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After 73 years too,  India is still lagging in technologically  Why? Why? Why?</vt:lpstr>
      <vt:lpstr>Increment in Population?</vt:lpstr>
      <vt:lpstr>Conclusion: {For reducing population}</vt:lpstr>
      <vt:lpstr>           Is it the politics that stops the overall growth of India?</vt:lpstr>
      <vt:lpstr>Conclusion: { what to do to politics}</vt:lpstr>
      <vt:lpstr>Is our Education sector needs to be improved?</vt:lpstr>
      <vt:lpstr>Conclusion: { improve education}</vt:lpstr>
      <vt:lpstr>Research and Technology</vt:lpstr>
      <vt:lpstr>Conclusion : {use of technology}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Step Towrds Developed INDIA</dc:title>
  <dc:creator>Sarjerao Suryavanshi</dc:creator>
  <cp:lastModifiedBy>Sarjerao Suryavanshi</cp:lastModifiedBy>
  <cp:revision>111</cp:revision>
  <dcterms:created xsi:type="dcterms:W3CDTF">2021-07-20T11:34:33Z</dcterms:created>
  <dcterms:modified xsi:type="dcterms:W3CDTF">2022-03-25T04:04:44Z</dcterms:modified>
</cp:coreProperties>
</file>