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17"/>
  </p:notesMasterIdLst>
  <p:sldIdLst>
    <p:sldId id="278" r:id="rId2"/>
    <p:sldId id="279" r:id="rId3"/>
    <p:sldId id="280" r:id="rId4"/>
    <p:sldId id="281" r:id="rId5"/>
    <p:sldId id="294" r:id="rId6"/>
    <p:sldId id="283" r:id="rId7"/>
    <p:sldId id="327" r:id="rId8"/>
    <p:sldId id="328" r:id="rId9"/>
    <p:sldId id="298" r:id="rId10"/>
    <p:sldId id="315" r:id="rId11"/>
    <p:sldId id="325" r:id="rId12"/>
    <p:sldId id="329" r:id="rId13"/>
    <p:sldId id="330" r:id="rId14"/>
    <p:sldId id="331"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4" d="100"/>
          <a:sy n="74" d="100"/>
        </p:scale>
        <p:origin x="57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51" Type="http://schemas.microsoft.com/office/2018/10/relationships/authors" Target="author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7077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9209950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578086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41592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0719723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4462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0195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45956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750952"/>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70734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649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1486595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0000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95350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0"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1"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2"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3854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2"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71855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7941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758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2122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11/5/2022</a:t>
            </a:fld>
            <a:endParaRPr lang="en-US" dirty="0"/>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4460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313944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464234" y="1026942"/>
            <a:ext cx="10972800" cy="1209821"/>
          </a:xfrm>
        </p:spPr>
        <p:txBody>
          <a:bodyPr/>
          <a:lstStyle/>
          <a:p>
            <a:r>
              <a:rPr lang="en-IN" sz="6000" dirty="0" smtClean="0"/>
              <a:t>CAR </a:t>
            </a:r>
            <a:r>
              <a:rPr lang="en-IN" sz="6000" dirty="0">
                <a:latin typeface="Times New Roman" panose="02020603050405020304" pitchFamily="18" charset="0"/>
                <a:cs typeface="Times New Roman" panose="02020603050405020304" pitchFamily="18" charset="0"/>
              </a:rPr>
              <a:t>PRICE</a:t>
            </a:r>
            <a:r>
              <a:rPr lang="en-IN" sz="6000" dirty="0"/>
              <a:t> </a:t>
            </a:r>
            <a:r>
              <a:rPr lang="en-IN" sz="6000" dirty="0" smtClean="0"/>
              <a:t/>
            </a:r>
            <a:br>
              <a:rPr lang="en-IN" sz="6000" dirty="0" smtClean="0"/>
            </a:br>
            <a:r>
              <a:rPr lang="en-IN" sz="6000" dirty="0" smtClean="0"/>
              <a:t>PREDICTION</a:t>
            </a:r>
            <a:endParaRPr lang="en-IN" sz="6000" dirty="0"/>
          </a:p>
        </p:txBody>
      </p:sp>
      <p:pic>
        <p:nvPicPr>
          <p:cNvPr id="18" name="Picture 2" descr="Cars price prediction through linear regression with PyTorch | by Sergio  Alves | Medium">
            <a:extLst>
              <a:ext uri="{FF2B5EF4-FFF2-40B4-BE49-F238E27FC236}">
                <a16:creationId xmlns:a16="http://schemas.microsoft.com/office/drawing/2014/main" xmlns=""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304" y="2363371"/>
            <a:ext cx="6727407" cy="364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xmlns=""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val="3054197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B9482A7-1662-C1D3-6D75-9930EDBF903E}"/>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xmlns=""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xmlns=""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val="525936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501" y="899158"/>
            <a:ext cx="8534400" cy="1507067"/>
          </a:xfrm>
        </p:spPr>
        <p:txBody>
          <a:bodyPr/>
          <a:lstStyle/>
          <a:p>
            <a:pPr lvl="0"/>
            <a:r>
              <a:rPr lang="en-IN" b="1" dirty="0"/>
              <a:t>Testing of Identified Approaches (Algorithms</a:t>
            </a:r>
            <a:r>
              <a:rPr lang="en-IN" b="1" dirty="0" smtClean="0"/>
              <a:t>)</a:t>
            </a:r>
            <a:endParaRPr lang="en-IN" dirty="0"/>
          </a:p>
        </p:txBody>
      </p:sp>
      <p:sp>
        <p:nvSpPr>
          <p:cNvPr id="3" name="Content Placeholder 2"/>
          <p:cNvSpPr>
            <a:spLocks noGrp="1"/>
          </p:cNvSpPr>
          <p:nvPr>
            <p:ph sz="half" idx="1"/>
          </p:nvPr>
        </p:nvSpPr>
        <p:spPr>
          <a:xfrm>
            <a:off x="1091257" y="2406225"/>
            <a:ext cx="10680192" cy="2834640"/>
          </a:xfrm>
        </p:spPr>
        <p:txBody>
          <a:bodyPr/>
          <a:lstStyle/>
          <a:p>
            <a:r>
              <a:rPr lang="en-IN" dirty="0"/>
              <a:t>1. Linear Regression</a:t>
            </a:r>
          </a:p>
          <a:p>
            <a:r>
              <a:rPr lang="en-IN" dirty="0"/>
              <a:t>2. Random Forest </a:t>
            </a:r>
            <a:r>
              <a:rPr lang="en-IN" dirty="0" err="1"/>
              <a:t>Regressor</a:t>
            </a:r>
            <a:endParaRPr lang="en-IN" dirty="0"/>
          </a:p>
          <a:p>
            <a:r>
              <a:rPr lang="en-IN" dirty="0"/>
              <a:t>3. KNN </a:t>
            </a:r>
            <a:r>
              <a:rPr lang="en-IN" dirty="0" err="1"/>
              <a:t>Regressor</a:t>
            </a:r>
            <a:endParaRPr lang="en-IN" dirty="0"/>
          </a:p>
          <a:p>
            <a:r>
              <a:rPr lang="en-IN" dirty="0"/>
              <a:t>4. Gradient Boosting </a:t>
            </a:r>
            <a:r>
              <a:rPr lang="en-IN" dirty="0" err="1"/>
              <a:t>Regressor</a:t>
            </a:r>
            <a:endParaRPr lang="en-IN" dirty="0"/>
          </a:p>
          <a:p>
            <a:r>
              <a:rPr lang="en-IN" dirty="0"/>
              <a:t>5. Decision Tree </a:t>
            </a:r>
            <a:r>
              <a:rPr lang="en-IN" dirty="0" err="1" smtClean="0"/>
              <a:t>Regressor</a:t>
            </a: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093394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482" y="890335"/>
            <a:ext cx="8534400" cy="1507067"/>
          </a:xfrm>
        </p:spPr>
        <p:txBody>
          <a:bodyPr/>
          <a:lstStyle/>
          <a:p>
            <a:pPr lvl="0"/>
            <a:r>
              <a:rPr lang="en-IN" b="1" dirty="0"/>
              <a:t>Key Metrics for success in solving problem under </a:t>
            </a:r>
            <a:r>
              <a:rPr lang="en-IN" b="1" dirty="0" smtClean="0"/>
              <a:t>consideration</a:t>
            </a:r>
            <a:endParaRPr lang="en-IN" dirty="0"/>
          </a:p>
        </p:txBody>
      </p:sp>
      <p:sp>
        <p:nvSpPr>
          <p:cNvPr id="3" name="Content Placeholder 2"/>
          <p:cNvSpPr>
            <a:spLocks noGrp="1"/>
          </p:cNvSpPr>
          <p:nvPr>
            <p:ph sz="half" idx="1"/>
          </p:nvPr>
        </p:nvSpPr>
        <p:spPr>
          <a:xfrm>
            <a:off x="975346" y="2765881"/>
            <a:ext cx="10680192" cy="2834640"/>
          </a:xfrm>
        </p:spPr>
        <p:txBody>
          <a:bodyPr/>
          <a:lstStyle/>
          <a:p>
            <a:r>
              <a:rPr lang="en-IN" dirty="0"/>
              <a:t>R2 Score, Mean abs error, Mean squared error, Root Mean Squared Error, CV score are used for success</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71860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3" name="Content Placeholder 2"/>
          <p:cNvSpPr>
            <a:spLocks noGrp="1"/>
          </p:cNvSpPr>
          <p:nvPr>
            <p:ph sz="half" idx="1"/>
          </p:nvPr>
        </p:nvSpPr>
        <p:spPr/>
        <p:txBody>
          <a:bodyPr/>
          <a:lstStyle/>
          <a:p>
            <a:r>
              <a:rPr lang="en-IN" dirty="0"/>
              <a:t>Here we have made a new car price valuation model as due to </a:t>
            </a:r>
            <a:r>
              <a:rPr lang="en-IN" dirty="0" err="1"/>
              <a:t>covid</a:t>
            </a:r>
            <a:r>
              <a:rPr lang="en-IN" dirty="0"/>
              <a:t> 19 impact previous car price valuation machine learning models is not working well because some cars are in demand hence making them costly and some are not in demand hence cheaper. </a:t>
            </a:r>
          </a:p>
          <a:p>
            <a:r>
              <a:rPr lang="en-IN" dirty="0"/>
              <a:t>For new car price valuation model, we have done prediction on basis of Data using EDA, Data Cleaning, Data Visualization, Data </a:t>
            </a:r>
            <a:r>
              <a:rPr lang="en-IN" dirty="0" err="1"/>
              <a:t>Preprocessing</a:t>
            </a:r>
            <a:r>
              <a:rPr lang="en-IN" dirty="0"/>
              <a:t>, Checked Correlation, removed irrelevant features, Removed Outliers, Removed </a:t>
            </a:r>
            <a:r>
              <a:rPr lang="en-IN" dirty="0" err="1"/>
              <a:t>Skewness</a:t>
            </a:r>
            <a:r>
              <a:rPr lang="en-IN" dirty="0"/>
              <a:t> and at last train our data by splitting our data through train-test split process. Built our model using 5 models and finally selected best model which was giving best accuracy that is Gradient Boosting </a:t>
            </a:r>
            <a:r>
              <a:rPr lang="en-IN" dirty="0" err="1"/>
              <a:t>Regressor</a:t>
            </a:r>
            <a:r>
              <a:rPr lang="en-IN" dirty="0"/>
              <a:t>. Then </a:t>
            </a:r>
            <a:r>
              <a:rPr lang="en-IN" dirty="0" err="1"/>
              <a:t>tunned</a:t>
            </a:r>
            <a:r>
              <a:rPr lang="en-IN" dirty="0"/>
              <a:t> our model through Hyper </a:t>
            </a:r>
            <a:r>
              <a:rPr lang="en-IN" dirty="0" err="1"/>
              <a:t>Tunning</a:t>
            </a:r>
            <a:r>
              <a:rPr lang="en-IN" dirty="0"/>
              <a:t> using </a:t>
            </a:r>
            <a:r>
              <a:rPr lang="en-IN" dirty="0" err="1"/>
              <a:t>GridSearchCV</a:t>
            </a:r>
            <a:r>
              <a:rPr lang="en-IN" dirty="0"/>
              <a:t>. And at last compared our predicted and Actual Price of Car. Thus, our project is completed</a:t>
            </a: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4112471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4150361" y="2583781"/>
            <a:ext cx="4169664" cy="667512"/>
          </a:xfrm>
        </p:spPr>
        <p:txBody>
          <a:bodyPr>
            <a:normAutofit fontScale="90000"/>
          </a:bodyPr>
          <a:lstStyle/>
          <a:p>
            <a:r>
              <a:rPr lang="en-US" dirty="0"/>
              <a:t>THANK YOU</a:t>
            </a:r>
          </a:p>
        </p:txBody>
      </p:sp>
      <p:sp>
        <p:nvSpPr>
          <p:cNvPr id="3" name="Subtitle 2">
            <a:extLst>
              <a:ext uri="{FF2B5EF4-FFF2-40B4-BE49-F238E27FC236}">
                <a16:creationId xmlns:a16="http://schemas.microsoft.com/office/drawing/2014/main" xmlns="" id="{B787DFD8-D262-D485-B1F2-817C5A0928C5}"/>
              </a:ext>
            </a:extLst>
          </p:cNvPr>
          <p:cNvSpPr>
            <a:spLocks noGrp="1"/>
          </p:cNvSpPr>
          <p:nvPr>
            <p:ph type="subTitle" idx="1"/>
          </p:nvPr>
        </p:nvSpPr>
        <p:spPr>
          <a:xfrm flipH="1">
            <a:off x="275863" y="4550062"/>
            <a:ext cx="1295359" cy="2121194"/>
          </a:xfrm>
        </p:spPr>
        <p:txBody>
          <a:bodyPr>
            <a:normAutofit/>
          </a:bodyPr>
          <a:lstStyle/>
          <a:p>
            <a:endParaRPr lang="en-US" dirty="0"/>
          </a:p>
        </p:txBody>
      </p:sp>
    </p:spTree>
    <p:extLst>
      <p:ext uri="{BB962C8B-B14F-4D97-AF65-F5344CB8AC3E}">
        <p14:creationId xmlns:p14="http://schemas.microsoft.com/office/powerpoint/2010/main" val="1003962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3103224" y="463352"/>
            <a:ext cx="5693664" cy="768096"/>
          </a:xfrm>
        </p:spPr>
        <p:txBody>
          <a:bodyPr/>
          <a:lstStyle/>
          <a:p>
            <a:r>
              <a:rPr lang="en-US" sz="4400" b="1" dirty="0">
                <a:solidFill>
                  <a:schemeClr val="accent6"/>
                </a:solidFill>
                <a:latin typeface="Times New Roman" panose="02020603050405020304" pitchFamily="18" charset="0"/>
                <a:ea typeface="Arial Regular" pitchFamily="34" charset="-122"/>
                <a:cs typeface="Times New Roman" panose="02020603050405020304" pitchFamily="18" charset="0"/>
              </a:rPr>
              <a:t>AGENDA</a:t>
            </a:r>
            <a:endParaRPr lang="en-US" sz="4400"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216281" y="984431"/>
            <a:ext cx="5693664" cy="5169587"/>
          </a:xfrm>
        </p:spPr>
        <p:txBody>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Business Goal</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Technical Requirement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Exploratory Data Analysis (EDA)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Visualization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Built Model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Saved Best Model</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Summary​</a:t>
            </a:r>
          </a:p>
          <a:p>
            <a:endParaRPr lang="en-US" sz="2000" dirty="0"/>
          </a:p>
        </p:txBody>
      </p:sp>
    </p:spTree>
    <p:extLst>
      <p:ext uri="{BB962C8B-B14F-4D97-AF65-F5344CB8AC3E}">
        <p14:creationId xmlns:p14="http://schemas.microsoft.com/office/powerpoint/2010/main" val="385553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832104"/>
            <a:ext cx="10671048" cy="768096"/>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sz="half" idx="1"/>
          </p:nvPr>
        </p:nvSpPr>
        <p:spPr>
          <a:xfrm>
            <a:off x="539496" y="1801906"/>
            <a:ext cx="11119104" cy="4736054"/>
          </a:xfrm>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Data Collection Phase</a:t>
            </a:r>
            <a:r>
              <a:rPr lang="en-US" b="0" i="0" dirty="0">
                <a:solidFill>
                  <a:srgbClr val="000000"/>
                </a:solidFill>
                <a:effectLst/>
                <a:latin typeface="Times New Roman" panose="02020603050405020304" pitchFamily="18" charset="0"/>
                <a:cs typeface="Times New Roman" panose="02020603050405020304" pitchFamily="18"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Times New Roman" panose="02020603050405020304" pitchFamily="18" charset="0"/>
                <a:cs typeface="Times New Roman" panose="02020603050405020304" pitchFamily="18" charset="0"/>
              </a:rPr>
              <a:t>Olx</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cardekho</a:t>
            </a:r>
            <a:r>
              <a:rPr lang="en-US" b="0" i="0" dirty="0">
                <a:solidFill>
                  <a:srgbClr val="000000"/>
                </a:solidFill>
                <a:effectLst/>
                <a:latin typeface="Times New Roman" panose="02020603050405020304" pitchFamily="18" charset="0"/>
                <a:cs typeface="Times New Roman" panose="02020603050405020304" pitchFamily="18"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Model Building Phase</a:t>
            </a:r>
            <a:r>
              <a:rPr lang="en-US" b="0" i="0" dirty="0">
                <a:solidFill>
                  <a:srgbClr val="000000"/>
                </a:solidFill>
                <a:effectLst/>
                <a:latin typeface="Times New Roman" panose="02020603050405020304" pitchFamily="18" charset="0"/>
                <a:cs typeface="Times New Roman" panose="02020603050405020304" pitchFamily="18"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389530" y="808437"/>
            <a:ext cx="6400800" cy="768096"/>
          </a:xfrm>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Business Goal:</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927274" y="2166424"/>
            <a:ext cx="5514536" cy="4530211"/>
          </a:xfrm>
        </p:spPr>
        <p:txBody>
          <a:bodyPr/>
          <a:lstStyle/>
          <a:p>
            <a:pPr marL="457200" algn="just">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Phase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Building Phase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520538" y="808437"/>
            <a:ext cx="6808695" cy="768096"/>
          </a:xfrm>
        </p:spPr>
        <p:txBody>
          <a:bodyPr/>
          <a:lstStyle/>
          <a:p>
            <a:pPr algn="l"/>
            <a:r>
              <a:rPr lang="en-US" sz="3200" b="1" i="0" dirty="0">
                <a:solidFill>
                  <a:srgbClr val="000000"/>
                </a:solidFill>
                <a:effectLst/>
                <a:latin typeface="Times New Roman" panose="02020603050405020304" pitchFamily="18" charset="0"/>
                <a:cs typeface="Times New Roman" panose="02020603050405020304" pitchFamily="18" charset="0"/>
              </a:rPr>
              <a:t>Technical Requirements:</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to made car price valuation model. This project contains two phases: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Phase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have scraped more than 5000 used cars data from websites: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cardekho</a:t>
            </a: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Olx</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cars24. We have fetched data for different locations. All types of cars are present in data for example- SUV, Sedans, Coupe, minivan, Hatchback. After scraping converted into csv file.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Building Phase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07000"/>
              </a:lnSpc>
              <a:spcAft>
                <a:spcPts val="800"/>
              </a:spcAft>
              <a:buAutoNum type="arabicPeriod"/>
            </a:pP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spcAft>
                <a:spcPts val="800"/>
              </a:spcAft>
            </a:pP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p14="http://schemas.microsoft.com/office/powerpoint/2010/main" val="2852482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b="1" dirty="0">
                <a:latin typeface="Times New Roman" panose="02020603050405020304" pitchFamily="18" charset="0"/>
                <a:cs typeface="Times New Roman" panose="02020603050405020304" pitchFamily="18" charset="0"/>
              </a:rPr>
              <a:t>Exploratory Data Analysis (EDA)</a:t>
            </a:r>
            <a:endParaRPr lang="en-US" sz="4400" b="1" dirty="0">
              <a:solidFill>
                <a:schemeClr val="accent6"/>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853612" y="2161245"/>
            <a:ext cx="11036808" cy="3566160"/>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Checked Total Numbers of Rows and Column</a:t>
            </a:r>
          </a:p>
          <a:p>
            <a:r>
              <a:rPr lang="en-US" b="1" i="0" dirty="0">
                <a:solidFill>
                  <a:srgbClr val="000000"/>
                </a:solidFill>
                <a:effectLst/>
                <a:latin typeface="Times New Roman" panose="02020603050405020304" pitchFamily="18" charset="0"/>
                <a:cs typeface="Times New Roman" panose="02020603050405020304" pitchFamily="18" charset="0"/>
              </a:rPr>
              <a:t>Checked</a:t>
            </a:r>
            <a:r>
              <a:rPr lang="en-IN" b="1" i="0" dirty="0">
                <a:solidFill>
                  <a:srgbClr val="000000"/>
                </a:solidFill>
                <a:effectLst/>
                <a:latin typeface="Times New Roman" panose="02020603050405020304" pitchFamily="18" charset="0"/>
                <a:cs typeface="Times New Roman" panose="02020603050405020304" pitchFamily="18" charset="0"/>
              </a:rPr>
              <a:t> All Column Name</a:t>
            </a:r>
          </a:p>
          <a:p>
            <a:r>
              <a:rPr lang="en-US" b="1" i="0" dirty="0">
                <a:solidFill>
                  <a:srgbClr val="000000"/>
                </a:solidFill>
                <a:effectLst/>
                <a:latin typeface="Times New Roman" panose="02020603050405020304" pitchFamily="18" charset="0"/>
                <a:cs typeface="Times New Roman" panose="02020603050405020304" pitchFamily="18" charset="0"/>
              </a:rPr>
              <a:t>Checked Data Type of All Data</a:t>
            </a:r>
          </a:p>
          <a:p>
            <a:r>
              <a:rPr lang="en-US" b="1" i="0" dirty="0">
                <a:solidFill>
                  <a:srgbClr val="000000"/>
                </a:solidFill>
                <a:effectLst/>
                <a:latin typeface="Times New Roman" panose="02020603050405020304" pitchFamily="18" charset="0"/>
                <a:cs typeface="Times New Roman" panose="02020603050405020304" pitchFamily="18" charset="0"/>
              </a:rPr>
              <a:t>Checked</a:t>
            </a:r>
            <a:r>
              <a:rPr lang="en-IN" b="1" i="0" dirty="0">
                <a:solidFill>
                  <a:srgbClr val="000000"/>
                </a:solidFill>
                <a:effectLst/>
                <a:latin typeface="Times New Roman" panose="02020603050405020304" pitchFamily="18" charset="0"/>
                <a:cs typeface="Times New Roman" panose="02020603050405020304" pitchFamily="18" charset="0"/>
              </a:rPr>
              <a:t> for Null Values</a:t>
            </a:r>
          </a:p>
          <a:p>
            <a:r>
              <a:rPr lang="en-IN" b="1" dirty="0">
                <a:solidFill>
                  <a:srgbClr val="000000"/>
                </a:solidFill>
                <a:latin typeface="Times New Roman" panose="02020603050405020304" pitchFamily="18" charset="0"/>
                <a:cs typeface="Times New Roman" panose="02020603050405020304" pitchFamily="18" charset="0"/>
              </a:rPr>
              <a:t>Checked for special character present in dataset or not</a:t>
            </a:r>
            <a:endParaRPr lang="en-IN" b="1"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Checked total number of unique value</a:t>
            </a:r>
          </a:p>
          <a:p>
            <a:r>
              <a:rPr lang="en-US" b="1" dirty="0">
                <a:solidFill>
                  <a:srgbClr val="000000"/>
                </a:solidFill>
                <a:latin typeface="Times New Roman" panose="02020603050405020304" pitchFamily="18" charset="0"/>
                <a:cs typeface="Times New Roman" panose="02020603050405020304" pitchFamily="18" charset="0"/>
              </a:rPr>
              <a:t>Dropped irrelevant Features </a:t>
            </a:r>
          </a:p>
          <a:p>
            <a:r>
              <a:rPr lang="en-US" b="1" dirty="0">
                <a:solidFill>
                  <a:srgbClr val="000000"/>
                </a:solidFill>
                <a:latin typeface="Times New Roman" panose="02020603050405020304" pitchFamily="18" charset="0"/>
                <a:cs typeface="Times New Roman" panose="02020603050405020304" pitchFamily="18" charset="0"/>
              </a:rPr>
              <a:t>Replaced duplicate values, special characters  and irrelevant data</a:t>
            </a:r>
          </a:p>
          <a:p>
            <a:r>
              <a:rPr lang="en-IN" b="1" i="0" dirty="0">
                <a:solidFill>
                  <a:srgbClr val="000000"/>
                </a:solidFill>
                <a:effectLst/>
                <a:latin typeface="Times New Roman" panose="02020603050405020304" pitchFamily="18" charset="0"/>
                <a:cs typeface="Times New Roman" panose="02020603050405020304" pitchFamily="18" charset="0"/>
              </a:rPr>
              <a:t>Checked Information about Data</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Checked all features through visualization.</a:t>
            </a:r>
          </a:p>
        </p:txBody>
      </p:sp>
      <p:sp>
        <p:nvSpPr>
          <p:cNvPr id="6" name="Footer Placeholder 5">
            <a:extLst>
              <a:ext uri="{FF2B5EF4-FFF2-40B4-BE49-F238E27FC236}">
                <a16:creationId xmlns:a16="http://schemas.microsoft.com/office/drawing/2014/main" xmlns="" id="{A6DDBB02-9464-CEB2-1790-240E71187667}"/>
              </a:ext>
            </a:extLst>
          </p:cNvPr>
          <p:cNvSpPr>
            <a:spLocks noGrp="1"/>
          </p:cNvSpPr>
          <p:nvPr>
            <p:ph type="ftr" sz="quarter" idx="11"/>
          </p:nvPr>
        </p:nvSpPr>
        <p:spPr>
          <a:xfrm>
            <a:off x="4456112" y="6489995"/>
            <a:ext cx="7543800" cy="365125"/>
          </a:xfrm>
        </p:spPr>
        <p:txBody>
          <a:bodyPr/>
          <a:lstStyle/>
          <a:p>
            <a:endParaRPr lang="en-US" dirty="0"/>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183" y="437045"/>
            <a:ext cx="8534400" cy="1507067"/>
          </a:xfrm>
        </p:spPr>
        <p:txBody>
          <a:bodyPr>
            <a:normAutofit/>
          </a:bodyPr>
          <a:lstStyle/>
          <a:p>
            <a:pPr lvl="0"/>
            <a:r>
              <a:rPr lang="en-IN" b="1" dirty="0">
                <a:solidFill>
                  <a:schemeClr val="tx1"/>
                </a:solidFill>
                <a:latin typeface="Times New Roman" panose="02020603050405020304" pitchFamily="18" charset="0"/>
                <a:cs typeface="Times New Roman" panose="02020603050405020304" pitchFamily="18" charset="0"/>
              </a:rPr>
              <a:t>Mathematical/ Analytical </a:t>
            </a:r>
            <a:r>
              <a:rPr lang="en-IN" b="1" dirty="0" err="1">
                <a:solidFill>
                  <a:schemeClr val="tx1"/>
                </a:solidFill>
                <a:latin typeface="Times New Roman" panose="02020603050405020304" pitchFamily="18" charset="0"/>
                <a:cs typeface="Times New Roman" panose="02020603050405020304" pitchFamily="18" charset="0"/>
              </a:rPr>
              <a:t>Modeling</a:t>
            </a:r>
            <a:r>
              <a:rPr lang="en-IN" b="1" dirty="0">
                <a:solidFill>
                  <a:schemeClr val="tx1"/>
                </a:solidFill>
                <a:latin typeface="Times New Roman" panose="02020603050405020304" pitchFamily="18" charset="0"/>
                <a:cs typeface="Times New Roman" panose="02020603050405020304" pitchFamily="18" charset="0"/>
              </a:rPr>
              <a:t> of the </a:t>
            </a:r>
            <a:r>
              <a:rPr lang="en-IN" b="1" dirty="0" smtClean="0">
                <a:solidFill>
                  <a:schemeClr val="tx1"/>
                </a:solidFill>
                <a:latin typeface="Times New Roman" panose="02020603050405020304" pitchFamily="18" charset="0"/>
                <a:cs typeface="Times New Roman" panose="02020603050405020304" pitchFamily="18" charset="0"/>
              </a:rPr>
              <a:t>Problem</a:t>
            </a:r>
            <a:endParaRPr lang="en-IN" dirty="0">
              <a:solidFill>
                <a:schemeClr val="tx1"/>
              </a:solidFill>
            </a:endParaRPr>
          </a:p>
        </p:txBody>
      </p:sp>
      <p:sp>
        <p:nvSpPr>
          <p:cNvPr id="3" name="Content Placeholder 2"/>
          <p:cNvSpPr>
            <a:spLocks noGrp="1"/>
          </p:cNvSpPr>
          <p:nvPr>
            <p:ph idx="1"/>
          </p:nvPr>
        </p:nvSpPr>
        <p:spPr>
          <a:xfrm>
            <a:off x="864538" y="2310572"/>
            <a:ext cx="8534400" cy="3615267"/>
          </a:xfrm>
        </p:spPr>
        <p:txBody>
          <a:bodyPr>
            <a:normAutofit fontScale="92500" lnSpcReduction="10000"/>
          </a:bodyPr>
          <a:lstStyle/>
          <a:p>
            <a:r>
              <a:rPr lang="en-IN" dirty="0">
                <a:solidFill>
                  <a:schemeClr val="tx1"/>
                </a:solidFill>
                <a:latin typeface="Times New Roman" panose="02020603050405020304" pitchFamily="18" charset="0"/>
                <a:cs typeface="Times New Roman" panose="02020603050405020304" pitchFamily="18" charset="0"/>
              </a:rPr>
              <a:t>1) Scrapped Data from websites: </a:t>
            </a:r>
            <a:r>
              <a:rPr lang="en-IN" dirty="0" err="1">
                <a:solidFill>
                  <a:schemeClr val="tx1"/>
                </a:solidFill>
                <a:latin typeface="Times New Roman" panose="02020603050405020304" pitchFamily="18" charset="0"/>
                <a:cs typeface="Times New Roman" panose="02020603050405020304" pitchFamily="18" charset="0"/>
              </a:rPr>
              <a:t>Cardekho</a:t>
            </a:r>
            <a:r>
              <a:rPr lang="en-IN" dirty="0">
                <a:solidFill>
                  <a:schemeClr val="tx1"/>
                </a:solidFill>
                <a:latin typeface="Times New Roman" panose="02020603050405020304" pitchFamily="18" charset="0"/>
                <a:cs typeface="Times New Roman" panose="02020603050405020304" pitchFamily="18" charset="0"/>
              </a:rPr>
              <a:t>, OLX and Cars24</a:t>
            </a:r>
          </a:p>
          <a:p>
            <a:r>
              <a:rPr lang="en-IN" dirty="0">
                <a:solidFill>
                  <a:schemeClr val="tx1"/>
                </a:solidFill>
                <a:latin typeface="Times New Roman" panose="02020603050405020304" pitchFamily="18" charset="0"/>
                <a:cs typeface="Times New Roman" panose="02020603050405020304" pitchFamily="18" charset="0"/>
              </a:rPr>
              <a:t>2) Used Panda’s Library to save data into </a:t>
            </a:r>
            <a:r>
              <a:rPr lang="en-IN" dirty="0" err="1">
                <a:solidFill>
                  <a:schemeClr val="tx1"/>
                </a:solidFill>
                <a:latin typeface="Times New Roman" panose="02020603050405020304" pitchFamily="18" charset="0"/>
                <a:cs typeface="Times New Roman" panose="02020603050405020304" pitchFamily="18" charset="0"/>
              </a:rPr>
              <a:t>csv</a:t>
            </a:r>
            <a:r>
              <a:rPr lang="en-IN" dirty="0">
                <a:solidFill>
                  <a:schemeClr val="tx1"/>
                </a:solidFill>
                <a:latin typeface="Times New Roman" panose="02020603050405020304" pitchFamily="18" charset="0"/>
                <a:cs typeface="Times New Roman" panose="02020603050405020304" pitchFamily="18" charset="0"/>
              </a:rPr>
              <a:t> file</a:t>
            </a:r>
          </a:p>
          <a:p>
            <a:r>
              <a:rPr lang="en-IN" dirty="0">
                <a:solidFill>
                  <a:schemeClr val="tx1"/>
                </a:solidFill>
                <a:latin typeface="Times New Roman" panose="02020603050405020304" pitchFamily="18" charset="0"/>
                <a:cs typeface="Times New Roman" panose="02020603050405020304" pitchFamily="18" charset="0"/>
              </a:rPr>
              <a:t>3) Descriptive Statistics</a:t>
            </a:r>
          </a:p>
          <a:p>
            <a:r>
              <a:rPr lang="en-IN" dirty="0">
                <a:solidFill>
                  <a:schemeClr val="tx1"/>
                </a:solidFill>
                <a:latin typeface="Times New Roman" panose="02020603050405020304" pitchFamily="18" charset="0"/>
                <a:cs typeface="Times New Roman" panose="02020603050405020304" pitchFamily="18" charset="0"/>
              </a:rPr>
              <a:t>4) Analysed correlation</a:t>
            </a:r>
          </a:p>
          <a:p>
            <a:r>
              <a:rPr lang="en-IN" dirty="0">
                <a:solidFill>
                  <a:schemeClr val="tx1"/>
                </a:solidFill>
                <a:latin typeface="Times New Roman" panose="02020603050405020304" pitchFamily="18" charset="0"/>
                <a:cs typeface="Times New Roman" panose="02020603050405020304" pitchFamily="18" charset="0"/>
              </a:rPr>
              <a:t>5) Detected Outliers and removed</a:t>
            </a:r>
          </a:p>
          <a:p>
            <a:r>
              <a:rPr lang="en-IN" dirty="0">
                <a:solidFill>
                  <a:schemeClr val="tx1"/>
                </a:solidFill>
                <a:latin typeface="Times New Roman" panose="02020603050405020304" pitchFamily="18" charset="0"/>
                <a:cs typeface="Times New Roman" panose="02020603050405020304" pitchFamily="18" charset="0"/>
              </a:rPr>
              <a:t>6) Detected </a:t>
            </a:r>
            <a:r>
              <a:rPr lang="en-IN" dirty="0" err="1">
                <a:solidFill>
                  <a:schemeClr val="tx1"/>
                </a:solidFill>
                <a:latin typeface="Times New Roman" panose="02020603050405020304" pitchFamily="18" charset="0"/>
                <a:cs typeface="Times New Roman" panose="02020603050405020304" pitchFamily="18" charset="0"/>
              </a:rPr>
              <a:t>Skewness</a:t>
            </a:r>
            <a:r>
              <a:rPr lang="en-IN" dirty="0">
                <a:solidFill>
                  <a:schemeClr val="tx1"/>
                </a:solidFill>
                <a:latin typeface="Times New Roman" panose="02020603050405020304" pitchFamily="18" charset="0"/>
                <a:cs typeface="Times New Roman" panose="02020603050405020304" pitchFamily="18" charset="0"/>
              </a:rPr>
              <a:t> and removed</a:t>
            </a:r>
          </a:p>
          <a:p>
            <a:r>
              <a:rPr lang="en-IN" dirty="0">
                <a:solidFill>
                  <a:schemeClr val="tx1"/>
                </a:solidFill>
                <a:latin typeface="Times New Roman" panose="02020603050405020304" pitchFamily="18" charset="0"/>
                <a:cs typeface="Times New Roman" panose="02020603050405020304" pitchFamily="18" charset="0"/>
              </a:rPr>
              <a:t>7) Scaled data using Standard </a:t>
            </a:r>
            <a:r>
              <a:rPr lang="en-IN" dirty="0" err="1">
                <a:solidFill>
                  <a:schemeClr val="tx1"/>
                </a:solidFill>
                <a:latin typeface="Times New Roman" panose="02020603050405020304" pitchFamily="18" charset="0"/>
                <a:cs typeface="Times New Roman" panose="02020603050405020304" pitchFamily="18" charset="0"/>
              </a:rPr>
              <a:t>Scaler</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8) Removed </a:t>
            </a:r>
            <a:r>
              <a:rPr lang="en-IN" dirty="0" err="1" smtClean="0">
                <a:solidFill>
                  <a:schemeClr val="tx1"/>
                </a:solidFill>
                <a:latin typeface="Times New Roman" panose="02020603050405020304" pitchFamily="18" charset="0"/>
                <a:cs typeface="Times New Roman" panose="02020603050405020304" pitchFamily="18" charset="0"/>
              </a:rPr>
              <a:t>Multicollinearity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851848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699" y="563331"/>
            <a:ext cx="8534400" cy="1507067"/>
          </a:xfrm>
        </p:spPr>
        <p:txBody>
          <a:bodyPr>
            <a:normAutofit/>
          </a:bodyPr>
          <a:lstStyle/>
          <a:p>
            <a:pPr lvl="0"/>
            <a:r>
              <a:rPr lang="en-IN" b="1" dirty="0">
                <a:solidFill>
                  <a:schemeClr val="tx1"/>
                </a:solidFill>
              </a:rPr>
              <a:t>Data Inputs- Logic- Output </a:t>
            </a:r>
            <a:r>
              <a:rPr lang="en-IN" b="1" dirty="0" smtClean="0">
                <a:solidFill>
                  <a:schemeClr val="tx1"/>
                </a:solidFill>
              </a:rPr>
              <a:t>Relationships</a:t>
            </a:r>
            <a:endParaRPr lang="en-IN" dirty="0">
              <a:solidFill>
                <a:schemeClr val="tx1"/>
              </a:solidFill>
            </a:endParaRPr>
          </a:p>
        </p:txBody>
      </p:sp>
      <p:sp>
        <p:nvSpPr>
          <p:cNvPr id="3" name="Content Placeholder 2"/>
          <p:cNvSpPr>
            <a:spLocks noGrp="1"/>
          </p:cNvSpPr>
          <p:nvPr>
            <p:ph idx="1"/>
          </p:nvPr>
        </p:nvSpPr>
        <p:spPr>
          <a:xfrm>
            <a:off x="851637" y="2323451"/>
            <a:ext cx="8534400" cy="3615267"/>
          </a:xfrm>
        </p:spPr>
        <p:txBody>
          <a:bodyPr/>
          <a:lstStyle/>
          <a:p>
            <a:pPr lvl="0"/>
            <a:r>
              <a:rPr lang="en-IN" dirty="0">
                <a:solidFill>
                  <a:schemeClr val="tx1"/>
                </a:solidFill>
              </a:rPr>
              <a:t>Checking Correlation</a:t>
            </a:r>
          </a:p>
          <a:p>
            <a:pPr lvl="0"/>
            <a:r>
              <a:rPr lang="en-IN" dirty="0">
                <a:solidFill>
                  <a:schemeClr val="tx1"/>
                </a:solidFill>
              </a:rPr>
              <a:t>Checking </a:t>
            </a:r>
            <a:r>
              <a:rPr lang="en-IN" dirty="0" err="1">
                <a:solidFill>
                  <a:schemeClr val="tx1"/>
                </a:solidFill>
              </a:rPr>
              <a:t>skewness</a:t>
            </a:r>
            <a:endParaRPr lang="en-IN" dirty="0">
              <a:solidFill>
                <a:schemeClr val="tx1"/>
              </a:solidFill>
            </a:endParaRPr>
          </a:p>
          <a:p>
            <a:pPr lvl="0"/>
            <a:r>
              <a:rPr lang="en-IN" dirty="0">
                <a:solidFill>
                  <a:schemeClr val="tx1"/>
                </a:solidFill>
              </a:rPr>
              <a:t>Checking </a:t>
            </a:r>
            <a:r>
              <a:rPr lang="en-IN" dirty="0" err="1">
                <a:solidFill>
                  <a:schemeClr val="tx1"/>
                </a:solidFill>
              </a:rPr>
              <a:t>skewness</a:t>
            </a:r>
            <a:r>
              <a:rPr lang="en-IN" dirty="0">
                <a:solidFill>
                  <a:schemeClr val="tx1"/>
                </a:solidFill>
              </a:rPr>
              <a:t> after outlier removal</a:t>
            </a:r>
          </a:p>
          <a:p>
            <a:pPr marL="0" indent="0">
              <a:buNone/>
            </a:pPr>
            <a:endParaRPr lang="en-IN" dirty="0"/>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814310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828800" y="340334"/>
            <a:ext cx="8534400" cy="1507067"/>
          </a:xfrm>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xmlns=""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34875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1096</TotalTime>
  <Words>756</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Arial Regular</vt:lpstr>
      <vt:lpstr>Calibri</vt:lpstr>
      <vt:lpstr>Garamond</vt:lpstr>
      <vt:lpstr>Times New Roman</vt:lpstr>
      <vt:lpstr>Wingdings</vt:lpstr>
      <vt:lpstr>Organic</vt:lpstr>
      <vt:lpstr>CAR PRICE  PREDICTION</vt:lpstr>
      <vt:lpstr>AGENDA</vt:lpstr>
      <vt:lpstr>Introduction</vt:lpstr>
      <vt:lpstr>Business Goal:</vt:lpstr>
      <vt:lpstr>Technical Requirements:</vt:lpstr>
      <vt:lpstr>Exploratory Data Analysis (EDA)</vt:lpstr>
      <vt:lpstr>Mathematical/ Analytical Modeling of the Problem</vt:lpstr>
      <vt:lpstr>Data Inputs- Logic- Output Relationships</vt:lpstr>
      <vt:lpstr>Data Visualization</vt:lpstr>
      <vt:lpstr>PowerPoint Presentation</vt:lpstr>
      <vt:lpstr>PowerPoint Presentation</vt:lpstr>
      <vt:lpstr>Testing of Identified Approaches (Algorithms)</vt:lpstr>
      <vt:lpstr>Key Metrics for success in solving problem under consideration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Admin</cp:lastModifiedBy>
  <cp:revision>113</cp:revision>
  <dcterms:created xsi:type="dcterms:W3CDTF">2022-08-31T15:26:21Z</dcterms:created>
  <dcterms:modified xsi:type="dcterms:W3CDTF">2022-11-05T09:44:30Z</dcterms:modified>
</cp:coreProperties>
</file>