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78010"/>
            <a:ext cx="7766936" cy="1646302"/>
          </a:xfrm>
        </p:spPr>
        <p:txBody>
          <a:bodyPr/>
          <a:lstStyle/>
          <a:p>
            <a:pPr algn="ctr"/>
            <a:r>
              <a:rPr lang="en-GB" b="1" dirty="0">
                <a:solidFill>
                  <a:schemeClr val="tx1"/>
                </a:solidFill>
                <a:sym typeface="Caesar Dressing"/>
              </a:rPr>
              <a:t>EMAIL SMS SPAM CLASSIFIER </a:t>
            </a:r>
            <a:endParaRPr lang="en-IN" b="1" dirty="0">
              <a:solidFill>
                <a:schemeClr val="tx1"/>
              </a:solidFill>
            </a:endParaRPr>
          </a:p>
        </p:txBody>
      </p:sp>
      <p:sp>
        <p:nvSpPr>
          <p:cNvPr id="3" name="Subtitle 2"/>
          <p:cNvSpPr>
            <a:spLocks noGrp="1"/>
          </p:cNvSpPr>
          <p:nvPr>
            <p:ph type="subTitle" idx="1"/>
          </p:nvPr>
        </p:nvSpPr>
        <p:spPr/>
        <p:txBody>
          <a:bodyPr/>
          <a:lstStyle/>
          <a:p>
            <a:pPr lvl="0">
              <a:lnSpc>
                <a:spcPct val="90000"/>
              </a:lnSpc>
              <a:spcBef>
                <a:spcPts val="0"/>
              </a:spcBef>
            </a:pPr>
            <a:r>
              <a:rPr lang="en-GB" dirty="0">
                <a:solidFill>
                  <a:schemeClr val="tx1"/>
                </a:solidFill>
                <a:ea typeface="Caesar Dressing"/>
                <a:cs typeface="Caesar Dressing"/>
                <a:sym typeface="Caesar Dressing"/>
              </a:rPr>
              <a:t>By : </a:t>
            </a:r>
            <a:r>
              <a:rPr lang="en-GB" sz="2000" dirty="0" err="1" smtClean="0">
                <a:solidFill>
                  <a:schemeClr val="tx1"/>
                </a:solidFill>
                <a:ea typeface="Caesar Dressing"/>
                <a:cs typeface="Caesar Dressing"/>
                <a:sym typeface="Caesar Dressing"/>
              </a:rPr>
              <a:t>Pratiksha</a:t>
            </a:r>
            <a:r>
              <a:rPr lang="en-GB" sz="2000" dirty="0" smtClean="0">
                <a:solidFill>
                  <a:schemeClr val="tx1"/>
                </a:solidFill>
                <a:ea typeface="Caesar Dressing"/>
                <a:cs typeface="Caesar Dressing"/>
                <a:sym typeface="Caesar Dressing"/>
              </a:rPr>
              <a:t> </a:t>
            </a:r>
            <a:r>
              <a:rPr lang="en-GB" sz="2000" dirty="0" err="1" smtClean="0">
                <a:solidFill>
                  <a:schemeClr val="tx1"/>
                </a:solidFill>
                <a:ea typeface="Caesar Dressing"/>
                <a:cs typeface="Caesar Dressing"/>
                <a:sym typeface="Caesar Dressing"/>
              </a:rPr>
              <a:t>Potghan</a:t>
            </a:r>
            <a:r>
              <a:rPr lang="en-GB" sz="2000" dirty="0" smtClean="0">
                <a:solidFill>
                  <a:schemeClr val="tx1"/>
                </a:solidFill>
                <a:ea typeface="Caesar Dressing"/>
                <a:cs typeface="Caesar Dressing"/>
                <a:sym typeface="Caesar Dressing"/>
              </a:rPr>
              <a:t> </a:t>
            </a:r>
            <a:endParaRPr lang="en-GB" dirty="0">
              <a:solidFill>
                <a:schemeClr val="tx1"/>
              </a:solidFill>
              <a:ea typeface="Caesar Dressing"/>
              <a:cs typeface="Caesar Dressing"/>
              <a:sym typeface="Caesar Dressing"/>
            </a:endParaRPr>
          </a:p>
          <a:p>
            <a:pPr lvl="0">
              <a:lnSpc>
                <a:spcPct val="90000"/>
              </a:lnSpc>
              <a:spcBef>
                <a:spcPts val="0"/>
              </a:spcBef>
            </a:pPr>
            <a:r>
              <a:rPr lang="en-GB" dirty="0">
                <a:solidFill>
                  <a:schemeClr val="tx1"/>
                </a:solidFill>
                <a:ea typeface="Caesar Dressing"/>
                <a:cs typeface="Caesar Dressing"/>
                <a:sym typeface="Caesar Dressing"/>
              </a:rPr>
              <a:t>BATCH </a:t>
            </a:r>
            <a:r>
              <a:rPr lang="en-GB" dirty="0" smtClean="0">
                <a:solidFill>
                  <a:schemeClr val="tx1"/>
                </a:solidFill>
                <a:ea typeface="Caesar Dressing"/>
                <a:cs typeface="Caesar Dressing"/>
                <a:sym typeface="Caesar Dressing"/>
              </a:rPr>
              <a:t>NO-30</a:t>
            </a:r>
            <a:endParaRPr lang="en-GB" dirty="0">
              <a:solidFill>
                <a:schemeClr val="tx1"/>
              </a:solidFill>
              <a:ea typeface="Caesar Dressing"/>
              <a:cs typeface="Caesar Dressing"/>
              <a:sym typeface="Caesar Dressing"/>
            </a:endParaRPr>
          </a:p>
          <a:p>
            <a:endParaRPr lang="en-IN" dirty="0"/>
          </a:p>
        </p:txBody>
      </p:sp>
    </p:spTree>
    <p:extLst>
      <p:ext uri="{BB962C8B-B14F-4D97-AF65-F5344CB8AC3E}">
        <p14:creationId xmlns:p14="http://schemas.microsoft.com/office/powerpoint/2010/main" val="385139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D47A1"/>
                </a:solidFill>
                <a:ea typeface="Caesar Dressing"/>
                <a:cs typeface="Caesar Dressing"/>
                <a:sym typeface="Caesar Dressing"/>
              </a:rPr>
              <a:t>Word Clouds.</a:t>
            </a:r>
            <a:endParaRPr lang="en-IN" dirty="0"/>
          </a:p>
        </p:txBody>
      </p:sp>
      <p:sp>
        <p:nvSpPr>
          <p:cNvPr id="3" name="Content Placeholder 2"/>
          <p:cNvSpPr>
            <a:spLocks noGrp="1"/>
          </p:cNvSpPr>
          <p:nvPr>
            <p:ph idx="1"/>
          </p:nvPr>
        </p:nvSpPr>
        <p:spPr/>
        <p:txBody>
          <a:bodyPr/>
          <a:lstStyle/>
          <a:p>
            <a:pPr marL="0" lvl="0" indent="0">
              <a:spcBef>
                <a:spcPts val="0"/>
              </a:spcBef>
              <a:buNone/>
            </a:pPr>
            <a:r>
              <a:rPr lang="en-US" sz="2000" u="sng" dirty="0">
                <a:solidFill>
                  <a:schemeClr val="dk1"/>
                </a:solidFill>
                <a:ea typeface="Caesar Dressing"/>
                <a:cs typeface="Caesar Dressing"/>
                <a:sym typeface="Caesar Dressing"/>
              </a:rPr>
              <a:t>OBSERVATIONS</a:t>
            </a:r>
            <a:r>
              <a:rPr lang="en-US" sz="2000" dirty="0">
                <a:solidFill>
                  <a:schemeClr val="dk1"/>
                </a:solidFill>
                <a:ea typeface="Caesar Dressing"/>
                <a:cs typeface="Caesar Dressing"/>
                <a:sym typeface="Caesar Dressing"/>
              </a:rPr>
              <a:t>:</a:t>
            </a:r>
          </a:p>
          <a:p>
            <a:pPr marL="0" lvl="0" indent="0">
              <a:spcBef>
                <a:spcPts val="1200"/>
              </a:spcBef>
              <a:spcAft>
                <a:spcPts val="1200"/>
              </a:spcAft>
              <a:buNone/>
            </a:pPr>
            <a:r>
              <a:rPr lang="en-US" dirty="0">
                <a:solidFill>
                  <a:srgbClr val="434343"/>
                </a:solidFill>
                <a:ea typeface="Caesar Dressing"/>
                <a:cs typeface="Caesar Dressing"/>
                <a:sym typeface="Caesar Dressing"/>
              </a:rPr>
              <a:t>These are the toxic words which frequently appear in the Malignant column.</a:t>
            </a:r>
          </a:p>
          <a:p>
            <a:endParaRPr lang="en-IN" dirty="0"/>
          </a:p>
        </p:txBody>
      </p:sp>
    </p:spTree>
    <p:extLst>
      <p:ext uri="{BB962C8B-B14F-4D97-AF65-F5344CB8AC3E}">
        <p14:creationId xmlns:p14="http://schemas.microsoft.com/office/powerpoint/2010/main" val="502778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D47A1"/>
                </a:solidFill>
                <a:ea typeface="Caesar Dressing"/>
                <a:cs typeface="Caesar Dressing"/>
                <a:sym typeface="Caesar Dressing"/>
              </a:rPr>
              <a:t>Word Clouds.</a:t>
            </a:r>
            <a:endParaRPr lang="en-IN" dirty="0"/>
          </a:p>
        </p:txBody>
      </p:sp>
      <p:sp>
        <p:nvSpPr>
          <p:cNvPr id="3" name="Content Placeholder 2"/>
          <p:cNvSpPr>
            <a:spLocks noGrp="1"/>
          </p:cNvSpPr>
          <p:nvPr>
            <p:ph idx="1"/>
          </p:nvPr>
        </p:nvSpPr>
        <p:spPr/>
        <p:txBody>
          <a:bodyPr/>
          <a:lstStyle/>
          <a:p>
            <a:pPr marL="0" lvl="0" indent="0">
              <a:spcBef>
                <a:spcPts val="0"/>
              </a:spcBef>
              <a:buNone/>
            </a:pPr>
            <a:r>
              <a:rPr lang="en-US" sz="2000" u="sng" dirty="0">
                <a:solidFill>
                  <a:schemeClr val="dk1"/>
                </a:solidFill>
                <a:ea typeface="Caesar Dressing"/>
                <a:cs typeface="Caesar Dressing"/>
                <a:sym typeface="Caesar Dressing"/>
              </a:rPr>
              <a:t>OBSERVATIONS</a:t>
            </a:r>
            <a:r>
              <a:rPr lang="en-US" sz="2000" dirty="0">
                <a:solidFill>
                  <a:schemeClr val="dk1"/>
                </a:solidFill>
                <a:ea typeface="Caesar Dressing"/>
                <a:cs typeface="Caesar Dressing"/>
                <a:sym typeface="Caesar Dressing"/>
              </a:rPr>
              <a:t>:</a:t>
            </a:r>
          </a:p>
          <a:p>
            <a:pPr marL="0" lvl="0" indent="0">
              <a:spcBef>
                <a:spcPts val="1200"/>
              </a:spcBef>
              <a:spcAft>
                <a:spcPts val="1200"/>
              </a:spcAft>
              <a:buNone/>
            </a:pPr>
            <a:r>
              <a:rPr lang="en-US" dirty="0">
                <a:solidFill>
                  <a:srgbClr val="434343"/>
                </a:solidFill>
                <a:ea typeface="Caesar Dressing"/>
                <a:cs typeface="Caesar Dressing"/>
                <a:sym typeface="Caesar Dressing"/>
              </a:rPr>
              <a:t>These are the toxic words which frequently appear in the Highly Malignant column.</a:t>
            </a:r>
          </a:p>
          <a:p>
            <a:endParaRPr lang="en-IN" dirty="0"/>
          </a:p>
        </p:txBody>
      </p:sp>
    </p:spTree>
    <p:extLst>
      <p:ext uri="{BB962C8B-B14F-4D97-AF65-F5344CB8AC3E}">
        <p14:creationId xmlns:p14="http://schemas.microsoft.com/office/powerpoint/2010/main" val="4222709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D47A1"/>
                </a:solidFill>
                <a:latin typeface="Caesar Dressing"/>
                <a:ea typeface="Caesar Dressing"/>
                <a:cs typeface="Caesar Dressing"/>
                <a:sym typeface="Caesar Dressing"/>
              </a:rPr>
              <a:t>Word Clouds.</a:t>
            </a:r>
            <a:endParaRPr lang="en-IN" dirty="0"/>
          </a:p>
        </p:txBody>
      </p:sp>
      <p:sp>
        <p:nvSpPr>
          <p:cNvPr id="3" name="Content Placeholder 2"/>
          <p:cNvSpPr>
            <a:spLocks noGrp="1"/>
          </p:cNvSpPr>
          <p:nvPr>
            <p:ph idx="1"/>
          </p:nvPr>
        </p:nvSpPr>
        <p:spPr/>
        <p:txBody>
          <a:bodyPr/>
          <a:lstStyle/>
          <a:p>
            <a:pPr marL="0" lvl="0" indent="0">
              <a:spcBef>
                <a:spcPts val="0"/>
              </a:spcBef>
              <a:buNone/>
            </a:pPr>
            <a:r>
              <a:rPr lang="en-US" sz="2000" u="sng" dirty="0">
                <a:solidFill>
                  <a:schemeClr val="dk1"/>
                </a:solidFill>
                <a:latin typeface="Caesar Dressing"/>
                <a:ea typeface="Caesar Dressing"/>
                <a:cs typeface="Caesar Dressing"/>
                <a:sym typeface="Caesar Dressing"/>
              </a:rPr>
              <a:t>OBSERVATIONS</a:t>
            </a:r>
            <a:r>
              <a:rPr lang="en-US" sz="2000" dirty="0">
                <a:solidFill>
                  <a:schemeClr val="dk1"/>
                </a:solidFill>
                <a:latin typeface="Caesar Dressing"/>
                <a:ea typeface="Caesar Dressing"/>
                <a:cs typeface="Caesar Dressing"/>
                <a:sym typeface="Caesar Dressing"/>
              </a:rPr>
              <a:t>:</a:t>
            </a:r>
          </a:p>
          <a:p>
            <a:pPr marL="0" lvl="0" indent="0">
              <a:spcBef>
                <a:spcPts val="1200"/>
              </a:spcBef>
              <a:spcAft>
                <a:spcPts val="1200"/>
              </a:spcAft>
              <a:buNone/>
            </a:pPr>
            <a:r>
              <a:rPr lang="en-US" dirty="0">
                <a:solidFill>
                  <a:srgbClr val="434343"/>
                </a:solidFill>
                <a:latin typeface="Bradley Hand ITC" pitchFamily="66" charset="0"/>
                <a:ea typeface="Caesar Dressing"/>
                <a:cs typeface="Caesar Dressing"/>
                <a:sym typeface="Caesar Dressing"/>
              </a:rPr>
              <a:t>These are the toxic words which frequently appear in the rude column.</a:t>
            </a:r>
          </a:p>
          <a:p>
            <a:endParaRPr lang="en-IN" dirty="0"/>
          </a:p>
        </p:txBody>
      </p:sp>
    </p:spTree>
    <p:extLst>
      <p:ext uri="{BB962C8B-B14F-4D97-AF65-F5344CB8AC3E}">
        <p14:creationId xmlns:p14="http://schemas.microsoft.com/office/powerpoint/2010/main" val="1583350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D47A1"/>
                </a:solidFill>
                <a:ea typeface="Caesar Dressing"/>
                <a:cs typeface="Caesar Dressing"/>
                <a:sym typeface="Caesar Dressing"/>
              </a:rPr>
              <a:t>Word Clouds.</a:t>
            </a:r>
            <a:endParaRPr lang="en-IN" dirty="0"/>
          </a:p>
        </p:txBody>
      </p:sp>
      <p:sp>
        <p:nvSpPr>
          <p:cNvPr id="3" name="Content Placeholder 2"/>
          <p:cNvSpPr>
            <a:spLocks noGrp="1"/>
          </p:cNvSpPr>
          <p:nvPr>
            <p:ph idx="1"/>
          </p:nvPr>
        </p:nvSpPr>
        <p:spPr/>
        <p:txBody>
          <a:bodyPr/>
          <a:lstStyle/>
          <a:p>
            <a:pPr marL="0" lvl="0" indent="0">
              <a:spcBef>
                <a:spcPts val="0"/>
              </a:spcBef>
              <a:buNone/>
            </a:pPr>
            <a:r>
              <a:rPr lang="en-US" sz="2000" u="sng" dirty="0">
                <a:solidFill>
                  <a:schemeClr val="dk1"/>
                </a:solidFill>
                <a:ea typeface="Caesar Dressing"/>
                <a:cs typeface="Caesar Dressing"/>
                <a:sym typeface="Caesar Dressing"/>
              </a:rPr>
              <a:t>OBSERVATIONS</a:t>
            </a:r>
            <a:r>
              <a:rPr lang="en-US" sz="2000" dirty="0">
                <a:solidFill>
                  <a:schemeClr val="dk1"/>
                </a:solidFill>
                <a:ea typeface="Caesar Dressing"/>
                <a:cs typeface="Caesar Dressing"/>
                <a:sym typeface="Caesar Dressing"/>
              </a:rPr>
              <a:t>:</a:t>
            </a:r>
          </a:p>
          <a:p>
            <a:pPr marL="0" lvl="0" indent="0">
              <a:spcBef>
                <a:spcPts val="1200"/>
              </a:spcBef>
              <a:spcAft>
                <a:spcPts val="1200"/>
              </a:spcAft>
              <a:buNone/>
            </a:pPr>
            <a:r>
              <a:rPr lang="en-US" dirty="0">
                <a:solidFill>
                  <a:srgbClr val="434343"/>
                </a:solidFill>
                <a:ea typeface="Caesar Dressing"/>
                <a:cs typeface="Caesar Dressing"/>
                <a:sym typeface="Caesar Dressing"/>
              </a:rPr>
              <a:t>These are the toxic words which frequently appear in the threat column.</a:t>
            </a:r>
          </a:p>
          <a:p>
            <a:endParaRPr lang="en-IN" dirty="0"/>
          </a:p>
        </p:txBody>
      </p:sp>
    </p:spTree>
    <p:extLst>
      <p:ext uri="{BB962C8B-B14F-4D97-AF65-F5344CB8AC3E}">
        <p14:creationId xmlns:p14="http://schemas.microsoft.com/office/powerpoint/2010/main" val="197364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D47A1"/>
                </a:solidFill>
                <a:ea typeface="Caesar Dressing"/>
                <a:cs typeface="Caesar Dressing"/>
                <a:sym typeface="Caesar Dressing"/>
              </a:rPr>
              <a:t>Word Clouds.</a:t>
            </a:r>
            <a:endParaRPr lang="en-IN" dirty="0"/>
          </a:p>
        </p:txBody>
      </p:sp>
      <p:sp>
        <p:nvSpPr>
          <p:cNvPr id="3" name="Content Placeholder 2"/>
          <p:cNvSpPr>
            <a:spLocks noGrp="1"/>
          </p:cNvSpPr>
          <p:nvPr>
            <p:ph idx="1"/>
          </p:nvPr>
        </p:nvSpPr>
        <p:spPr/>
        <p:txBody>
          <a:bodyPr/>
          <a:lstStyle/>
          <a:p>
            <a:pPr marL="0" lvl="0" indent="0">
              <a:spcBef>
                <a:spcPts val="0"/>
              </a:spcBef>
              <a:buNone/>
            </a:pPr>
            <a:r>
              <a:rPr lang="en-US" sz="2000" u="sng" dirty="0">
                <a:solidFill>
                  <a:schemeClr val="dk1"/>
                </a:solidFill>
                <a:ea typeface="Caesar Dressing"/>
                <a:cs typeface="Caesar Dressing"/>
                <a:sym typeface="Caesar Dressing"/>
              </a:rPr>
              <a:t>OBSERVATIONS</a:t>
            </a:r>
            <a:r>
              <a:rPr lang="en-US" sz="2000" dirty="0">
                <a:solidFill>
                  <a:schemeClr val="dk1"/>
                </a:solidFill>
                <a:ea typeface="Caesar Dressing"/>
                <a:cs typeface="Caesar Dressing"/>
                <a:sym typeface="Caesar Dressing"/>
              </a:rPr>
              <a:t>:</a:t>
            </a:r>
          </a:p>
          <a:p>
            <a:pPr marL="0" lvl="0" indent="0">
              <a:spcBef>
                <a:spcPts val="1200"/>
              </a:spcBef>
              <a:spcAft>
                <a:spcPts val="1200"/>
              </a:spcAft>
              <a:buNone/>
            </a:pPr>
            <a:r>
              <a:rPr lang="en-US" dirty="0">
                <a:solidFill>
                  <a:srgbClr val="434343"/>
                </a:solidFill>
                <a:ea typeface="Caesar Dressing"/>
                <a:cs typeface="Caesar Dressing"/>
                <a:sym typeface="Caesar Dressing"/>
              </a:rPr>
              <a:t>These are the toxic words which frequently appear in the abuse column.</a:t>
            </a:r>
          </a:p>
          <a:p>
            <a:endParaRPr lang="en-IN" dirty="0"/>
          </a:p>
        </p:txBody>
      </p:sp>
    </p:spTree>
    <p:extLst>
      <p:ext uri="{BB962C8B-B14F-4D97-AF65-F5344CB8AC3E}">
        <p14:creationId xmlns:p14="http://schemas.microsoft.com/office/powerpoint/2010/main" val="931823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D47A1"/>
                </a:solidFill>
                <a:ea typeface="Caesar Dressing"/>
                <a:cs typeface="Caesar Dressing"/>
                <a:sym typeface="Caesar Dressing"/>
              </a:rPr>
              <a:t>Word Clouds.</a:t>
            </a:r>
            <a:endParaRPr lang="en-IN" dirty="0"/>
          </a:p>
        </p:txBody>
      </p:sp>
      <p:sp>
        <p:nvSpPr>
          <p:cNvPr id="3" name="Content Placeholder 2"/>
          <p:cNvSpPr>
            <a:spLocks noGrp="1"/>
          </p:cNvSpPr>
          <p:nvPr>
            <p:ph idx="1"/>
          </p:nvPr>
        </p:nvSpPr>
        <p:spPr/>
        <p:txBody>
          <a:bodyPr/>
          <a:lstStyle/>
          <a:p>
            <a:pPr marL="0" lvl="0" indent="0">
              <a:spcBef>
                <a:spcPts val="0"/>
              </a:spcBef>
              <a:buNone/>
            </a:pPr>
            <a:r>
              <a:rPr lang="en-US" sz="2000" u="sng" dirty="0">
                <a:solidFill>
                  <a:schemeClr val="dk1"/>
                </a:solidFill>
                <a:ea typeface="Caesar Dressing"/>
                <a:cs typeface="Caesar Dressing"/>
                <a:sym typeface="Caesar Dressing"/>
              </a:rPr>
              <a:t>OBSERVATIONS</a:t>
            </a:r>
            <a:r>
              <a:rPr lang="en-US" sz="2000" dirty="0">
                <a:solidFill>
                  <a:schemeClr val="dk1"/>
                </a:solidFill>
                <a:ea typeface="Caesar Dressing"/>
                <a:cs typeface="Caesar Dressing"/>
                <a:sym typeface="Caesar Dressing"/>
              </a:rPr>
              <a:t>:</a:t>
            </a:r>
          </a:p>
          <a:p>
            <a:pPr marL="0" lvl="0" indent="0">
              <a:spcBef>
                <a:spcPts val="1200"/>
              </a:spcBef>
              <a:spcAft>
                <a:spcPts val="1200"/>
              </a:spcAft>
              <a:buNone/>
            </a:pPr>
            <a:r>
              <a:rPr lang="en-US" dirty="0">
                <a:solidFill>
                  <a:srgbClr val="434343"/>
                </a:solidFill>
                <a:ea typeface="Caesar Dressing"/>
                <a:cs typeface="Caesar Dressing"/>
                <a:sym typeface="Caesar Dressing"/>
              </a:rPr>
              <a:t>These are the toxic words which frequently appear in the loathe column.</a:t>
            </a:r>
          </a:p>
          <a:p>
            <a:endParaRPr lang="en-IN" dirty="0"/>
          </a:p>
        </p:txBody>
      </p:sp>
    </p:spTree>
    <p:extLst>
      <p:ext uri="{BB962C8B-B14F-4D97-AF65-F5344CB8AC3E}">
        <p14:creationId xmlns:p14="http://schemas.microsoft.com/office/powerpoint/2010/main" val="2929591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D62828"/>
                </a:solidFill>
                <a:ea typeface="Caesar Dressing"/>
                <a:cs typeface="Caesar Dressing"/>
                <a:sym typeface="Caesar Dressing"/>
              </a:rPr>
              <a:t>DATA ANALYSIS STEPS.</a:t>
            </a:r>
            <a:endParaRPr lang="en-IN" dirty="0"/>
          </a:p>
        </p:txBody>
      </p:sp>
      <p:sp>
        <p:nvSpPr>
          <p:cNvPr id="3" name="Content Placeholder 2"/>
          <p:cNvSpPr>
            <a:spLocks noGrp="1"/>
          </p:cNvSpPr>
          <p:nvPr>
            <p:ph idx="1"/>
          </p:nvPr>
        </p:nvSpPr>
        <p:spPr/>
        <p:txBody>
          <a:bodyPr/>
          <a:lstStyle/>
          <a:p>
            <a:pPr marL="457200" lvl="0" indent="-330200">
              <a:lnSpc>
                <a:spcPct val="115000"/>
              </a:lnSpc>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I have extracted some features and removed the feature “Id” to improve data normality and linearity.</a:t>
            </a:r>
          </a:p>
          <a:p>
            <a:pPr marL="457200" lvl="0" indent="-330200">
              <a:lnSpc>
                <a:spcPct val="115000"/>
              </a:lnSpc>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p>
          <a:p>
            <a:pPr marL="457200" lvl="0" indent="-330200">
              <a:lnSpc>
                <a:spcPct val="115000"/>
              </a:lnSpc>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Then created new column as </a:t>
            </a:r>
            <a:r>
              <a:rPr lang="en-US" dirty="0" err="1">
                <a:solidFill>
                  <a:srgbClr val="434343"/>
                </a:solidFill>
                <a:ea typeface="Caesar Dressing"/>
                <a:cs typeface="Caesar Dressing"/>
                <a:sym typeface="Caesar Dressing"/>
              </a:rPr>
              <a:t>clean_length</a:t>
            </a:r>
            <a:r>
              <a:rPr lang="en-US" dirty="0">
                <a:solidFill>
                  <a:srgbClr val="434343"/>
                </a:solidFill>
                <a:ea typeface="Caesar Dressing"/>
                <a:cs typeface="Caesar Dressing"/>
                <a:sym typeface="Caesar Dressing"/>
              </a:rPr>
              <a:t> after cleaning the data. </a:t>
            </a:r>
          </a:p>
          <a:p>
            <a:pPr marL="457200" lvl="0" indent="-330200">
              <a:lnSpc>
                <a:spcPct val="115000"/>
              </a:lnSpc>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All these steps were done on both train and test datasets. </a:t>
            </a:r>
          </a:p>
          <a:p>
            <a:pPr marL="457200" lvl="0" indent="-330200">
              <a:lnSpc>
                <a:spcPct val="115000"/>
              </a:lnSpc>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Used Pearson’s correlation coefficient and heat map to check the correlation. </a:t>
            </a:r>
          </a:p>
          <a:p>
            <a:endParaRPr lang="en-IN" dirty="0"/>
          </a:p>
        </p:txBody>
      </p:sp>
    </p:spTree>
    <p:extLst>
      <p:ext uri="{BB962C8B-B14F-4D97-AF65-F5344CB8AC3E}">
        <p14:creationId xmlns:p14="http://schemas.microsoft.com/office/powerpoint/2010/main" val="1452031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D62828"/>
                </a:solidFill>
                <a:ea typeface="Caesar Dressing"/>
                <a:cs typeface="Caesar Dressing"/>
                <a:sym typeface="Caesar Dressing"/>
              </a:rPr>
              <a:t>DATA ANALYSIS STEPS.</a:t>
            </a:r>
            <a:endParaRPr lang="en-IN" dirty="0"/>
          </a:p>
        </p:txBody>
      </p:sp>
      <p:sp>
        <p:nvSpPr>
          <p:cNvPr id="3" name="Content Placeholder 2"/>
          <p:cNvSpPr>
            <a:spLocks noGrp="1"/>
          </p:cNvSpPr>
          <p:nvPr>
            <p:ph idx="1"/>
          </p:nvPr>
        </p:nvSpPr>
        <p:spPr/>
        <p:txBody>
          <a:bodyPr/>
          <a:lstStyle/>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After getting a cleaned data used TF-IDF </a:t>
            </a:r>
            <a:r>
              <a:rPr lang="en-US" dirty="0" err="1">
                <a:solidFill>
                  <a:srgbClr val="434343"/>
                </a:solidFill>
                <a:ea typeface="Caesar Dressing"/>
                <a:cs typeface="Caesar Dressing"/>
                <a:sym typeface="Caesar Dressing"/>
              </a:rPr>
              <a:t>vectorizer</a:t>
            </a:r>
            <a:r>
              <a:rPr lang="en-US" dirty="0">
                <a:solidFill>
                  <a:srgbClr val="434343"/>
                </a:solidFill>
                <a:ea typeface="Caesar Dressing"/>
                <a:cs typeface="Caesar Dressing"/>
                <a:sym typeface="Caesar Dressing"/>
              </a:rPr>
              <a:t>. It’ll help to transform the text data to feature vector which can be used as input in our modelling.</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Balanced the data using Random-</a:t>
            </a:r>
            <a:r>
              <a:rPr lang="en-US" dirty="0" err="1">
                <a:solidFill>
                  <a:srgbClr val="434343"/>
                </a:solidFill>
                <a:ea typeface="Caesar Dressing"/>
                <a:cs typeface="Caesar Dressing"/>
                <a:sym typeface="Caesar Dressing"/>
              </a:rPr>
              <a:t>oversampler</a:t>
            </a:r>
            <a:r>
              <a:rPr lang="en-US" dirty="0">
                <a:solidFill>
                  <a:srgbClr val="434343"/>
                </a:solidFill>
                <a:ea typeface="Caesar Dressing"/>
                <a:cs typeface="Caesar Dressing"/>
                <a:sym typeface="Caesar Dressing"/>
              </a:rPr>
              <a:t> mechanism.</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Split train and test to build machine learning models. </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Model building process will be shown in the further steps.</a:t>
            </a:r>
          </a:p>
          <a:p>
            <a:endParaRPr lang="en-IN" dirty="0"/>
          </a:p>
        </p:txBody>
      </p:sp>
    </p:spTree>
    <p:extLst>
      <p:ext uri="{BB962C8B-B14F-4D97-AF65-F5344CB8AC3E}">
        <p14:creationId xmlns:p14="http://schemas.microsoft.com/office/powerpoint/2010/main" val="131111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77F00"/>
                </a:solidFill>
                <a:ea typeface="Caesar Dressing"/>
                <a:cs typeface="Caesar Dressing"/>
                <a:sym typeface="Caesar Dressing"/>
              </a:rPr>
              <a:t>MODEL BUILDING.</a:t>
            </a:r>
            <a:endParaRPr lang="en-IN" dirty="0"/>
          </a:p>
        </p:txBody>
      </p:sp>
      <p:sp>
        <p:nvSpPr>
          <p:cNvPr id="3" name="Content Placeholder 2"/>
          <p:cNvSpPr>
            <a:spLocks noGrp="1"/>
          </p:cNvSpPr>
          <p:nvPr>
            <p:ph idx="1"/>
          </p:nvPr>
        </p:nvSpPr>
        <p:spPr/>
        <p:txBody>
          <a:bodyPr/>
          <a:lstStyle/>
          <a:p>
            <a:pPr marL="0" lvl="0" indent="457200">
              <a:spcBef>
                <a:spcPts val="0"/>
              </a:spcBef>
              <a:buNone/>
            </a:pPr>
            <a:r>
              <a:rPr lang="en-US" dirty="0">
                <a:solidFill>
                  <a:srgbClr val="434343"/>
                </a:solidFill>
                <a:ea typeface="Caesar Dressing"/>
                <a:cs typeface="Caesar Dressing"/>
                <a:sym typeface="Caesar Dressing"/>
              </a:rPr>
              <a:t>In this project there were 6 features which defines the type of comment like malignant, hate, abuse, threat, loathe but we created another feature named as “label” which is combined of all the above features and contains the labeled data into the format of 0 and 1 where 0 represents “NO” and 1 represents “Yes”. </a:t>
            </a:r>
          </a:p>
          <a:p>
            <a:pPr marL="0" lvl="0" indent="457200">
              <a:spcBef>
                <a:spcPts val="1200"/>
              </a:spcBef>
              <a:buNone/>
            </a:pPr>
            <a:r>
              <a:rPr lang="en-US" dirty="0">
                <a:solidFill>
                  <a:srgbClr val="434343"/>
                </a:solidFill>
                <a:ea typeface="Caesar Dressing"/>
                <a:cs typeface="Caesar Dressing"/>
                <a:sym typeface="Caesar Dressing"/>
              </a:rPr>
              <a:t>In this NLP based project we need to predict the multiple labels which are binary. I have converted text into feature vectors using TF-IDF </a:t>
            </a:r>
            <a:r>
              <a:rPr lang="en-US" dirty="0" err="1">
                <a:solidFill>
                  <a:srgbClr val="434343"/>
                </a:solidFill>
                <a:ea typeface="Caesar Dressing"/>
                <a:cs typeface="Caesar Dressing"/>
                <a:sym typeface="Caesar Dressing"/>
              </a:rPr>
              <a:t>vectorizer</a:t>
            </a:r>
            <a:r>
              <a:rPr lang="en-US" dirty="0">
                <a:solidFill>
                  <a:srgbClr val="434343"/>
                </a:solidFill>
                <a:ea typeface="Caesar Dressing"/>
                <a:cs typeface="Caesar Dressing"/>
                <a:sym typeface="Caesar Dressing"/>
              </a:rPr>
              <a:t> and separated our features and labels. Also, before building the model, I made sure that the input data was cleaned and scaled before it was fed into the machine learning models.</a:t>
            </a:r>
          </a:p>
          <a:p>
            <a:pPr marL="0" lvl="0" indent="0">
              <a:spcBef>
                <a:spcPts val="1200"/>
              </a:spcBef>
              <a:spcAft>
                <a:spcPts val="1200"/>
              </a:spcAft>
              <a:buNone/>
            </a:pPr>
            <a:r>
              <a:rPr lang="en-US" dirty="0">
                <a:solidFill>
                  <a:srgbClr val="434343"/>
                </a:solidFill>
                <a:ea typeface="Caesar Dressing"/>
                <a:cs typeface="Caesar Dressing"/>
                <a:sym typeface="Caesar Dressing"/>
              </a:rPr>
              <a:t>	After the pre-processing and data cleaning I used remaining independent features for model building and prediction.</a:t>
            </a:r>
          </a:p>
          <a:p>
            <a:endParaRPr lang="en-IN" dirty="0"/>
          </a:p>
        </p:txBody>
      </p:sp>
    </p:spTree>
    <p:extLst>
      <p:ext uri="{BB962C8B-B14F-4D97-AF65-F5344CB8AC3E}">
        <p14:creationId xmlns:p14="http://schemas.microsoft.com/office/powerpoint/2010/main" val="2889053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ea typeface="Caesar Dressing"/>
                <a:cs typeface="Caesar Dressing"/>
                <a:sym typeface="Caesar Dressing"/>
              </a:rPr>
              <a:t>MODEL BUILDING.</a:t>
            </a:r>
            <a:endParaRPr lang="en-IN" dirty="0">
              <a:solidFill>
                <a:schemeClr val="tx1"/>
              </a:solidFill>
            </a:endParaRPr>
          </a:p>
        </p:txBody>
      </p:sp>
      <p:sp>
        <p:nvSpPr>
          <p:cNvPr id="3" name="Content Placeholder 2"/>
          <p:cNvSpPr>
            <a:spLocks noGrp="1"/>
          </p:cNvSpPr>
          <p:nvPr>
            <p:ph idx="1"/>
          </p:nvPr>
        </p:nvSpPr>
        <p:spPr/>
        <p:txBody>
          <a:bodyPr/>
          <a:lstStyle/>
          <a:p>
            <a:pPr marL="0" lvl="0" indent="0">
              <a:spcBef>
                <a:spcPts val="0"/>
              </a:spcBef>
              <a:buNone/>
            </a:pPr>
            <a:r>
              <a:rPr lang="en-GB" dirty="0">
                <a:solidFill>
                  <a:schemeClr val="tx1"/>
                </a:solidFill>
                <a:ea typeface="Caesar Dressing"/>
                <a:cs typeface="Arial" pitchFamily="34" charset="0"/>
                <a:sym typeface="Caesar Dressing"/>
              </a:rPr>
              <a:t>The classification algorithms used on training the data are as follows:</a:t>
            </a:r>
          </a:p>
          <a:p>
            <a:pPr marL="0" lvl="0" indent="0">
              <a:spcBef>
                <a:spcPts val="0"/>
              </a:spcBef>
              <a:buNone/>
            </a:pPr>
            <a:endParaRPr lang="en-GB" dirty="0">
              <a:solidFill>
                <a:schemeClr val="tx1"/>
              </a:solidFill>
              <a:ea typeface="Caesar Dressing"/>
              <a:cs typeface="Arial" pitchFamily="34" charset="0"/>
              <a:sym typeface="Caesar Dressing"/>
            </a:endParaRPr>
          </a:p>
          <a:p>
            <a:pPr marL="0" lvl="0" indent="0">
              <a:spcBef>
                <a:spcPts val="0"/>
              </a:spcBef>
              <a:buNone/>
            </a:pPr>
            <a:endParaRPr lang="en-GB" dirty="0">
              <a:solidFill>
                <a:schemeClr val="tx1"/>
              </a:solidFill>
              <a:ea typeface="Caesar Dressing"/>
              <a:cs typeface="Arial" pitchFamily="34" charset="0"/>
              <a:sym typeface="Caesar Dressing"/>
            </a:endParaRPr>
          </a:p>
          <a:p>
            <a:pPr marL="0" lvl="0" indent="0">
              <a:buNone/>
            </a:pPr>
            <a:r>
              <a:rPr lang="en-GB" dirty="0">
                <a:solidFill>
                  <a:schemeClr val="tx1"/>
                </a:solidFill>
                <a:cs typeface="Arial" pitchFamily="34" charset="0"/>
              </a:rPr>
              <a:t>1.gnb </a:t>
            </a:r>
            <a:r>
              <a:rPr lang="en-GB" b="1" dirty="0">
                <a:solidFill>
                  <a:schemeClr val="tx1"/>
                </a:solidFill>
                <a:cs typeface="Arial" pitchFamily="34" charset="0"/>
              </a:rPr>
              <a:t>=</a:t>
            </a:r>
            <a:r>
              <a:rPr lang="en-GB" dirty="0">
                <a:solidFill>
                  <a:schemeClr val="tx1"/>
                </a:solidFill>
                <a:cs typeface="Arial" pitchFamily="34" charset="0"/>
              </a:rPr>
              <a:t> </a:t>
            </a:r>
            <a:r>
              <a:rPr lang="en-GB" dirty="0" err="1">
                <a:solidFill>
                  <a:schemeClr val="tx1"/>
                </a:solidFill>
                <a:cs typeface="Arial" pitchFamily="34" charset="0"/>
              </a:rPr>
              <a:t>GaussianNB</a:t>
            </a:r>
            <a:r>
              <a:rPr lang="en-GB" dirty="0">
                <a:solidFill>
                  <a:schemeClr val="tx1"/>
                </a:solidFill>
                <a:cs typeface="Arial" pitchFamily="34" charset="0"/>
              </a:rPr>
              <a:t>()</a:t>
            </a:r>
          </a:p>
          <a:p>
            <a:pPr marL="0" lvl="0" indent="0">
              <a:buNone/>
            </a:pPr>
            <a:endParaRPr lang="en-GB" dirty="0">
              <a:solidFill>
                <a:schemeClr val="tx1"/>
              </a:solidFill>
              <a:cs typeface="Arial" pitchFamily="34" charset="0"/>
            </a:endParaRPr>
          </a:p>
          <a:p>
            <a:pPr marL="0" lvl="0" indent="0">
              <a:buNone/>
            </a:pPr>
            <a:r>
              <a:rPr lang="en-GB" dirty="0">
                <a:solidFill>
                  <a:schemeClr val="tx1"/>
                </a:solidFill>
                <a:cs typeface="Arial" pitchFamily="34" charset="0"/>
              </a:rPr>
              <a:t>2. </a:t>
            </a:r>
            <a:r>
              <a:rPr lang="en-GB" dirty="0" err="1">
                <a:solidFill>
                  <a:schemeClr val="tx1"/>
                </a:solidFill>
                <a:cs typeface="Arial" pitchFamily="34" charset="0"/>
              </a:rPr>
              <a:t>mnb</a:t>
            </a:r>
            <a:r>
              <a:rPr lang="en-GB" dirty="0">
                <a:solidFill>
                  <a:schemeClr val="tx1"/>
                </a:solidFill>
                <a:cs typeface="Arial" pitchFamily="34" charset="0"/>
              </a:rPr>
              <a:t> </a:t>
            </a:r>
            <a:r>
              <a:rPr lang="en-GB" b="1" dirty="0">
                <a:solidFill>
                  <a:schemeClr val="tx1"/>
                </a:solidFill>
                <a:cs typeface="Arial" pitchFamily="34" charset="0"/>
              </a:rPr>
              <a:t>=</a:t>
            </a:r>
            <a:r>
              <a:rPr lang="en-GB" dirty="0">
                <a:solidFill>
                  <a:schemeClr val="tx1"/>
                </a:solidFill>
                <a:cs typeface="Arial" pitchFamily="34" charset="0"/>
              </a:rPr>
              <a:t> </a:t>
            </a:r>
            <a:r>
              <a:rPr lang="en-GB" dirty="0" err="1">
                <a:solidFill>
                  <a:schemeClr val="tx1"/>
                </a:solidFill>
                <a:cs typeface="Arial" pitchFamily="34" charset="0"/>
              </a:rPr>
              <a:t>MultinomialNB</a:t>
            </a:r>
            <a:r>
              <a:rPr lang="en-GB" dirty="0">
                <a:solidFill>
                  <a:schemeClr val="tx1"/>
                </a:solidFill>
                <a:cs typeface="Arial" pitchFamily="34" charset="0"/>
              </a:rPr>
              <a:t>()</a:t>
            </a:r>
          </a:p>
          <a:p>
            <a:pPr marL="0" lvl="0" indent="0">
              <a:buNone/>
            </a:pPr>
            <a:r>
              <a:rPr lang="en-GB" dirty="0">
                <a:solidFill>
                  <a:schemeClr val="tx1"/>
                </a:solidFill>
                <a:cs typeface="Arial" pitchFamily="34" charset="0"/>
              </a:rPr>
              <a:t> </a:t>
            </a:r>
          </a:p>
          <a:p>
            <a:pPr marL="0" lvl="0" indent="0">
              <a:buNone/>
            </a:pPr>
            <a:r>
              <a:rPr lang="en-GB" dirty="0">
                <a:solidFill>
                  <a:schemeClr val="tx1"/>
                </a:solidFill>
                <a:cs typeface="Arial" pitchFamily="34" charset="0"/>
              </a:rPr>
              <a:t>3.bnb </a:t>
            </a:r>
            <a:r>
              <a:rPr lang="en-GB" b="1" dirty="0">
                <a:solidFill>
                  <a:schemeClr val="tx1"/>
                </a:solidFill>
                <a:cs typeface="Arial" pitchFamily="34" charset="0"/>
              </a:rPr>
              <a:t>=</a:t>
            </a:r>
            <a:r>
              <a:rPr lang="en-GB" dirty="0">
                <a:solidFill>
                  <a:schemeClr val="tx1"/>
                </a:solidFill>
                <a:cs typeface="Arial" pitchFamily="34" charset="0"/>
              </a:rPr>
              <a:t> </a:t>
            </a:r>
            <a:r>
              <a:rPr lang="en-GB" dirty="0" err="1">
                <a:solidFill>
                  <a:schemeClr val="tx1"/>
                </a:solidFill>
                <a:cs typeface="Arial" pitchFamily="34" charset="0"/>
              </a:rPr>
              <a:t>BernoulliNB</a:t>
            </a:r>
            <a:r>
              <a:rPr lang="en-GB" dirty="0">
                <a:solidFill>
                  <a:schemeClr val="tx1"/>
                </a:solidFill>
                <a:cs typeface="Arial" pitchFamily="34" charset="0"/>
              </a:rPr>
              <a:t>()</a:t>
            </a:r>
          </a:p>
          <a:p>
            <a:pPr marL="0" lvl="0" indent="0">
              <a:buNone/>
            </a:pPr>
            <a:endParaRPr lang="en-GB" dirty="0">
              <a:solidFill>
                <a:schemeClr val="tx1"/>
              </a:solidFill>
              <a:ea typeface="Caesar Dressing"/>
              <a:cs typeface="Arial" pitchFamily="34" charset="0"/>
              <a:sym typeface="Caesar Dressing"/>
            </a:endParaRPr>
          </a:p>
          <a:p>
            <a:pPr marL="0" indent="0">
              <a:buNone/>
            </a:pPr>
            <a:r>
              <a:rPr lang="en-GB" dirty="0">
                <a:solidFill>
                  <a:schemeClr val="tx1"/>
                </a:solidFill>
                <a:ea typeface="Caesar Dressing"/>
                <a:cs typeface="Arial" pitchFamily="34" charset="0"/>
                <a:sym typeface="Caesar Dressing"/>
              </a:rPr>
              <a:t>4. ADABOOST CLASSIFIER MODEL.</a:t>
            </a:r>
          </a:p>
          <a:p>
            <a:endParaRPr lang="en-IN" dirty="0">
              <a:solidFill>
                <a:schemeClr val="tx1"/>
              </a:solidFill>
            </a:endParaRPr>
          </a:p>
        </p:txBody>
      </p:sp>
    </p:spTree>
    <p:extLst>
      <p:ext uri="{BB962C8B-B14F-4D97-AF65-F5344CB8AC3E}">
        <p14:creationId xmlns:p14="http://schemas.microsoft.com/office/powerpoint/2010/main" val="225810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924"/>
          </a:xfrm>
        </p:spPr>
        <p:txBody>
          <a:bodyPr/>
          <a:lstStyle/>
          <a:p>
            <a:r>
              <a:rPr lang="en-GB" dirty="0">
                <a:solidFill>
                  <a:srgbClr val="D62828"/>
                </a:solidFill>
                <a:ea typeface="Caesar Dressing"/>
                <a:cs typeface="Caesar Dressing"/>
                <a:sym typeface="Caesar Dressing"/>
              </a:rPr>
              <a:t>AGENDA</a:t>
            </a:r>
            <a:r>
              <a:rPr lang="en-GB" dirty="0">
                <a:solidFill>
                  <a:srgbClr val="D62828"/>
                </a:solidFill>
                <a:latin typeface="Caesar Dressing"/>
                <a:ea typeface="Caesar Dressing"/>
                <a:cs typeface="Caesar Dressing"/>
                <a:sym typeface="Caesar Dressing"/>
              </a:rPr>
              <a:t>.</a:t>
            </a:r>
            <a:endParaRPr lang="en-IN" dirty="0"/>
          </a:p>
        </p:txBody>
      </p:sp>
      <p:sp>
        <p:nvSpPr>
          <p:cNvPr id="3" name="Content Placeholder 2"/>
          <p:cNvSpPr>
            <a:spLocks noGrp="1"/>
          </p:cNvSpPr>
          <p:nvPr>
            <p:ph idx="1"/>
          </p:nvPr>
        </p:nvSpPr>
        <p:spPr>
          <a:xfrm>
            <a:off x="677334" y="1429555"/>
            <a:ext cx="8596668" cy="4611807"/>
          </a:xfrm>
        </p:spPr>
        <p:txBody>
          <a:bodyPr/>
          <a:lstStyle/>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Overview</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Problem Statement.</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Problem Understanding.</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Importance of Malignant Comments Classification.</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Exploratory Data Analysis (Steps).</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Visualizations.</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Word Clouds.</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Data Analysis Steps.</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Model Building.</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Analysis of Models.</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Cross Validation Scores.</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Hyper Parameter Tuning and Creating the Final Model.</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Saving the model and predicting the results.</a:t>
            </a:r>
          </a:p>
          <a:p>
            <a:pPr marL="457200" lvl="0" indent="-330200">
              <a:spcBef>
                <a:spcPts val="0"/>
              </a:spcBef>
              <a:buClr>
                <a:srgbClr val="434343"/>
              </a:buClr>
              <a:buSzPts val="1600"/>
              <a:buFont typeface="Caesar Dressing"/>
              <a:buChar char="●"/>
            </a:pPr>
            <a:r>
              <a:rPr lang="en-US" dirty="0" smtClean="0">
                <a:solidFill>
                  <a:srgbClr val="434343"/>
                </a:solidFill>
                <a:ea typeface="Caesar Dressing"/>
                <a:cs typeface="Caesar Dressing"/>
                <a:sym typeface="Caesar Dressing"/>
              </a:rPr>
              <a:t>Conclusion</a:t>
            </a:r>
            <a:endParaRPr lang="en-US" dirty="0">
              <a:solidFill>
                <a:srgbClr val="434343"/>
              </a:solidFill>
              <a:ea typeface="Caesar Dressing"/>
              <a:cs typeface="Caesar Dressing"/>
              <a:sym typeface="Caesar Dressing"/>
            </a:endParaRPr>
          </a:p>
        </p:txBody>
      </p:sp>
    </p:spTree>
    <p:extLst>
      <p:ext uri="{BB962C8B-B14F-4D97-AF65-F5344CB8AC3E}">
        <p14:creationId xmlns:p14="http://schemas.microsoft.com/office/powerpoint/2010/main" val="906068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ea typeface="Caesar Dressing"/>
                <a:cs typeface="Caesar Dressing"/>
                <a:sym typeface="Caesar Dressing"/>
              </a:rPr>
              <a:t>GAUSSIAN NB </a:t>
            </a:r>
            <a:endParaRPr lang="en-IN" dirty="0">
              <a:solidFill>
                <a:schemeClr val="tx1"/>
              </a:solidFill>
            </a:endParaRPr>
          </a:p>
        </p:txBody>
      </p:sp>
      <p:sp>
        <p:nvSpPr>
          <p:cNvPr id="3" name="Content Placeholder 2"/>
          <p:cNvSpPr>
            <a:spLocks noGrp="1"/>
          </p:cNvSpPr>
          <p:nvPr>
            <p:ph idx="1"/>
          </p:nvPr>
        </p:nvSpPr>
        <p:spPr>
          <a:xfrm>
            <a:off x="677334" y="1287887"/>
            <a:ext cx="8596668" cy="4753475"/>
          </a:xfrm>
        </p:spPr>
        <p:txBody>
          <a:bodyPr/>
          <a:lstStyle/>
          <a:p>
            <a:pPr lvl="0"/>
            <a:r>
              <a:rPr lang="en-US" dirty="0">
                <a:solidFill>
                  <a:schemeClr val="tx1"/>
                </a:solidFill>
                <a:ea typeface="Caesar Dressing"/>
                <a:cs typeface="Caesar Dressing"/>
                <a:sym typeface="Caesar Dressing"/>
              </a:rPr>
              <a:t>The GAUSSIAN NB CLASSIFIER </a:t>
            </a:r>
            <a:r>
              <a:rPr lang="en-US" dirty="0" err="1">
                <a:solidFill>
                  <a:schemeClr val="tx1"/>
                </a:solidFill>
                <a:ea typeface="Caesar Dressing"/>
                <a:cs typeface="Caesar Dressing"/>
                <a:sym typeface="Caesar Dressing"/>
              </a:rPr>
              <a:t>Modl</a:t>
            </a:r>
            <a:r>
              <a:rPr lang="en-US" dirty="0">
                <a:solidFill>
                  <a:schemeClr val="tx1"/>
                </a:solidFill>
                <a:ea typeface="Caesar Dressing"/>
                <a:cs typeface="Caesar Dressing"/>
                <a:sym typeface="Caesar Dressing"/>
              </a:rPr>
              <a:t> gave us an accuracy score of  86.46 %.</a:t>
            </a:r>
          </a:p>
          <a:p>
            <a:endParaRPr lang="en-IN" dirty="0">
              <a:solidFill>
                <a:schemeClr val="tx1"/>
              </a:solidFill>
            </a:endParaRPr>
          </a:p>
        </p:txBody>
      </p:sp>
      <p:pic>
        <p:nvPicPr>
          <p:cNvPr id="4" name="Picture 3" descr="Screenshot 2022-11-22 233042.png"/>
          <p:cNvPicPr>
            <a:picLocks noChangeAspect="1"/>
          </p:cNvPicPr>
          <p:nvPr/>
        </p:nvPicPr>
        <p:blipFill>
          <a:blip r:embed="rId2"/>
          <a:stretch>
            <a:fillRect/>
          </a:stretch>
        </p:blipFill>
        <p:spPr>
          <a:xfrm>
            <a:off x="1026735" y="1930400"/>
            <a:ext cx="2924583" cy="4140709"/>
          </a:xfrm>
          <a:prstGeom prst="rect">
            <a:avLst/>
          </a:prstGeom>
        </p:spPr>
      </p:pic>
    </p:spTree>
    <p:extLst>
      <p:ext uri="{BB962C8B-B14F-4D97-AF65-F5344CB8AC3E}">
        <p14:creationId xmlns:p14="http://schemas.microsoft.com/office/powerpoint/2010/main" val="3759783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 MAP</a:t>
            </a:r>
            <a:endParaRPr lang="en-IN" dirty="0"/>
          </a:p>
        </p:txBody>
      </p:sp>
      <p:pic>
        <p:nvPicPr>
          <p:cNvPr id="4" name="Content Placeholder 3" descr="Screenshot 2022-11-22 232153.png"/>
          <p:cNvPicPr>
            <a:picLocks noGrp="1" noChangeAspect="1"/>
          </p:cNvPicPr>
          <p:nvPr>
            <p:ph idx="1"/>
          </p:nvPr>
        </p:nvPicPr>
        <p:blipFill>
          <a:blip r:embed="rId2"/>
          <a:stretch>
            <a:fillRect/>
          </a:stretch>
        </p:blipFill>
        <p:spPr>
          <a:xfrm>
            <a:off x="1670944" y="2160588"/>
            <a:ext cx="6610150" cy="3881437"/>
          </a:xfrm>
          <a:prstGeom prst="rect">
            <a:avLst/>
          </a:prstGeom>
        </p:spPr>
      </p:pic>
    </p:spTree>
    <p:extLst>
      <p:ext uri="{BB962C8B-B14F-4D97-AF65-F5344CB8AC3E}">
        <p14:creationId xmlns:p14="http://schemas.microsoft.com/office/powerpoint/2010/main" val="4160185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ea typeface="Caesar Dressing"/>
                <a:cs typeface="Caesar Dressing"/>
                <a:sym typeface="Caesar Dressing"/>
              </a:rPr>
              <a:t>MUTLINOMIAL  NB CLASSIFIER</a:t>
            </a:r>
            <a:endParaRPr lang="en-IN" dirty="0">
              <a:solidFill>
                <a:schemeClr val="tx1"/>
              </a:solidFill>
            </a:endParaRPr>
          </a:p>
        </p:txBody>
      </p:sp>
      <p:sp>
        <p:nvSpPr>
          <p:cNvPr id="3" name="Content Placeholder 2"/>
          <p:cNvSpPr>
            <a:spLocks noGrp="1"/>
          </p:cNvSpPr>
          <p:nvPr>
            <p:ph idx="1"/>
          </p:nvPr>
        </p:nvSpPr>
        <p:spPr>
          <a:xfrm>
            <a:off x="677334" y="1609859"/>
            <a:ext cx="8596668" cy="4431503"/>
          </a:xfrm>
        </p:spPr>
        <p:txBody>
          <a:bodyPr/>
          <a:lstStyle/>
          <a:p>
            <a:pPr lvl="0"/>
            <a:r>
              <a:rPr lang="en-US" dirty="0">
                <a:solidFill>
                  <a:schemeClr val="tx1"/>
                </a:solidFill>
                <a:ea typeface="Caesar Dressing"/>
                <a:cs typeface="Caesar Dressing"/>
                <a:sym typeface="Caesar Dressing"/>
              </a:rPr>
              <a:t>The MULTINOMIAL NB CLASSIFIER  Model gave us an accuracy score of 97.08 %.</a:t>
            </a:r>
          </a:p>
          <a:p>
            <a:endParaRPr lang="en-IN" dirty="0"/>
          </a:p>
        </p:txBody>
      </p:sp>
      <p:pic>
        <p:nvPicPr>
          <p:cNvPr id="4" name="Picture 3" descr="Screenshot 2022-11-22 233117.png"/>
          <p:cNvPicPr>
            <a:picLocks noChangeAspect="1"/>
          </p:cNvPicPr>
          <p:nvPr/>
        </p:nvPicPr>
        <p:blipFill>
          <a:blip r:embed="rId2"/>
          <a:stretch>
            <a:fillRect/>
          </a:stretch>
        </p:blipFill>
        <p:spPr>
          <a:xfrm>
            <a:off x="1182415" y="2170255"/>
            <a:ext cx="3105584" cy="4252548"/>
          </a:xfrm>
          <a:prstGeom prst="rect">
            <a:avLst/>
          </a:prstGeom>
        </p:spPr>
      </p:pic>
    </p:spTree>
    <p:extLst>
      <p:ext uri="{BB962C8B-B14F-4D97-AF65-F5344CB8AC3E}">
        <p14:creationId xmlns:p14="http://schemas.microsoft.com/office/powerpoint/2010/main" val="1246833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48237"/>
            <a:ext cx="8596668" cy="845712"/>
          </a:xfrm>
        </p:spPr>
        <p:txBody>
          <a:bodyPr/>
          <a:lstStyle/>
          <a:p>
            <a:r>
              <a:rPr lang="en-GB" dirty="0">
                <a:solidFill>
                  <a:schemeClr val="tx1"/>
                </a:solidFill>
                <a:ea typeface="Caesar Dressing"/>
                <a:cs typeface="Caesar Dressing"/>
                <a:sym typeface="Caesar Dressing"/>
              </a:rPr>
              <a:t>BERNOULI NB CLASSIFIER</a:t>
            </a:r>
            <a:endParaRPr lang="en-IN" dirty="0">
              <a:solidFill>
                <a:schemeClr val="tx1"/>
              </a:solidFill>
            </a:endParaRPr>
          </a:p>
        </p:txBody>
      </p:sp>
      <p:sp>
        <p:nvSpPr>
          <p:cNvPr id="3" name="Content Placeholder 2"/>
          <p:cNvSpPr>
            <a:spLocks noGrp="1"/>
          </p:cNvSpPr>
          <p:nvPr>
            <p:ph idx="1"/>
          </p:nvPr>
        </p:nvSpPr>
        <p:spPr>
          <a:xfrm>
            <a:off x="677334" y="1493949"/>
            <a:ext cx="8596668" cy="4547413"/>
          </a:xfrm>
        </p:spPr>
        <p:txBody>
          <a:bodyPr/>
          <a:lstStyle/>
          <a:p>
            <a:pPr lvl="0"/>
            <a:r>
              <a:rPr lang="en-US" dirty="0">
                <a:solidFill>
                  <a:schemeClr val="tx1"/>
                </a:solidFill>
                <a:ea typeface="Caesar Dressing"/>
                <a:cs typeface="Caesar Dressing"/>
                <a:sym typeface="Caesar Dressing"/>
              </a:rPr>
              <a:t>The BERNOULI NB CLASSIFIER gave us an accuracy score of 98.35 %.</a:t>
            </a:r>
          </a:p>
          <a:p>
            <a:endParaRPr lang="en-IN" dirty="0"/>
          </a:p>
        </p:txBody>
      </p:sp>
      <p:pic>
        <p:nvPicPr>
          <p:cNvPr id="4" name="Picture 3" descr="Screenshot 2022-11-22 233148.png"/>
          <p:cNvPicPr>
            <a:picLocks noChangeAspect="1"/>
          </p:cNvPicPr>
          <p:nvPr/>
        </p:nvPicPr>
        <p:blipFill>
          <a:blip r:embed="rId2"/>
          <a:stretch>
            <a:fillRect/>
          </a:stretch>
        </p:blipFill>
        <p:spPr>
          <a:xfrm>
            <a:off x="1117504" y="2209926"/>
            <a:ext cx="3858164" cy="3428800"/>
          </a:xfrm>
          <a:prstGeom prst="rect">
            <a:avLst/>
          </a:prstGeom>
        </p:spPr>
      </p:pic>
    </p:spTree>
    <p:extLst>
      <p:ext uri="{BB962C8B-B14F-4D97-AF65-F5344CB8AC3E}">
        <p14:creationId xmlns:p14="http://schemas.microsoft.com/office/powerpoint/2010/main" val="3929544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lstStyle/>
          <a:p>
            <a:r>
              <a:rPr lang="en-GB" dirty="0">
                <a:solidFill>
                  <a:schemeClr val="tx1"/>
                </a:solidFill>
                <a:ea typeface="Caesar Dressing"/>
                <a:cs typeface="Caesar Dressing"/>
                <a:sym typeface="Caesar Dressing"/>
              </a:rPr>
              <a:t>ADABOOST CLASSIFIER MODEL.</a:t>
            </a:r>
            <a:endParaRPr lang="en-IN" dirty="0">
              <a:solidFill>
                <a:schemeClr val="tx1"/>
              </a:solidFill>
            </a:endParaRPr>
          </a:p>
        </p:txBody>
      </p:sp>
      <p:sp>
        <p:nvSpPr>
          <p:cNvPr id="3" name="Content Placeholder 2"/>
          <p:cNvSpPr>
            <a:spLocks noGrp="1"/>
          </p:cNvSpPr>
          <p:nvPr>
            <p:ph idx="1"/>
          </p:nvPr>
        </p:nvSpPr>
        <p:spPr>
          <a:xfrm>
            <a:off x="677334" y="1429555"/>
            <a:ext cx="8596668" cy="4611807"/>
          </a:xfrm>
        </p:spPr>
        <p:txBody>
          <a:bodyPr/>
          <a:lstStyle/>
          <a:p>
            <a:pPr lvl="0"/>
            <a:r>
              <a:rPr lang="en-US" dirty="0">
                <a:solidFill>
                  <a:schemeClr val="tx1"/>
                </a:solidFill>
                <a:ea typeface="Caesar Dressing"/>
                <a:cs typeface="Caesar Dressing"/>
                <a:sym typeface="Caesar Dressing"/>
              </a:rPr>
              <a:t>The ADA Boost CLASSIFIER Model gave us an accuracy score of 92.68 %.</a:t>
            </a:r>
          </a:p>
          <a:p>
            <a:endParaRPr lang="en-IN" dirty="0"/>
          </a:p>
        </p:txBody>
      </p:sp>
      <p:pic>
        <p:nvPicPr>
          <p:cNvPr id="4" name="Google Shape;279;p46"/>
          <p:cNvPicPr preferRelativeResize="0"/>
          <p:nvPr/>
        </p:nvPicPr>
        <p:blipFill>
          <a:blip r:embed="rId2">
            <a:alphaModFix/>
          </a:blip>
          <a:stretch>
            <a:fillRect/>
          </a:stretch>
        </p:blipFill>
        <p:spPr>
          <a:xfrm>
            <a:off x="872795" y="2051641"/>
            <a:ext cx="4972201" cy="3989721"/>
          </a:xfrm>
          <a:prstGeom prst="rect">
            <a:avLst/>
          </a:prstGeom>
          <a:noFill/>
          <a:ln>
            <a:noFill/>
          </a:ln>
        </p:spPr>
      </p:pic>
    </p:spTree>
    <p:extLst>
      <p:ext uri="{BB962C8B-B14F-4D97-AF65-F5344CB8AC3E}">
        <p14:creationId xmlns:p14="http://schemas.microsoft.com/office/powerpoint/2010/main" val="2052815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solidFill>
                  <a:srgbClr val="FCBF49"/>
                </a:solidFill>
                <a:latin typeface="Caesar Dressing"/>
                <a:ea typeface="Caesar Dressing"/>
                <a:cs typeface="Caesar Dressing"/>
                <a:sym typeface="Caesar Dressing"/>
              </a:rPr>
              <a:t>XGBoost</a:t>
            </a:r>
            <a:r>
              <a:rPr lang="en-GB" dirty="0">
                <a:solidFill>
                  <a:srgbClr val="FCBF49"/>
                </a:solidFill>
                <a:latin typeface="Caesar Dressing"/>
                <a:ea typeface="Caesar Dressing"/>
                <a:cs typeface="Caesar Dressing"/>
                <a:sym typeface="Caesar Dressing"/>
              </a:rPr>
              <a:t> CLASSIFIER MODEL.</a:t>
            </a:r>
            <a:endParaRPr lang="en-IN" dirty="0"/>
          </a:p>
        </p:txBody>
      </p:sp>
      <p:pic>
        <p:nvPicPr>
          <p:cNvPr id="4" name="Google Shape;286;p47"/>
          <p:cNvPicPr preferRelativeResize="0">
            <a:picLocks noGrp="1"/>
          </p:cNvPicPr>
          <p:nvPr>
            <p:ph idx="1"/>
          </p:nvPr>
        </p:nvPicPr>
        <p:blipFill>
          <a:blip r:embed="rId2">
            <a:alphaModFix/>
          </a:blip>
          <a:stretch>
            <a:fillRect/>
          </a:stretch>
        </p:blipFill>
        <p:spPr>
          <a:xfrm>
            <a:off x="2222152" y="1597025"/>
            <a:ext cx="5507734" cy="4445000"/>
          </a:xfrm>
          <a:prstGeom prst="rect">
            <a:avLst/>
          </a:prstGeom>
          <a:noFill/>
          <a:ln>
            <a:noFill/>
          </a:ln>
        </p:spPr>
      </p:pic>
    </p:spTree>
    <p:extLst>
      <p:ext uri="{BB962C8B-B14F-4D97-AF65-F5344CB8AC3E}">
        <p14:creationId xmlns:p14="http://schemas.microsoft.com/office/powerpoint/2010/main" val="792799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5865"/>
          </a:xfrm>
        </p:spPr>
        <p:txBody>
          <a:bodyPr/>
          <a:lstStyle/>
          <a:p>
            <a:r>
              <a:rPr lang="en-GB" dirty="0">
                <a:solidFill>
                  <a:schemeClr val="tx1"/>
                </a:solidFill>
                <a:ea typeface="Caesar Dressing"/>
                <a:cs typeface="Caesar Dressing"/>
                <a:sym typeface="Caesar Dressing"/>
              </a:rPr>
              <a:t>EXTRA TREES CLASSIFIER MODEL.</a:t>
            </a:r>
            <a:endParaRPr lang="en-IN" dirty="0">
              <a:solidFill>
                <a:schemeClr val="tx1"/>
              </a:solidFill>
            </a:endParaRPr>
          </a:p>
        </p:txBody>
      </p:sp>
      <p:sp>
        <p:nvSpPr>
          <p:cNvPr id="3" name="Content Placeholder 2"/>
          <p:cNvSpPr>
            <a:spLocks noGrp="1"/>
          </p:cNvSpPr>
          <p:nvPr>
            <p:ph idx="1"/>
          </p:nvPr>
        </p:nvSpPr>
        <p:spPr>
          <a:xfrm>
            <a:off x="677334" y="1455313"/>
            <a:ext cx="8596668" cy="4586049"/>
          </a:xfrm>
        </p:spPr>
        <p:txBody>
          <a:bodyPr/>
          <a:lstStyle/>
          <a:p>
            <a:pPr lvl="0"/>
            <a:r>
              <a:rPr lang="en-US" dirty="0">
                <a:solidFill>
                  <a:schemeClr val="tx1"/>
                </a:solidFill>
                <a:ea typeface="Caesar Dressing"/>
                <a:cs typeface="Caesar Dressing"/>
                <a:sym typeface="Caesar Dressing"/>
              </a:rPr>
              <a:t>The Extra Trees CLASSIFIER Model gave us an accuracy score of 95.30 %.</a:t>
            </a:r>
          </a:p>
          <a:p>
            <a:endParaRPr lang="en-IN" dirty="0"/>
          </a:p>
        </p:txBody>
      </p:sp>
      <p:pic>
        <p:nvPicPr>
          <p:cNvPr id="4" name="Google Shape;293;p48"/>
          <p:cNvPicPr preferRelativeResize="0"/>
          <p:nvPr/>
        </p:nvPicPr>
        <p:blipFill>
          <a:blip r:embed="rId2">
            <a:alphaModFix/>
          </a:blip>
          <a:stretch>
            <a:fillRect/>
          </a:stretch>
        </p:blipFill>
        <p:spPr>
          <a:xfrm>
            <a:off x="1098042" y="2089100"/>
            <a:ext cx="4972200" cy="3952262"/>
          </a:xfrm>
          <a:prstGeom prst="rect">
            <a:avLst/>
          </a:prstGeom>
          <a:noFill/>
          <a:ln>
            <a:noFill/>
          </a:ln>
        </p:spPr>
      </p:pic>
    </p:spTree>
    <p:extLst>
      <p:ext uri="{BB962C8B-B14F-4D97-AF65-F5344CB8AC3E}">
        <p14:creationId xmlns:p14="http://schemas.microsoft.com/office/powerpoint/2010/main" val="20698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803"/>
          </a:xfrm>
        </p:spPr>
        <p:txBody>
          <a:bodyPr/>
          <a:lstStyle/>
          <a:p>
            <a:r>
              <a:rPr lang="en-GB" dirty="0">
                <a:solidFill>
                  <a:schemeClr val="tx1"/>
                </a:solidFill>
                <a:ea typeface="Caesar Dressing"/>
                <a:cs typeface="Caesar Dressing"/>
                <a:sym typeface="Caesar Dressing"/>
              </a:rPr>
              <a:t>Cross </a:t>
            </a:r>
            <a:r>
              <a:rPr lang="en-GB" dirty="0" smtClean="0">
                <a:solidFill>
                  <a:schemeClr val="tx1"/>
                </a:solidFill>
                <a:ea typeface="Caesar Dressing"/>
                <a:cs typeface="Caesar Dressing"/>
                <a:sym typeface="Caesar Dressing"/>
              </a:rPr>
              <a:t>Validation </a:t>
            </a:r>
            <a:r>
              <a:rPr lang="en-GB" dirty="0">
                <a:solidFill>
                  <a:schemeClr val="tx1"/>
                </a:solidFill>
                <a:ea typeface="Caesar Dressing"/>
                <a:cs typeface="Caesar Dressing"/>
                <a:sym typeface="Caesar Dressing"/>
              </a:rPr>
              <a:t>Scores.</a:t>
            </a:r>
            <a:endParaRPr lang="en-IN" dirty="0">
              <a:solidFill>
                <a:schemeClr val="tx1"/>
              </a:solidFill>
            </a:endParaRPr>
          </a:p>
        </p:txBody>
      </p:sp>
      <p:sp>
        <p:nvSpPr>
          <p:cNvPr id="3" name="Content Placeholder 2"/>
          <p:cNvSpPr>
            <a:spLocks noGrp="1"/>
          </p:cNvSpPr>
          <p:nvPr>
            <p:ph idx="1"/>
          </p:nvPr>
        </p:nvSpPr>
        <p:spPr>
          <a:xfrm>
            <a:off x="677334" y="1609859"/>
            <a:ext cx="8596668" cy="4431503"/>
          </a:xfrm>
        </p:spPr>
        <p:txBody>
          <a:bodyPr/>
          <a:lstStyle/>
          <a:p>
            <a:pPr marL="457200" lvl="0" indent="-330200">
              <a:spcBef>
                <a:spcPts val="0"/>
              </a:spcBef>
              <a:buClr>
                <a:srgbClr val="434343"/>
              </a:buClr>
              <a:buSzPts val="1600"/>
              <a:buFont typeface="Caesar Dressing"/>
              <a:buChar char="●"/>
            </a:pPr>
            <a:r>
              <a:rPr lang="en-US" dirty="0">
                <a:solidFill>
                  <a:schemeClr val="tx1"/>
                </a:solidFill>
                <a:ea typeface="Caesar Dressing"/>
                <a:cs typeface="Caesar Dressing"/>
                <a:sym typeface="Caesar Dressing"/>
              </a:rPr>
              <a:t>The cross validation score of the Multinomial NB Classifier Model is 94.63 %.</a:t>
            </a:r>
          </a:p>
          <a:p>
            <a:pPr marL="457200" lvl="0" indent="-330200">
              <a:spcBef>
                <a:spcPts val="0"/>
              </a:spcBef>
              <a:buClr>
                <a:srgbClr val="434343"/>
              </a:buClr>
              <a:buSzPts val="1600"/>
              <a:buFont typeface="Caesar Dressing"/>
              <a:buChar char="●"/>
            </a:pPr>
            <a:r>
              <a:rPr lang="en-US" dirty="0">
                <a:solidFill>
                  <a:schemeClr val="tx1"/>
                </a:solidFill>
                <a:ea typeface="Caesar Dressing"/>
                <a:cs typeface="Caesar Dressing"/>
                <a:sym typeface="Caesar Dressing"/>
              </a:rPr>
              <a:t>The cross validation score of the Ada boost classifier Model is 94.57 %.</a:t>
            </a:r>
          </a:p>
          <a:p>
            <a:pPr marL="457200" lvl="0" indent="-330200">
              <a:spcBef>
                <a:spcPts val="0"/>
              </a:spcBef>
              <a:buClr>
                <a:srgbClr val="434343"/>
              </a:buClr>
              <a:buSzPts val="1600"/>
              <a:buFont typeface="Caesar Dressing"/>
              <a:buChar char="●"/>
            </a:pPr>
            <a:r>
              <a:rPr lang="en-US" dirty="0">
                <a:solidFill>
                  <a:schemeClr val="tx1"/>
                </a:solidFill>
                <a:ea typeface="Caesar Dressing"/>
                <a:cs typeface="Caesar Dressing"/>
                <a:sym typeface="Caesar Dressing"/>
              </a:rPr>
              <a:t>The cross validation score of the XG Boost Classifier Model is 95.36 %.</a:t>
            </a:r>
          </a:p>
          <a:p>
            <a:pPr marL="457200" lvl="0" indent="-330200">
              <a:spcBef>
                <a:spcPts val="0"/>
              </a:spcBef>
              <a:buClr>
                <a:srgbClr val="434343"/>
              </a:buClr>
              <a:buSzPts val="1600"/>
              <a:buFont typeface="Caesar Dressing"/>
              <a:buChar char="●"/>
            </a:pPr>
            <a:r>
              <a:rPr lang="en-US" dirty="0">
                <a:solidFill>
                  <a:schemeClr val="tx1"/>
                </a:solidFill>
                <a:ea typeface="Caesar Dressing"/>
                <a:cs typeface="Caesar Dressing"/>
                <a:sym typeface="Caesar Dressing"/>
              </a:rPr>
              <a:t>The cross validation score of the Extra Trees Classifier Model is 95.62 %.</a:t>
            </a:r>
          </a:p>
          <a:p>
            <a:pPr marL="0" lvl="0" indent="0">
              <a:spcBef>
                <a:spcPts val="1200"/>
              </a:spcBef>
              <a:spcAft>
                <a:spcPts val="1200"/>
              </a:spcAft>
              <a:buNone/>
            </a:pPr>
            <a:r>
              <a:rPr lang="en-US" dirty="0">
                <a:solidFill>
                  <a:schemeClr val="tx1"/>
                </a:solidFill>
                <a:ea typeface="Caesar Dressing"/>
                <a:cs typeface="Caesar Dressing"/>
                <a:sym typeface="Caesar Dressing"/>
              </a:rPr>
              <a:t>From the above Cross Validation Scores, the highest CV score belongs to the Linear SVC model, followed by the Extra Trees Classifier &amp; Logistic Regression Model. Next the XG Boost Classifier model , the Multinomial NB Classifier and the Ada Boost Classifier Model. Lastly, the Decision Tree Classifier.</a:t>
            </a:r>
          </a:p>
          <a:p>
            <a:endParaRPr lang="en-IN" dirty="0"/>
          </a:p>
        </p:txBody>
      </p:sp>
    </p:spTree>
    <p:extLst>
      <p:ext uri="{BB962C8B-B14F-4D97-AF65-F5344CB8AC3E}">
        <p14:creationId xmlns:p14="http://schemas.microsoft.com/office/powerpoint/2010/main" val="360245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ea typeface="Caesar Dressing"/>
                <a:cs typeface="Caesar Dressing"/>
                <a:sym typeface="Caesar Dressing"/>
              </a:rPr>
              <a:t>HYPER PARAMETER TUNING.</a:t>
            </a:r>
            <a:endParaRPr lang="en-IN" dirty="0">
              <a:solidFill>
                <a:schemeClr val="tx1"/>
              </a:solidFill>
            </a:endParaRPr>
          </a:p>
        </p:txBody>
      </p:sp>
      <p:sp>
        <p:nvSpPr>
          <p:cNvPr id="3" name="Content Placeholder 2"/>
          <p:cNvSpPr>
            <a:spLocks noGrp="1"/>
          </p:cNvSpPr>
          <p:nvPr>
            <p:ph idx="1"/>
          </p:nvPr>
        </p:nvSpPr>
        <p:spPr>
          <a:xfrm>
            <a:off x="677334" y="1493949"/>
            <a:ext cx="8596668" cy="4547413"/>
          </a:xfrm>
        </p:spPr>
        <p:txBody>
          <a:bodyPr/>
          <a:lstStyle/>
          <a:p>
            <a:pPr marL="0" lvl="0" indent="0">
              <a:spcBef>
                <a:spcPts val="0"/>
              </a:spcBef>
              <a:buNone/>
            </a:pPr>
            <a:r>
              <a:rPr lang="en-US" dirty="0">
                <a:solidFill>
                  <a:schemeClr val="tx1"/>
                </a:solidFill>
                <a:ea typeface="Caesar Dressing"/>
                <a:cs typeface="Caesar Dressing"/>
                <a:sym typeface="Caesar Dressing"/>
              </a:rPr>
              <a:t>Since the Accuracy Score and the cross validation score of the MULTINOMIAL NB  CLASSIFER  Model are good and the AUC score is the highest among others we shall consider this model for hyper parameter tuning.</a:t>
            </a:r>
          </a:p>
          <a:p>
            <a:pPr marL="0" lvl="0" indent="0">
              <a:spcBef>
                <a:spcPts val="1200"/>
              </a:spcBef>
              <a:buNone/>
            </a:pPr>
            <a:r>
              <a:rPr lang="en-US" dirty="0">
                <a:solidFill>
                  <a:schemeClr val="tx1"/>
                </a:solidFill>
                <a:ea typeface="Caesar Dressing"/>
                <a:cs typeface="Caesar Dressing"/>
                <a:sym typeface="Caesar Dressing"/>
              </a:rPr>
              <a:t>We shall use Grid </a:t>
            </a:r>
            <a:r>
              <a:rPr lang="en-US" dirty="0" err="1">
                <a:solidFill>
                  <a:schemeClr val="tx1"/>
                </a:solidFill>
                <a:ea typeface="Caesar Dressing"/>
                <a:cs typeface="Caesar Dressing"/>
                <a:sym typeface="Caesar Dressing"/>
              </a:rPr>
              <a:t>SearchCV</a:t>
            </a:r>
            <a:r>
              <a:rPr lang="en-US" dirty="0">
                <a:solidFill>
                  <a:schemeClr val="tx1"/>
                </a:solidFill>
                <a:ea typeface="Caesar Dressing"/>
                <a:cs typeface="Caesar Dressing"/>
                <a:sym typeface="Caesar Dressing"/>
              </a:rPr>
              <a:t> for hyper parameter tuning.</a:t>
            </a:r>
          </a:p>
          <a:p>
            <a:pPr marL="0" lvl="0" indent="0">
              <a:spcBef>
                <a:spcPts val="1200"/>
              </a:spcBef>
              <a:spcAft>
                <a:spcPts val="1200"/>
              </a:spcAft>
              <a:buNone/>
            </a:pPr>
            <a:r>
              <a:rPr lang="en-US" dirty="0">
                <a:solidFill>
                  <a:schemeClr val="tx1"/>
                </a:solidFill>
                <a:ea typeface="Caesar Dressing"/>
                <a:cs typeface="Caesar Dressing"/>
                <a:sym typeface="Caesar Dressing"/>
              </a:rPr>
              <a:t>After multiple tries with hyper parameter tuning, the highest accuracy score obtained was 94.49 %.</a:t>
            </a:r>
          </a:p>
          <a:p>
            <a:endParaRPr lang="en-IN" dirty="0"/>
          </a:p>
        </p:txBody>
      </p:sp>
    </p:spTree>
    <p:extLst>
      <p:ext uri="{BB962C8B-B14F-4D97-AF65-F5344CB8AC3E}">
        <p14:creationId xmlns:p14="http://schemas.microsoft.com/office/powerpoint/2010/main" val="2124724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77F00"/>
                </a:solidFill>
                <a:ea typeface="Caesar Dressing"/>
                <a:cs typeface="Caesar Dressing"/>
                <a:sym typeface="Caesar Dressing"/>
              </a:rPr>
              <a:t>HYPER PARAMETER TUNING.</a:t>
            </a:r>
            <a:endParaRPr lang="en-IN" dirty="0"/>
          </a:p>
        </p:txBody>
      </p:sp>
      <p:pic>
        <p:nvPicPr>
          <p:cNvPr id="4" name="Google Shape;317;p52"/>
          <p:cNvPicPr preferRelativeResize="0">
            <a:picLocks noGrp="1"/>
          </p:cNvPicPr>
          <p:nvPr>
            <p:ph idx="1"/>
          </p:nvPr>
        </p:nvPicPr>
        <p:blipFill>
          <a:blip r:embed="rId2">
            <a:alphaModFix/>
          </a:blip>
          <a:stretch>
            <a:fillRect/>
          </a:stretch>
        </p:blipFill>
        <p:spPr>
          <a:xfrm>
            <a:off x="828126" y="1690046"/>
            <a:ext cx="6512832" cy="4053931"/>
          </a:xfrm>
          <a:prstGeom prst="rect">
            <a:avLst/>
          </a:prstGeom>
          <a:noFill/>
          <a:ln>
            <a:noFill/>
          </a:ln>
        </p:spPr>
      </p:pic>
    </p:spTree>
    <p:extLst>
      <p:ext uri="{BB962C8B-B14F-4D97-AF65-F5344CB8AC3E}">
        <p14:creationId xmlns:p14="http://schemas.microsoft.com/office/powerpoint/2010/main" val="148004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GB" dirty="0" smtClean="0">
                <a:solidFill>
                  <a:srgbClr val="F77F00"/>
                </a:solidFill>
                <a:ea typeface="Caesar Dressing"/>
                <a:cs typeface="Caesar Dressing"/>
                <a:sym typeface="Caesar Dressing"/>
              </a:rPr>
              <a:t>OVERVIEW</a:t>
            </a:r>
            <a:endParaRPr lang="en-IN" dirty="0"/>
          </a:p>
        </p:txBody>
      </p:sp>
      <p:sp>
        <p:nvSpPr>
          <p:cNvPr id="3" name="Content Placeholder 2"/>
          <p:cNvSpPr>
            <a:spLocks noGrp="1"/>
          </p:cNvSpPr>
          <p:nvPr>
            <p:ph idx="1"/>
          </p:nvPr>
        </p:nvSpPr>
        <p:spPr>
          <a:xfrm>
            <a:off x="677334" y="1378039"/>
            <a:ext cx="8596668" cy="4663323"/>
          </a:xfrm>
        </p:spPr>
        <p:txBody>
          <a:bodyPr/>
          <a:lstStyle/>
          <a:p>
            <a:pPr marL="0" lvl="0" indent="0">
              <a:spcBef>
                <a:spcPts val="0"/>
              </a:spcBef>
              <a:buClr>
                <a:schemeClr val="dk1"/>
              </a:buClr>
              <a:buSzPts val="1100"/>
              <a:buNone/>
            </a:pPr>
            <a:r>
              <a:rPr lang="en-US" dirty="0">
                <a:solidFill>
                  <a:srgbClr val="434343"/>
                </a:solidFill>
                <a:ea typeface="Caesar Dressing"/>
                <a:cs typeface="Caesar Dressing"/>
                <a:sym typeface="Caesar Dressing"/>
              </a:rPr>
              <a:t>In this particular presentation we will be looking at:</a:t>
            </a:r>
          </a:p>
          <a:p>
            <a:pPr marL="457200" lvl="0" indent="-330200">
              <a:lnSpc>
                <a:spcPct val="150000"/>
              </a:lnSpc>
              <a:spcBef>
                <a:spcPts val="1200"/>
              </a:spcBef>
              <a:buClr>
                <a:srgbClr val="434343"/>
              </a:buClr>
              <a:buSzPts val="1600"/>
              <a:buFont typeface="Caesar Dressing"/>
              <a:buChar char="●"/>
            </a:pPr>
            <a:r>
              <a:rPr lang="en-US" dirty="0">
                <a:solidFill>
                  <a:srgbClr val="434343"/>
                </a:solidFill>
                <a:ea typeface="Caesar Dressing"/>
                <a:cs typeface="Caesar Dressing"/>
                <a:sym typeface="Caesar Dressing"/>
              </a:rPr>
              <a:t>How to analyze the dataset of SMS SPAM CLASSIFIER.</a:t>
            </a:r>
          </a:p>
          <a:p>
            <a:pPr marL="457200" lvl="0" indent="-330200">
              <a:lnSpc>
                <a:spcPct val="150000"/>
              </a:lnSpc>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What are the EDA steps in cleaning the dataset.</a:t>
            </a:r>
          </a:p>
          <a:p>
            <a:pPr marL="457200" lvl="0" indent="-330200">
              <a:lnSpc>
                <a:spcPct val="150000"/>
              </a:lnSpc>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Overall analysis on the problem.</a:t>
            </a:r>
          </a:p>
          <a:p>
            <a:pPr marL="457200" lvl="0" indent="-330200">
              <a:lnSpc>
                <a:spcPct val="150000"/>
              </a:lnSpc>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Model building from the cleaned dataset.</a:t>
            </a:r>
          </a:p>
          <a:p>
            <a:pPr marL="457200" lvl="0" indent="-330200">
              <a:lnSpc>
                <a:spcPct val="150000"/>
              </a:lnSpc>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Predictions for test dataset from saved model.</a:t>
            </a:r>
          </a:p>
          <a:p>
            <a:endParaRPr lang="en-IN" dirty="0"/>
          </a:p>
        </p:txBody>
      </p:sp>
    </p:spTree>
    <p:extLst>
      <p:ext uri="{BB962C8B-B14F-4D97-AF65-F5344CB8AC3E}">
        <p14:creationId xmlns:p14="http://schemas.microsoft.com/office/powerpoint/2010/main" val="2701571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77F00"/>
                </a:solidFill>
                <a:ea typeface="Caesar Dressing"/>
                <a:cs typeface="Caesar Dressing"/>
                <a:sym typeface="Caesar Dressing"/>
              </a:rPr>
              <a:t>HYPER PARAMETER TUNING [FINAL MODEL].</a:t>
            </a:r>
            <a:endParaRPr lang="en-IN" dirty="0"/>
          </a:p>
        </p:txBody>
      </p:sp>
      <p:sp>
        <p:nvSpPr>
          <p:cNvPr id="3" name="Content Placeholder 2"/>
          <p:cNvSpPr>
            <a:spLocks noGrp="1"/>
          </p:cNvSpPr>
          <p:nvPr>
            <p:ph idx="1"/>
          </p:nvPr>
        </p:nvSpPr>
        <p:spPr>
          <a:xfrm>
            <a:off x="677334" y="1828801"/>
            <a:ext cx="8596668" cy="4212562"/>
          </a:xfrm>
        </p:spPr>
        <p:txBody>
          <a:bodyPr/>
          <a:lstStyle/>
          <a:p>
            <a:pPr lvl="0"/>
            <a:r>
              <a:rPr lang="en-US" dirty="0">
                <a:solidFill>
                  <a:srgbClr val="434343"/>
                </a:solidFill>
                <a:ea typeface="Caesar Dressing"/>
                <a:cs typeface="Caesar Dressing"/>
                <a:sym typeface="Caesar Dressing"/>
              </a:rPr>
              <a:t>I have successfully incorporated hyper parameter tuning using best parameters of Logistic Regression and the accuracy of the model has been increased, We received the accuracy score as 94.49%, which is very good.</a:t>
            </a:r>
          </a:p>
          <a:p>
            <a:endParaRPr lang="en-IN" dirty="0"/>
          </a:p>
        </p:txBody>
      </p:sp>
      <p:pic>
        <p:nvPicPr>
          <p:cNvPr id="4" name="Google Shape;323;p53"/>
          <p:cNvPicPr preferRelativeResize="0"/>
          <p:nvPr/>
        </p:nvPicPr>
        <p:blipFill>
          <a:blip r:embed="rId2">
            <a:alphaModFix/>
          </a:blip>
          <a:stretch>
            <a:fillRect/>
          </a:stretch>
        </p:blipFill>
        <p:spPr>
          <a:xfrm>
            <a:off x="1754479" y="2833647"/>
            <a:ext cx="5444812" cy="3657305"/>
          </a:xfrm>
          <a:prstGeom prst="rect">
            <a:avLst/>
          </a:prstGeom>
          <a:noFill/>
          <a:ln>
            <a:noFill/>
          </a:ln>
        </p:spPr>
      </p:pic>
    </p:spTree>
    <p:extLst>
      <p:ext uri="{BB962C8B-B14F-4D97-AF65-F5344CB8AC3E}">
        <p14:creationId xmlns:p14="http://schemas.microsoft.com/office/powerpoint/2010/main" val="3465148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CBF49"/>
                </a:solidFill>
                <a:ea typeface="Caesar Dressing"/>
                <a:cs typeface="Caesar Dressing"/>
                <a:sym typeface="Caesar Dressing"/>
              </a:rPr>
              <a:t>ROC-AUC Curve.</a:t>
            </a:r>
            <a:endParaRPr lang="en-IN" dirty="0"/>
          </a:p>
        </p:txBody>
      </p:sp>
      <p:pic>
        <p:nvPicPr>
          <p:cNvPr id="4" name="Google Shape;331;p54"/>
          <p:cNvPicPr preferRelativeResize="0">
            <a:picLocks noGrp="1"/>
          </p:cNvPicPr>
          <p:nvPr>
            <p:ph idx="1"/>
          </p:nvPr>
        </p:nvPicPr>
        <p:blipFill>
          <a:blip r:embed="rId2">
            <a:alphaModFix/>
          </a:blip>
          <a:stretch>
            <a:fillRect/>
          </a:stretch>
        </p:blipFill>
        <p:spPr>
          <a:xfrm>
            <a:off x="510404" y="1476564"/>
            <a:ext cx="3676650" cy="2647950"/>
          </a:xfrm>
          <a:prstGeom prst="rect">
            <a:avLst/>
          </a:prstGeom>
          <a:noFill/>
          <a:ln>
            <a:noFill/>
          </a:ln>
        </p:spPr>
      </p:pic>
      <p:pic>
        <p:nvPicPr>
          <p:cNvPr id="5" name="Google Shape;332;p54"/>
          <p:cNvPicPr preferRelativeResize="0"/>
          <p:nvPr/>
        </p:nvPicPr>
        <p:blipFill>
          <a:blip r:embed="rId3">
            <a:alphaModFix/>
          </a:blip>
          <a:stretch>
            <a:fillRect/>
          </a:stretch>
        </p:blipFill>
        <p:spPr>
          <a:xfrm>
            <a:off x="5071476" y="1476564"/>
            <a:ext cx="3532872" cy="2544400"/>
          </a:xfrm>
          <a:prstGeom prst="rect">
            <a:avLst/>
          </a:prstGeom>
          <a:noFill/>
          <a:ln>
            <a:noFill/>
          </a:ln>
        </p:spPr>
      </p:pic>
      <p:sp>
        <p:nvSpPr>
          <p:cNvPr id="6" name="Rectangle 5"/>
          <p:cNvSpPr/>
          <p:nvPr/>
        </p:nvSpPr>
        <p:spPr>
          <a:xfrm>
            <a:off x="741911" y="4529813"/>
            <a:ext cx="8144511" cy="646331"/>
          </a:xfrm>
          <a:prstGeom prst="rect">
            <a:avLst/>
          </a:prstGeom>
        </p:spPr>
        <p:txBody>
          <a:bodyPr wrap="square">
            <a:spAutoFit/>
          </a:bodyPr>
          <a:lstStyle/>
          <a:p>
            <a:pPr lvl="0"/>
            <a:r>
              <a:rPr lang="en-US" dirty="0">
                <a:solidFill>
                  <a:srgbClr val="434343"/>
                </a:solidFill>
                <a:ea typeface="Caesar Dressing"/>
                <a:cs typeface="Caesar Dressing"/>
                <a:sym typeface="Caesar Dressing"/>
              </a:rPr>
              <a:t>I have generated the ROC Curve for all the models and for the best model and compared it with AUC. The AUC score for my final model was 97%.</a:t>
            </a:r>
            <a:endParaRPr lang="en-US" dirty="0">
              <a:solidFill>
                <a:srgbClr val="434343"/>
              </a:solidFill>
              <a:ea typeface="Caesar Dressing"/>
              <a:cs typeface="Caesar Dressing"/>
              <a:sym typeface="Caesar Dressing"/>
            </a:endParaRPr>
          </a:p>
        </p:txBody>
      </p:sp>
    </p:spTree>
    <p:extLst>
      <p:ext uri="{BB962C8B-B14F-4D97-AF65-F5344CB8AC3E}">
        <p14:creationId xmlns:p14="http://schemas.microsoft.com/office/powerpoint/2010/main" val="1475274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D47A1"/>
                </a:solidFill>
                <a:ea typeface="Caesar Dressing"/>
                <a:cs typeface="Caesar Dressing"/>
                <a:sym typeface="Caesar Dressing"/>
              </a:rPr>
              <a:t>Saving the model and predicting the results.</a:t>
            </a:r>
            <a:endParaRPr lang="en-IN" dirty="0"/>
          </a:p>
        </p:txBody>
      </p:sp>
      <p:sp>
        <p:nvSpPr>
          <p:cNvPr id="3" name="Content Placeholder 2"/>
          <p:cNvSpPr>
            <a:spLocks noGrp="1"/>
          </p:cNvSpPr>
          <p:nvPr>
            <p:ph idx="1"/>
          </p:nvPr>
        </p:nvSpPr>
        <p:spPr/>
        <p:txBody>
          <a:bodyPr/>
          <a:lstStyle/>
          <a:p>
            <a:pPr lvl="0"/>
            <a:r>
              <a:rPr lang="en-US" dirty="0">
                <a:solidFill>
                  <a:srgbClr val="434343"/>
                </a:solidFill>
                <a:ea typeface="Caesar Dressing"/>
                <a:cs typeface="Caesar Dressing"/>
                <a:sym typeface="Caesar Dressing"/>
              </a:rPr>
              <a:t>I have saved my final best model using </a:t>
            </a:r>
            <a:r>
              <a:rPr lang="en-US" dirty="0" err="1">
                <a:solidFill>
                  <a:srgbClr val="434343"/>
                </a:solidFill>
                <a:ea typeface="Caesar Dressing"/>
                <a:cs typeface="Caesar Dressing"/>
                <a:sym typeface="Caesar Dressing"/>
              </a:rPr>
              <a:t>joblib</a:t>
            </a:r>
            <a:r>
              <a:rPr lang="en-US" dirty="0">
                <a:solidFill>
                  <a:srgbClr val="434343"/>
                </a:solidFill>
                <a:ea typeface="Caesar Dressing"/>
                <a:cs typeface="Caesar Dressing"/>
                <a:sym typeface="Caesar Dressing"/>
              </a:rPr>
              <a:t> library in .</a:t>
            </a:r>
            <a:r>
              <a:rPr lang="en-US" dirty="0" err="1">
                <a:solidFill>
                  <a:srgbClr val="434343"/>
                </a:solidFill>
                <a:ea typeface="Caesar Dressing"/>
                <a:cs typeface="Caesar Dressing"/>
                <a:sym typeface="Caesar Dressing"/>
              </a:rPr>
              <a:t>pkl</a:t>
            </a:r>
            <a:r>
              <a:rPr lang="en-US" dirty="0">
                <a:solidFill>
                  <a:srgbClr val="434343"/>
                </a:solidFill>
                <a:ea typeface="Caesar Dressing"/>
                <a:cs typeface="Caesar Dressing"/>
                <a:sym typeface="Caesar Dressing"/>
              </a:rPr>
              <a:t> format, and loaded saved model for predictions for test data. Using classification model, we have got the predicted values for malignant comments classification. </a:t>
            </a:r>
          </a:p>
          <a:p>
            <a:endParaRPr lang="en-IN" dirty="0"/>
          </a:p>
        </p:txBody>
      </p:sp>
      <p:pic>
        <p:nvPicPr>
          <p:cNvPr id="4" name="Picture 3" descr="Screenshot 2022-11-22 232455.png"/>
          <p:cNvPicPr>
            <a:picLocks noChangeAspect="1"/>
          </p:cNvPicPr>
          <p:nvPr/>
        </p:nvPicPr>
        <p:blipFill>
          <a:blip r:embed="rId2"/>
          <a:stretch>
            <a:fillRect/>
          </a:stretch>
        </p:blipFill>
        <p:spPr>
          <a:xfrm>
            <a:off x="1014252" y="3460501"/>
            <a:ext cx="7266863" cy="1446350"/>
          </a:xfrm>
          <a:prstGeom prst="rect">
            <a:avLst/>
          </a:prstGeom>
        </p:spPr>
      </p:pic>
    </p:spTree>
    <p:extLst>
      <p:ext uri="{BB962C8B-B14F-4D97-AF65-F5344CB8AC3E}">
        <p14:creationId xmlns:p14="http://schemas.microsoft.com/office/powerpoint/2010/main" val="735532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ea typeface="Caesar Dressing"/>
                <a:cs typeface="Caesar Dressing"/>
                <a:sym typeface="Caesar Dressing"/>
              </a:rPr>
              <a:t>Saving the model and predicting the results.</a:t>
            </a:r>
            <a:endParaRPr lang="en-IN" dirty="0">
              <a:solidFill>
                <a:schemeClr val="tx1"/>
              </a:solidFill>
            </a:endParaRPr>
          </a:p>
        </p:txBody>
      </p:sp>
      <p:pic>
        <p:nvPicPr>
          <p:cNvPr id="4" name="Google Shape;345;p56"/>
          <p:cNvPicPr preferRelativeResize="0">
            <a:picLocks noGrp="1"/>
          </p:cNvPicPr>
          <p:nvPr>
            <p:ph idx="1"/>
          </p:nvPr>
        </p:nvPicPr>
        <p:blipFill>
          <a:blip r:embed="rId2">
            <a:alphaModFix/>
          </a:blip>
          <a:stretch>
            <a:fillRect/>
          </a:stretch>
        </p:blipFill>
        <p:spPr>
          <a:xfrm>
            <a:off x="1825396" y="2160588"/>
            <a:ext cx="6301245" cy="3881437"/>
          </a:xfrm>
          <a:prstGeom prst="rect">
            <a:avLst/>
          </a:prstGeom>
          <a:noFill/>
          <a:ln>
            <a:noFill/>
          </a:ln>
        </p:spPr>
      </p:pic>
    </p:spTree>
    <p:extLst>
      <p:ext uri="{BB962C8B-B14F-4D97-AF65-F5344CB8AC3E}">
        <p14:creationId xmlns:p14="http://schemas.microsoft.com/office/powerpoint/2010/main" val="2615762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D62828"/>
                </a:solidFill>
                <a:ea typeface="Caesar Dressing"/>
                <a:cs typeface="Caesar Dressing"/>
                <a:sym typeface="Caesar Dressing"/>
              </a:rPr>
              <a:t>CONCLUSION.</a:t>
            </a:r>
            <a:endParaRPr lang="en-IN" dirty="0"/>
          </a:p>
        </p:txBody>
      </p:sp>
      <p:sp>
        <p:nvSpPr>
          <p:cNvPr id="3" name="Content Placeholder 2"/>
          <p:cNvSpPr>
            <a:spLocks noGrp="1"/>
          </p:cNvSpPr>
          <p:nvPr>
            <p:ph idx="1"/>
          </p:nvPr>
        </p:nvSpPr>
        <p:spPr/>
        <p:txBody>
          <a:bodyPr/>
          <a:lstStyle/>
          <a:p>
            <a:pPr marL="0" lvl="0" indent="0">
              <a:lnSpc>
                <a:spcPct val="115000"/>
              </a:lnSpc>
              <a:spcBef>
                <a:spcPts val="1200"/>
              </a:spcBef>
              <a:buNone/>
            </a:pPr>
            <a:r>
              <a:rPr lang="en-US" dirty="0">
                <a:solidFill>
                  <a:srgbClr val="434343"/>
                </a:solidFill>
                <a:highlight>
                  <a:srgbClr val="FFFFFF"/>
                </a:highlight>
                <a:ea typeface="Caesar Dressing"/>
                <a:cs typeface="Caesar Dressing"/>
                <a:sym typeface="Caesar Dressing"/>
              </a:rPr>
              <a:t>This project gives an idea of NLP text processing in machine learning. Apart from applying the techniques that we have learnt in the EDA, we also classified hate and offensive comments so that it can be controlled and restricted from spreading hatred and cyber bullying.</a:t>
            </a:r>
          </a:p>
          <a:p>
            <a:pPr marL="0" lvl="0" indent="0">
              <a:lnSpc>
                <a:spcPct val="115000"/>
              </a:lnSpc>
              <a:spcBef>
                <a:spcPts val="1200"/>
              </a:spcBef>
              <a:buNone/>
            </a:pPr>
            <a:r>
              <a:rPr lang="en-US" dirty="0">
                <a:solidFill>
                  <a:srgbClr val="434343"/>
                </a:solidFill>
                <a:highlight>
                  <a:srgbClr val="FFFFFF"/>
                </a:highlight>
                <a:ea typeface="Caesar Dressing"/>
                <a:cs typeface="Caesar Dressing"/>
                <a:sym typeface="Caesar Dressing"/>
              </a:rPr>
              <a:t>From this dataset we were able to understand the idea of Natural Language Processing using machine learning models. This model helps us to understand whether the online comments are malignant or non malignant.</a:t>
            </a:r>
          </a:p>
          <a:p>
            <a:pPr marL="0" lvl="0" indent="0">
              <a:lnSpc>
                <a:spcPct val="115000"/>
              </a:lnSpc>
              <a:spcBef>
                <a:spcPts val="1200"/>
              </a:spcBef>
              <a:spcAft>
                <a:spcPts val="1200"/>
              </a:spcAft>
              <a:buNone/>
            </a:pPr>
            <a:r>
              <a:rPr lang="en-US" dirty="0">
                <a:solidFill>
                  <a:srgbClr val="434343"/>
                </a:solidFill>
                <a:highlight>
                  <a:srgbClr val="FFFFFF"/>
                </a:highlight>
                <a:ea typeface="Caesar Dressing"/>
                <a:cs typeface="Caesar Dressing"/>
                <a:sym typeface="Caesar Dressing"/>
              </a:rPr>
              <a:t>We have mentioned step by step procedure to analyze the data and checked the correlation between label and feature.</a:t>
            </a:r>
            <a:endParaRPr lang="en-US" dirty="0">
              <a:solidFill>
                <a:srgbClr val="434343"/>
              </a:solidFill>
              <a:ea typeface="Caesar Dressing"/>
              <a:cs typeface="Caesar Dressing"/>
              <a:sym typeface="Caesar Dressing"/>
            </a:endParaRPr>
          </a:p>
          <a:p>
            <a:endParaRPr lang="en-IN" dirty="0"/>
          </a:p>
        </p:txBody>
      </p:sp>
    </p:spTree>
    <p:extLst>
      <p:ext uri="{BB962C8B-B14F-4D97-AF65-F5344CB8AC3E}">
        <p14:creationId xmlns:p14="http://schemas.microsoft.com/office/powerpoint/2010/main" val="1583119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D62828"/>
                </a:solidFill>
                <a:ea typeface="Caesar Dressing"/>
                <a:cs typeface="Caesar Dressing"/>
                <a:sym typeface="Caesar Dressing"/>
              </a:rPr>
              <a:t>CONCLUSION.</a:t>
            </a:r>
            <a:endParaRPr lang="en-IN" dirty="0"/>
          </a:p>
        </p:txBody>
      </p:sp>
      <p:sp>
        <p:nvSpPr>
          <p:cNvPr id="3" name="Content Placeholder 2"/>
          <p:cNvSpPr>
            <a:spLocks noGrp="1"/>
          </p:cNvSpPr>
          <p:nvPr>
            <p:ph idx="1"/>
          </p:nvPr>
        </p:nvSpPr>
        <p:spPr/>
        <p:txBody>
          <a:bodyPr/>
          <a:lstStyle/>
          <a:p>
            <a:pPr marL="0" lvl="0" indent="0">
              <a:spcBef>
                <a:spcPts val="0"/>
              </a:spcBef>
              <a:buNone/>
            </a:pPr>
            <a:r>
              <a:rPr lang="en-US" dirty="0">
                <a:solidFill>
                  <a:srgbClr val="434343"/>
                </a:solidFill>
                <a:ea typeface="Caesar Dressing"/>
                <a:cs typeface="Caesar Dressing"/>
                <a:sym typeface="Caesar Dressing"/>
              </a:rPr>
              <a:t>We got the Logistic Regression Model as the best model and performed hyper parameter tuning using the best parameters of Logistic Regression and plotted AUC-ROC score and the model accuracy and roc-</a:t>
            </a:r>
            <a:r>
              <a:rPr lang="en-US" dirty="0" err="1">
                <a:solidFill>
                  <a:srgbClr val="434343"/>
                </a:solidFill>
                <a:ea typeface="Caesar Dressing"/>
                <a:cs typeface="Caesar Dressing"/>
                <a:sym typeface="Caesar Dressing"/>
              </a:rPr>
              <a:t>auc</a:t>
            </a:r>
            <a:r>
              <a:rPr lang="en-US" dirty="0">
                <a:solidFill>
                  <a:srgbClr val="434343"/>
                </a:solidFill>
                <a:ea typeface="Caesar Dressing"/>
                <a:cs typeface="Caesar Dressing"/>
                <a:sym typeface="Caesar Dressing"/>
              </a:rPr>
              <a:t> score increased after tuning.</a:t>
            </a:r>
          </a:p>
          <a:p>
            <a:pPr marL="0" lvl="0" indent="0">
              <a:spcBef>
                <a:spcPts val="1200"/>
              </a:spcBef>
              <a:spcAft>
                <a:spcPts val="1200"/>
              </a:spcAft>
              <a:buNone/>
            </a:pPr>
            <a:r>
              <a:rPr lang="en-US" dirty="0">
                <a:solidFill>
                  <a:srgbClr val="434343"/>
                </a:solidFill>
                <a:ea typeface="Caesar Dressing"/>
                <a:cs typeface="Caesar Dressing"/>
                <a:sym typeface="Caesar Dressing"/>
              </a:rPr>
              <a:t>After that we saved the model in a pickle with a filename in order to use whenever we require. Then we loaded the saved file and predicted the values for test data. Further we saved the predicted values test data into a </a:t>
            </a:r>
            <a:r>
              <a:rPr lang="en-US" dirty="0" err="1">
                <a:solidFill>
                  <a:srgbClr val="434343"/>
                </a:solidFill>
                <a:ea typeface="Caesar Dressing"/>
                <a:cs typeface="Caesar Dressing"/>
                <a:sym typeface="Caesar Dressing"/>
              </a:rPr>
              <a:t>csv</a:t>
            </a:r>
            <a:r>
              <a:rPr lang="en-US" dirty="0">
                <a:solidFill>
                  <a:srgbClr val="434343"/>
                </a:solidFill>
                <a:ea typeface="Caesar Dressing"/>
                <a:cs typeface="Caesar Dressing"/>
                <a:sym typeface="Caesar Dressing"/>
              </a:rPr>
              <a:t> file.</a:t>
            </a:r>
          </a:p>
          <a:p>
            <a:endParaRPr lang="en-IN" dirty="0"/>
          </a:p>
        </p:txBody>
      </p:sp>
    </p:spTree>
    <p:extLst>
      <p:ext uri="{BB962C8B-B14F-4D97-AF65-F5344CB8AC3E}">
        <p14:creationId xmlns:p14="http://schemas.microsoft.com/office/powerpoint/2010/main" val="2106357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anose="04020705040A02060702" pitchFamily="82" charset="0"/>
            </a:endParaRPr>
          </a:p>
          <a:p>
            <a:pPr marL="0" indent="0" algn="ctr">
              <a:buNone/>
            </a:pPr>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anose="04020705040A02060702" pitchFamily="82" charset="0"/>
              </a:rPr>
              <a:t>THANK </a:t>
            </a: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lgerian" panose="04020705040A02060702" pitchFamily="82" charset="0"/>
              </a:rPr>
              <a:t>YOU…</a:t>
            </a:r>
            <a:endParaRPr lang="en-IN" sz="6000" dirty="0">
              <a:latin typeface="Algerian" panose="04020705040A02060702" pitchFamily="82" charset="0"/>
            </a:endParaRPr>
          </a:p>
        </p:txBody>
      </p:sp>
    </p:spTree>
    <p:extLst>
      <p:ext uri="{BB962C8B-B14F-4D97-AF65-F5344CB8AC3E}">
        <p14:creationId xmlns:p14="http://schemas.microsoft.com/office/powerpoint/2010/main" val="204216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2834"/>
          </a:xfrm>
        </p:spPr>
        <p:txBody>
          <a:bodyPr/>
          <a:lstStyle/>
          <a:p>
            <a:r>
              <a:rPr lang="en-GB" dirty="0">
                <a:solidFill>
                  <a:srgbClr val="FCBF49"/>
                </a:solidFill>
                <a:latin typeface="Agency FB" pitchFamily="34" charset="0"/>
                <a:ea typeface="Caesar Dressing"/>
                <a:cs typeface="Caesar Dressing"/>
                <a:sym typeface="Caesar Dressing"/>
              </a:rPr>
              <a:t>Problem </a:t>
            </a:r>
            <a:r>
              <a:rPr lang="en-GB" dirty="0" smtClean="0">
                <a:solidFill>
                  <a:srgbClr val="FCBF49"/>
                </a:solidFill>
                <a:latin typeface="Agency FB" pitchFamily="34" charset="0"/>
                <a:ea typeface="Caesar Dressing"/>
                <a:cs typeface="Caesar Dressing"/>
                <a:sym typeface="Caesar Dressing"/>
              </a:rPr>
              <a:t>Statement</a:t>
            </a:r>
            <a:endParaRPr lang="en-IN" dirty="0"/>
          </a:p>
        </p:txBody>
      </p:sp>
      <p:sp>
        <p:nvSpPr>
          <p:cNvPr id="3" name="Content Placeholder 2"/>
          <p:cNvSpPr>
            <a:spLocks noGrp="1"/>
          </p:cNvSpPr>
          <p:nvPr>
            <p:ph idx="1"/>
          </p:nvPr>
        </p:nvSpPr>
        <p:spPr>
          <a:xfrm>
            <a:off x="677334" y="1352283"/>
            <a:ext cx="8596668" cy="4689080"/>
          </a:xfrm>
        </p:spPr>
        <p:txBody>
          <a:bodyPr/>
          <a:lstStyle/>
          <a:p>
            <a:r>
              <a:rPr lang="en-US" dirty="0">
                <a:solidFill>
                  <a:schemeClr val="tx1"/>
                </a:solidFill>
              </a:rPr>
              <a:t>In today’s globalized world, email is a primary source of communication. This communication can vary from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to computer system. It is estimated that spam cost businesses on the order of $100 billion in 2007. In this project, we use text mining to perform automatic spam filtering to use emails effectively. We try to identify patterns using Data-mining classification algorithms to enable us classify the emails as HAM or SPAM.</a:t>
            </a:r>
            <a:endParaRPr lang="en-US" dirty="0">
              <a:solidFill>
                <a:schemeClr val="tx1"/>
              </a:solidFill>
              <a:ea typeface="Caesar Dressing"/>
              <a:cs typeface="Caesar Dressing"/>
              <a:sym typeface="Caesar Dressing"/>
            </a:endParaRPr>
          </a:p>
          <a:p>
            <a:endParaRPr lang="en-IN" dirty="0">
              <a:solidFill>
                <a:schemeClr val="tx1"/>
              </a:solidFill>
            </a:endParaRPr>
          </a:p>
        </p:txBody>
      </p:sp>
    </p:spTree>
    <p:extLst>
      <p:ext uri="{BB962C8B-B14F-4D97-AF65-F5344CB8AC3E}">
        <p14:creationId xmlns:p14="http://schemas.microsoft.com/office/powerpoint/2010/main" val="104281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19707"/>
            <a:ext cx="8596668" cy="4521655"/>
          </a:xfrm>
        </p:spPr>
        <p:txBody>
          <a:bodyPr/>
          <a:lstStyle/>
          <a:p>
            <a:r>
              <a:rPr lang="en-US" dirty="0">
                <a:solidFill>
                  <a:schemeClr val="tx1"/>
                </a:solidFill>
              </a:rPr>
              <a:t>At least 97% of American use text messages over mobile phones every day. In 2016, according to the research conducted by </a:t>
            </a:r>
            <a:r>
              <a:rPr lang="en-US" dirty="0" err="1">
                <a:solidFill>
                  <a:schemeClr val="tx1"/>
                </a:solidFill>
              </a:rPr>
              <a:t>Portio</a:t>
            </a:r>
            <a:r>
              <a:rPr lang="en-US" dirty="0">
                <a:solidFill>
                  <a:schemeClr val="tx1"/>
                </a:solidFill>
              </a:rPr>
              <a:t> research, 8.3 trillion messages exchanged over the mobile phones. The rising flood of big data shows an exchange of 23 billion messages per day and 16 million messages per minute. There are around 6.4 billion mobile subscribers around the world by the end of 2012. According to </a:t>
            </a:r>
            <a:r>
              <a:rPr lang="en-US" dirty="0" err="1">
                <a:solidFill>
                  <a:schemeClr val="tx1"/>
                </a:solidFill>
              </a:rPr>
              <a:t>Portio</a:t>
            </a:r>
            <a:r>
              <a:rPr lang="en-US" dirty="0">
                <a:solidFill>
                  <a:schemeClr val="tx1"/>
                </a:solidFill>
              </a:rPr>
              <a:t> Research, there will be a CAGR growth of 4.8% of growth in mobile subscriber base from 2014 to 2017. By the end of 2017, the mobile subscriber reached to 7.4 billion mobile subscribers. The proliferation of smart devices powered by exponential computing has shown a significant rise in the global smartphone system-on-chip market lead by Qualcomm, Apple, </a:t>
            </a:r>
            <a:r>
              <a:rPr lang="en-US" dirty="0" err="1">
                <a:solidFill>
                  <a:schemeClr val="tx1"/>
                </a:solidFill>
              </a:rPr>
              <a:t>MediaTrek</a:t>
            </a:r>
            <a:r>
              <a:rPr lang="en-US" dirty="0">
                <a:solidFill>
                  <a:schemeClr val="tx1"/>
                </a:solidFill>
              </a:rPr>
              <a:t>, Samsung, </a:t>
            </a:r>
            <a:r>
              <a:rPr lang="en-US" dirty="0" err="1">
                <a:solidFill>
                  <a:schemeClr val="tx1"/>
                </a:solidFill>
              </a:rPr>
              <a:t>HiSilicon</a:t>
            </a:r>
            <a:r>
              <a:rPr lang="en-US" dirty="0">
                <a:solidFill>
                  <a:schemeClr val="tx1"/>
                </a:solidFill>
              </a:rPr>
              <a:t>, </a:t>
            </a:r>
            <a:r>
              <a:rPr lang="en-US" dirty="0" err="1">
                <a:solidFill>
                  <a:schemeClr val="tx1"/>
                </a:solidFill>
              </a:rPr>
              <a:t>Spreadtrum</a:t>
            </a:r>
            <a:r>
              <a:rPr lang="en-US" dirty="0">
                <a:solidFill>
                  <a:schemeClr val="tx1"/>
                </a:solidFill>
              </a:rPr>
              <a:t>, and a vast number of other smartphone chip manufacturers in the market. </a:t>
            </a:r>
            <a:br>
              <a:rPr lang="en-US" dirty="0">
                <a:solidFill>
                  <a:schemeClr val="tx1"/>
                </a:solidFill>
              </a:rPr>
            </a:br>
            <a:endParaRPr lang="en-US" dirty="0">
              <a:solidFill>
                <a:schemeClr val="tx1"/>
              </a:solidFill>
              <a:ea typeface="Caesar Dressing"/>
              <a:cs typeface="Caesar Dressing"/>
              <a:sym typeface="Caesar Dressing"/>
            </a:endParaRPr>
          </a:p>
          <a:p>
            <a:endParaRPr lang="en-IN" dirty="0">
              <a:solidFill>
                <a:schemeClr val="tx1"/>
              </a:solidFill>
            </a:endParaRPr>
          </a:p>
        </p:txBody>
      </p:sp>
    </p:spTree>
    <p:extLst>
      <p:ext uri="{BB962C8B-B14F-4D97-AF65-F5344CB8AC3E}">
        <p14:creationId xmlns:p14="http://schemas.microsoft.com/office/powerpoint/2010/main" val="176299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GB" sz="3200" dirty="0">
                <a:solidFill>
                  <a:srgbClr val="0D47A1"/>
                </a:solidFill>
                <a:ea typeface="Caesar Dressing"/>
                <a:cs typeface="Caesar Dressing"/>
                <a:sym typeface="Caesar Dressing"/>
              </a:rPr>
              <a:t>Problem</a:t>
            </a:r>
            <a:r>
              <a:rPr lang="en-GB" dirty="0">
                <a:solidFill>
                  <a:srgbClr val="0D47A1"/>
                </a:solidFill>
                <a:ea typeface="Caesar Dressing"/>
                <a:cs typeface="Caesar Dressing"/>
                <a:sym typeface="Caesar Dressing"/>
              </a:rPr>
              <a:t> UNDERSTANDING.</a:t>
            </a:r>
            <a:endParaRPr lang="en-IN" dirty="0"/>
          </a:p>
        </p:txBody>
      </p:sp>
      <p:sp>
        <p:nvSpPr>
          <p:cNvPr id="3" name="Content Placeholder 2"/>
          <p:cNvSpPr>
            <a:spLocks noGrp="1"/>
          </p:cNvSpPr>
          <p:nvPr>
            <p:ph idx="1"/>
          </p:nvPr>
        </p:nvSpPr>
        <p:spPr>
          <a:xfrm>
            <a:off x="677334" y="1403797"/>
            <a:ext cx="8596668" cy="4637565"/>
          </a:xfrm>
        </p:spPr>
        <p:txBody>
          <a:bodyPr/>
          <a:lstStyle/>
          <a:p>
            <a:pPr marL="0" lvl="0" indent="457200">
              <a:spcBef>
                <a:spcPts val="0"/>
              </a:spcBef>
              <a:buNone/>
            </a:pPr>
            <a:r>
              <a:rPr lang="en-US" dirty="0">
                <a:solidFill>
                  <a:srgbClr val="434343"/>
                </a:solidFill>
                <a:ea typeface="Caesar Dressing"/>
                <a:cs typeface="Caesar Dressing"/>
                <a:sym typeface="Caesar Dressing"/>
              </a:rPr>
              <a:t>In the past few years, it is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a:t>
            </a:r>
          </a:p>
          <a:p>
            <a:pPr marL="0" lvl="0" indent="0">
              <a:spcBef>
                <a:spcPts val="1200"/>
              </a:spcBef>
              <a:spcAft>
                <a:spcPts val="1200"/>
              </a:spcAft>
              <a:buClr>
                <a:schemeClr val="dk1"/>
              </a:buClr>
              <a:buSzPts val="1100"/>
              <a:buNone/>
            </a:pPr>
            <a:r>
              <a:rPr lang="en-US" dirty="0">
                <a:solidFill>
                  <a:srgbClr val="434343"/>
                </a:solidFill>
                <a:ea typeface="Caesar Dressing"/>
                <a:cs typeface="Caesar Dressing"/>
                <a:sym typeface="Caesar Dressing"/>
              </a:rPr>
              <a:t>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a:t>
            </a:r>
          </a:p>
          <a:p>
            <a:endParaRPr lang="en-IN" dirty="0"/>
          </a:p>
        </p:txBody>
      </p:sp>
    </p:spTree>
    <p:extLst>
      <p:ext uri="{BB962C8B-B14F-4D97-AF65-F5344CB8AC3E}">
        <p14:creationId xmlns:p14="http://schemas.microsoft.com/office/powerpoint/2010/main" val="234837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GB" sz="3200" dirty="0">
                <a:solidFill>
                  <a:srgbClr val="D62828"/>
                </a:solidFill>
                <a:ea typeface="Caesar Dressing"/>
                <a:cs typeface="Caesar Dressing"/>
                <a:sym typeface="Caesar Dressing"/>
              </a:rPr>
              <a:t>Importance</a:t>
            </a:r>
            <a:r>
              <a:rPr lang="en-GB" dirty="0">
                <a:solidFill>
                  <a:srgbClr val="D62828"/>
                </a:solidFill>
                <a:ea typeface="Caesar Dressing"/>
                <a:cs typeface="Caesar Dressing"/>
                <a:sym typeface="Caesar Dressing"/>
              </a:rPr>
              <a:t> of SMS SPAM CLASSIFIER.</a:t>
            </a:r>
            <a:endParaRPr lang="en-IN" dirty="0"/>
          </a:p>
        </p:txBody>
      </p:sp>
      <p:sp>
        <p:nvSpPr>
          <p:cNvPr id="3" name="Content Placeholder 2"/>
          <p:cNvSpPr>
            <a:spLocks noGrp="1"/>
          </p:cNvSpPr>
          <p:nvPr>
            <p:ph idx="1"/>
          </p:nvPr>
        </p:nvSpPr>
        <p:spPr>
          <a:xfrm>
            <a:off x="677334" y="1390919"/>
            <a:ext cx="8596668" cy="4650444"/>
          </a:xfrm>
        </p:spPr>
        <p:txBody>
          <a:bodyPr/>
          <a:lstStyle/>
          <a:p>
            <a:pPr marL="0" lvl="0" indent="457200">
              <a:spcBef>
                <a:spcPts val="0"/>
              </a:spcBef>
              <a:buNone/>
            </a:pPr>
            <a:r>
              <a:rPr lang="en-US" dirty="0">
                <a:solidFill>
                  <a:srgbClr val="434343"/>
                </a:solidFill>
                <a:ea typeface="Caesar Dressing"/>
                <a:cs typeface="Caesar Dressing"/>
                <a:sym typeface="Caesar Dressing"/>
              </a:rPr>
              <a:t>Every day, we get a tremendous amount of short content data from the blast of online correspondence, web-based business and the utilization of advanced gadgets. This volume of data requires text mining apparatuses to carry out the various report tasks in an opportune and suitable way.  Detecting and controlling verbal  AND fake abuse in an automated fashion is inherently an NLP task (Natural Language Processing). Text Classification is a great point for NLP. </a:t>
            </a:r>
          </a:p>
          <a:p>
            <a:pPr marL="0" lvl="0" indent="457200">
              <a:spcBef>
                <a:spcPts val="1200"/>
              </a:spcBef>
              <a:spcAft>
                <a:spcPts val="1200"/>
              </a:spcAft>
              <a:buNone/>
            </a:pPr>
            <a:r>
              <a:rPr lang="en-US" dirty="0">
                <a:solidFill>
                  <a:srgbClr val="434343"/>
                </a:solidFill>
                <a:ea typeface="Caesar Dressing"/>
                <a:cs typeface="Caesar Dressing"/>
                <a:sym typeface="Caesar Dressing"/>
              </a:rPr>
              <a:t>Nowadays, every email and short messaging service  and applications use machine learning approach. Machine Learning has simplified the task that may take long duration to complete without it. Most of the approaches require text analysis and classification techniques. Classification of the comments is necessary before posting on online platforms. This classification model helps to prevent the online abuse and cyber bullying.</a:t>
            </a:r>
          </a:p>
          <a:p>
            <a:endParaRPr lang="en-IN" dirty="0"/>
          </a:p>
        </p:txBody>
      </p:sp>
    </p:spTree>
    <p:extLst>
      <p:ext uri="{BB962C8B-B14F-4D97-AF65-F5344CB8AC3E}">
        <p14:creationId xmlns:p14="http://schemas.microsoft.com/office/powerpoint/2010/main" val="35640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7076"/>
          </a:xfrm>
        </p:spPr>
        <p:txBody>
          <a:bodyPr/>
          <a:lstStyle/>
          <a:p>
            <a:r>
              <a:rPr lang="en-GB" dirty="0">
                <a:solidFill>
                  <a:srgbClr val="F77F00"/>
                </a:solidFill>
                <a:ea typeface="Caesar Dressing"/>
                <a:cs typeface="Caesar Dressing"/>
                <a:sym typeface="Caesar Dressing"/>
              </a:rPr>
              <a:t>Exploratory Data Analysis.</a:t>
            </a:r>
            <a:endParaRPr lang="en-IN" dirty="0"/>
          </a:p>
        </p:txBody>
      </p:sp>
      <p:sp>
        <p:nvSpPr>
          <p:cNvPr id="3" name="Content Placeholder 2"/>
          <p:cNvSpPr>
            <a:spLocks noGrp="1"/>
          </p:cNvSpPr>
          <p:nvPr>
            <p:ph idx="1"/>
          </p:nvPr>
        </p:nvSpPr>
        <p:spPr>
          <a:xfrm>
            <a:off x="677334" y="1416677"/>
            <a:ext cx="8596668" cy="4624686"/>
          </a:xfrm>
        </p:spPr>
        <p:txBody>
          <a:bodyPr>
            <a:normAutofit fontScale="92500" lnSpcReduction="10000"/>
          </a:bodyPr>
          <a:lstStyle/>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Importing necessary libraries and importing the Train &amp; Test datasets.</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Checked some statistical information like shape, number of unique values present, info, finding zero values </a:t>
            </a:r>
            <a:r>
              <a:rPr lang="en-US" dirty="0" err="1">
                <a:solidFill>
                  <a:srgbClr val="434343"/>
                </a:solidFill>
                <a:ea typeface="Caesar Dressing"/>
                <a:cs typeface="Caesar Dressing"/>
                <a:sym typeface="Caesar Dressing"/>
              </a:rPr>
              <a:t>etc</a:t>
            </a:r>
            <a:r>
              <a:rPr lang="en-US" dirty="0">
                <a:solidFill>
                  <a:srgbClr val="434343"/>
                </a:solidFill>
                <a:ea typeface="Caesar Dressing"/>
                <a:cs typeface="Caesar Dressing"/>
                <a:sym typeface="Caesar Dressing"/>
              </a:rPr>
              <a:t> on both the datasets.</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Checked for null values and did not find any null values In both datasets. And removed Id.</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Conducted some feature engineering and created new columns via label: which contain both good and bad comments which is the sum of all the labels, comment length: which contains the length of comment text.</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Visualized each feature using </a:t>
            </a:r>
            <a:r>
              <a:rPr lang="en-US" dirty="0" err="1">
                <a:solidFill>
                  <a:srgbClr val="434343"/>
                </a:solidFill>
                <a:ea typeface="Caesar Dressing"/>
                <a:cs typeface="Caesar Dressing"/>
                <a:sym typeface="Caesar Dressing"/>
              </a:rPr>
              <a:t>seaborn</a:t>
            </a:r>
            <a:r>
              <a:rPr lang="en-US" dirty="0">
                <a:solidFill>
                  <a:srgbClr val="434343"/>
                </a:solidFill>
                <a:ea typeface="Caesar Dressing"/>
                <a:cs typeface="Caesar Dressing"/>
                <a:sym typeface="Caesar Dressing"/>
              </a:rPr>
              <a:t> and </a:t>
            </a:r>
            <a:r>
              <a:rPr lang="en-US" dirty="0" err="1">
                <a:solidFill>
                  <a:srgbClr val="434343"/>
                </a:solidFill>
                <a:ea typeface="Caesar Dressing"/>
                <a:cs typeface="Caesar Dressing"/>
                <a:sym typeface="Caesar Dressing"/>
              </a:rPr>
              <a:t>matplotlib</a:t>
            </a:r>
            <a:r>
              <a:rPr lang="en-US" dirty="0">
                <a:solidFill>
                  <a:srgbClr val="434343"/>
                </a:solidFill>
                <a:ea typeface="Caesar Dressing"/>
                <a:cs typeface="Caesar Dressing"/>
                <a:sym typeface="Caesar Dressing"/>
              </a:rPr>
              <a:t> libraries by plotting categorical plots like pie plot, count plot, distribution plot and word cloud for each label</a:t>
            </a:r>
            <a:r>
              <a:rPr lang="en-US" dirty="0" smtClean="0">
                <a:solidFill>
                  <a:srgbClr val="434343"/>
                </a:solidFill>
                <a:ea typeface="Caesar Dressing"/>
                <a:cs typeface="Caesar Dressing"/>
                <a:sym typeface="Caesar Dressing"/>
              </a:rPr>
              <a:t>.</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Done text pre-processing techniques like Removing Punctuations and other special characters, Splitting the comments into individual words, Removing Stop Words, Stemming and Lemmatization. </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Then created new column as clean _length after cleaning the data. </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All these steps were done on both train and test datasets. </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Checked correlation using </a:t>
            </a:r>
            <a:r>
              <a:rPr lang="en-US" dirty="0" err="1">
                <a:solidFill>
                  <a:srgbClr val="434343"/>
                </a:solidFill>
                <a:ea typeface="Caesar Dressing"/>
                <a:cs typeface="Caesar Dressing"/>
                <a:sym typeface="Caesar Dressing"/>
              </a:rPr>
              <a:t>heatmap</a:t>
            </a:r>
            <a:r>
              <a:rPr lang="en-US" dirty="0">
                <a:solidFill>
                  <a:srgbClr val="434343"/>
                </a:solidFill>
                <a:ea typeface="Caesar Dressing"/>
                <a:cs typeface="Caesar Dressing"/>
                <a:sym typeface="Caesar Dressing"/>
              </a:rPr>
              <a:t>. </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After getting a cleaned data used TF-IDF </a:t>
            </a:r>
            <a:r>
              <a:rPr lang="en-US" dirty="0" err="1">
                <a:solidFill>
                  <a:srgbClr val="434343"/>
                </a:solidFill>
                <a:ea typeface="Caesar Dressing"/>
                <a:cs typeface="Caesar Dressing"/>
                <a:sym typeface="Caesar Dressing"/>
              </a:rPr>
              <a:t>vectorizer</a:t>
            </a:r>
            <a:r>
              <a:rPr lang="en-US" dirty="0">
                <a:solidFill>
                  <a:srgbClr val="434343"/>
                </a:solidFill>
                <a:ea typeface="Caesar Dressing"/>
                <a:cs typeface="Caesar Dressing"/>
                <a:sym typeface="Caesar Dressing"/>
              </a:rPr>
              <a:t>.</a:t>
            </a:r>
          </a:p>
          <a:p>
            <a:pPr marL="457200" lvl="0" indent="-330200">
              <a:spcBef>
                <a:spcPts val="0"/>
              </a:spcBef>
              <a:buClr>
                <a:srgbClr val="434343"/>
              </a:buClr>
              <a:buSzPts val="1600"/>
              <a:buFont typeface="Caesar Dressing"/>
              <a:buChar char="●"/>
            </a:pPr>
            <a:r>
              <a:rPr lang="en-US" dirty="0">
                <a:solidFill>
                  <a:srgbClr val="434343"/>
                </a:solidFill>
                <a:ea typeface="Caesar Dressing"/>
                <a:cs typeface="Caesar Dressing"/>
                <a:sym typeface="Caesar Dressing"/>
              </a:rPr>
              <a:t>Lastly, proceeded with model building.</a:t>
            </a:r>
          </a:p>
          <a:p>
            <a:pPr marL="457200" lvl="0" indent="-330200">
              <a:spcBef>
                <a:spcPts val="0"/>
              </a:spcBef>
              <a:buClr>
                <a:srgbClr val="434343"/>
              </a:buClr>
              <a:buSzPts val="1600"/>
              <a:buFont typeface="Caesar Dressing"/>
              <a:buChar char="●"/>
            </a:pPr>
            <a:endParaRPr lang="en-US" dirty="0">
              <a:solidFill>
                <a:srgbClr val="434343"/>
              </a:solidFill>
              <a:ea typeface="Caesar Dressing"/>
              <a:cs typeface="Caesar Dressing"/>
              <a:sym typeface="Caesar Dressing"/>
            </a:endParaRPr>
          </a:p>
        </p:txBody>
      </p:sp>
    </p:spTree>
    <p:extLst>
      <p:ext uri="{BB962C8B-B14F-4D97-AF65-F5344CB8AC3E}">
        <p14:creationId xmlns:p14="http://schemas.microsoft.com/office/powerpoint/2010/main" val="50212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924"/>
          </a:xfrm>
        </p:spPr>
        <p:txBody>
          <a:bodyPr/>
          <a:lstStyle/>
          <a:p>
            <a:r>
              <a:rPr lang="en-GB" dirty="0">
                <a:solidFill>
                  <a:srgbClr val="FCBF49"/>
                </a:solidFill>
                <a:ea typeface="Caesar Dressing"/>
                <a:cs typeface="Caesar Dressing"/>
                <a:sym typeface="Caesar Dressing"/>
              </a:rPr>
              <a:t>VISUALIZATIONS.</a:t>
            </a:r>
            <a:endParaRPr lang="en-IN" dirty="0"/>
          </a:p>
        </p:txBody>
      </p:sp>
      <p:pic>
        <p:nvPicPr>
          <p:cNvPr id="4" name="Content Placeholder 3" descr="images.png"/>
          <p:cNvPicPr>
            <a:picLocks noGrp="1" noChangeAspect="1"/>
          </p:cNvPicPr>
          <p:nvPr>
            <p:ph idx="1"/>
          </p:nvPr>
        </p:nvPicPr>
        <p:blipFill>
          <a:blip r:embed="rId2"/>
          <a:stretch>
            <a:fillRect/>
          </a:stretch>
        </p:blipFill>
        <p:spPr>
          <a:xfrm>
            <a:off x="813526" y="1492641"/>
            <a:ext cx="2143125" cy="2143125"/>
          </a:xfrm>
          <a:prstGeom prst="rect">
            <a:avLst/>
          </a:prstGeom>
        </p:spPr>
      </p:pic>
      <p:pic>
        <p:nvPicPr>
          <p:cNvPr id="5" name="Picture 4" descr="Screenshot 2022-11-22 145605.png"/>
          <p:cNvPicPr>
            <a:picLocks noChangeAspect="1"/>
          </p:cNvPicPr>
          <p:nvPr/>
        </p:nvPicPr>
        <p:blipFill>
          <a:blip r:embed="rId3"/>
          <a:stretch>
            <a:fillRect/>
          </a:stretch>
        </p:blipFill>
        <p:spPr>
          <a:xfrm>
            <a:off x="5091578" y="1511543"/>
            <a:ext cx="2743583" cy="2105319"/>
          </a:xfrm>
          <a:prstGeom prst="rect">
            <a:avLst/>
          </a:prstGeom>
        </p:spPr>
      </p:pic>
      <p:sp>
        <p:nvSpPr>
          <p:cNvPr id="6" name="Rectangle 5"/>
          <p:cNvSpPr/>
          <p:nvPr/>
        </p:nvSpPr>
        <p:spPr>
          <a:xfrm>
            <a:off x="677333" y="4020358"/>
            <a:ext cx="8337877" cy="1631216"/>
          </a:xfrm>
          <a:prstGeom prst="rect">
            <a:avLst/>
          </a:prstGeom>
        </p:spPr>
        <p:txBody>
          <a:bodyPr wrap="square">
            <a:spAutoFit/>
          </a:bodyPr>
          <a:lstStyle/>
          <a:p>
            <a:pPr lvl="0"/>
            <a:r>
              <a:rPr lang="en-US" u="sng" dirty="0">
                <a:solidFill>
                  <a:schemeClr val="dk1"/>
                </a:solidFill>
                <a:ea typeface="Caesar Dressing"/>
                <a:cs typeface="Caesar Dressing"/>
                <a:sym typeface="Caesar Dressing"/>
              </a:rPr>
              <a:t>OBSERVATIONS</a:t>
            </a:r>
            <a:r>
              <a:rPr lang="en-US" dirty="0">
                <a:solidFill>
                  <a:schemeClr val="dk1"/>
                </a:solidFill>
                <a:ea typeface="Caesar Dressing"/>
                <a:cs typeface="Caesar Dressing"/>
                <a:sym typeface="Caesar Dressing"/>
              </a:rPr>
              <a:t>:</a:t>
            </a:r>
          </a:p>
          <a:p>
            <a:pPr lvl="0">
              <a:spcBef>
                <a:spcPts val="1200"/>
              </a:spcBef>
              <a:spcAft>
                <a:spcPts val="1200"/>
              </a:spcAft>
            </a:pPr>
            <a:r>
              <a:rPr lang="en-US" dirty="0">
                <a:solidFill>
                  <a:srgbClr val="434343"/>
                </a:solidFill>
                <a:ea typeface="Caesar Dressing"/>
                <a:cs typeface="Caesar Dressing"/>
                <a:sym typeface="Caesar Dressing"/>
              </a:rPr>
              <a:t>From the pie chart we can notice approximately 4827  of the MESSAGE are SPAM, 747 of the  MESSEAGE are rude and  are abuse. The count of SPAM are high compared to other type of MESSAGE and the count of threat comments are very less.</a:t>
            </a:r>
          </a:p>
        </p:txBody>
      </p:sp>
    </p:spTree>
    <p:extLst>
      <p:ext uri="{BB962C8B-B14F-4D97-AF65-F5344CB8AC3E}">
        <p14:creationId xmlns:p14="http://schemas.microsoft.com/office/powerpoint/2010/main" val="3046985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138</TotalTime>
  <Words>2020</Words>
  <Application>Microsoft Office PowerPoint</Application>
  <PresentationFormat>Widescreen</PresentationFormat>
  <Paragraphs>132</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Agency FB</vt:lpstr>
      <vt:lpstr>Algerian</vt:lpstr>
      <vt:lpstr>Arial</vt:lpstr>
      <vt:lpstr>Bradley Hand ITC</vt:lpstr>
      <vt:lpstr>Caesar Dressing</vt:lpstr>
      <vt:lpstr>Trebuchet MS</vt:lpstr>
      <vt:lpstr>Wingdings 3</vt:lpstr>
      <vt:lpstr>Facet</vt:lpstr>
      <vt:lpstr>EMAIL SMS SPAM CLASSIFIER </vt:lpstr>
      <vt:lpstr>AGENDA.</vt:lpstr>
      <vt:lpstr>OVERVIEW</vt:lpstr>
      <vt:lpstr>Problem Statement</vt:lpstr>
      <vt:lpstr>PowerPoint Presentation</vt:lpstr>
      <vt:lpstr>Problem UNDERSTANDING.</vt:lpstr>
      <vt:lpstr>Importance of SMS SPAM CLASSIFIER.</vt:lpstr>
      <vt:lpstr>Exploratory Data Analysis.</vt:lpstr>
      <vt:lpstr>VISUALIZATIONS.</vt:lpstr>
      <vt:lpstr>Word Clouds.</vt:lpstr>
      <vt:lpstr>Word Clouds.</vt:lpstr>
      <vt:lpstr>Word Clouds.</vt:lpstr>
      <vt:lpstr>Word Clouds.</vt:lpstr>
      <vt:lpstr>Word Clouds.</vt:lpstr>
      <vt:lpstr>Word Clouds.</vt:lpstr>
      <vt:lpstr>DATA ANALYSIS STEPS.</vt:lpstr>
      <vt:lpstr>DATA ANALYSIS STEPS.</vt:lpstr>
      <vt:lpstr>MODEL BUILDING.</vt:lpstr>
      <vt:lpstr>MODEL BUILDING.</vt:lpstr>
      <vt:lpstr>GAUSSIAN NB </vt:lpstr>
      <vt:lpstr>HEAT MAP</vt:lpstr>
      <vt:lpstr>MUTLINOMIAL  NB CLASSIFIER</vt:lpstr>
      <vt:lpstr>BERNOULI NB CLASSIFIER</vt:lpstr>
      <vt:lpstr>ADABOOST CLASSIFIER MODEL.</vt:lpstr>
      <vt:lpstr>XGBoost CLASSIFIER MODEL.</vt:lpstr>
      <vt:lpstr>EXTRA TREES CLASSIFIER MODEL.</vt:lpstr>
      <vt:lpstr>Cross Validation Scores.</vt:lpstr>
      <vt:lpstr>HYPER PARAMETER TUNING.</vt:lpstr>
      <vt:lpstr>HYPER PARAMETER TUNING.</vt:lpstr>
      <vt:lpstr>HYPER PARAMETER TUNING [FINAL MODEL].</vt:lpstr>
      <vt:lpstr>ROC-AUC Curve.</vt:lpstr>
      <vt:lpstr>Saving the model and predicting the results.</vt:lpstr>
      <vt:lpstr>Saving the model and predicting the results.</vt:lpstr>
      <vt:lpstr>CONCLUSION.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SMS SPAM CLASSIFIER</dc:title>
  <dc:creator>Admin</dc:creator>
  <cp:lastModifiedBy>Admin</cp:lastModifiedBy>
  <cp:revision>8</cp:revision>
  <dcterms:created xsi:type="dcterms:W3CDTF">2022-12-23T17:16:21Z</dcterms:created>
  <dcterms:modified xsi:type="dcterms:W3CDTF">2022-12-24T15:38:01Z</dcterms:modified>
</cp:coreProperties>
</file>