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CA7590-0925-4408-A8AA-67457431ED50}"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A7590-0925-4408-A8AA-67457431ED50}"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A7590-0925-4408-A8AA-67457431ED50}"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CA7590-0925-4408-A8AA-67457431ED50}"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CA7590-0925-4408-A8AA-67457431ED50}"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CA7590-0925-4408-A8AA-67457431ED50}"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CA7590-0925-4408-A8AA-67457431ED50}"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CA7590-0925-4408-A8AA-67457431ED50}"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A7590-0925-4408-A8AA-67457431ED50}"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CA7590-0925-4408-A8AA-67457431ED50}"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CA7590-0925-4408-A8AA-67457431ED50}"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761576-5661-4324-BD80-9560B085406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A7590-0925-4408-A8AA-67457431ED50}" type="datetimeFigureOut">
              <a:rPr lang="en-IN" smtClean="0"/>
              <a:t>09/10/2022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61576-5661-4324-BD80-9560B085406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151216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i="1" dirty="0" smtClean="0">
                <a:effectLst>
                  <a:outerShdw blurRad="38100" dist="38100" dir="2700000" algn="tl">
                    <a:srgbClr val="000000">
                      <a:alpha val="43137"/>
                    </a:srgbClr>
                  </a:outerShdw>
                </a:effectLst>
                <a:latin typeface="Times New Roman" pitchFamily="18" charset="0"/>
                <a:cs typeface="Times New Roman" pitchFamily="18" charset="0"/>
              </a:rPr>
              <a:t>HOUSING PRICE PREDICTION PRESENTATION</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5589240"/>
            <a:ext cx="6400800" cy="1268760"/>
          </a:xfrm>
        </p:spPr>
        <p:style>
          <a:lnRef idx="1">
            <a:schemeClr val="accent2"/>
          </a:lnRef>
          <a:fillRef idx="2">
            <a:schemeClr val="accent2"/>
          </a:fillRef>
          <a:effectRef idx="1">
            <a:schemeClr val="accent2"/>
          </a:effectRef>
          <a:fontRef idx="minor">
            <a:schemeClr val="dk1"/>
          </a:fontRef>
        </p:style>
        <p:txBody>
          <a:bodyPr>
            <a:normAutofit fontScale="47500" lnSpcReduction="20000"/>
          </a:bodyPr>
          <a:lstStyle/>
          <a:p>
            <a:r>
              <a:rPr lang="en-IN" b="1" dirty="0" smtClean="0">
                <a:latin typeface="Times New Roman" pitchFamily="18" charset="0"/>
                <a:cs typeface="Times New Roman" pitchFamily="18" charset="0"/>
              </a:rPr>
              <a:t>By:</a:t>
            </a:r>
          </a:p>
          <a:p>
            <a:endParaRPr lang="en-IN" b="1" dirty="0" smtClean="0">
              <a:latin typeface="Times New Roman" pitchFamily="18" charset="0"/>
              <a:cs typeface="Times New Roman" pitchFamily="18" charset="0"/>
            </a:endParaRPr>
          </a:p>
          <a:p>
            <a:r>
              <a:rPr lang="en-IN" b="1" dirty="0" err="1" smtClean="0">
                <a:latin typeface="Times New Roman" pitchFamily="18" charset="0"/>
                <a:cs typeface="Times New Roman" pitchFamily="18" charset="0"/>
              </a:rPr>
              <a:t>Pratiksha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Potghan</a:t>
            </a:r>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Internship 30,</a:t>
            </a:r>
          </a:p>
          <a:p>
            <a:r>
              <a:rPr lang="en-IN" b="1" dirty="0" err="1" smtClean="0">
                <a:latin typeface="Times New Roman" pitchFamily="18" charset="0"/>
                <a:cs typeface="Times New Roman" pitchFamily="18" charset="0"/>
              </a:rPr>
              <a:t>FlipRobo</a:t>
            </a:r>
            <a:r>
              <a:rPr lang="en-IN" b="1" dirty="0" smtClean="0">
                <a:latin typeface="Times New Roman" pitchFamily="18" charset="0"/>
                <a:cs typeface="Times New Roman" pitchFamily="18" charset="0"/>
              </a:rPr>
              <a:t> Technology</a:t>
            </a:r>
            <a:endParaRPr lang="en-IN" b="1" dirty="0">
              <a:latin typeface="Times New Roman" pitchFamily="18" charset="0"/>
              <a:cs typeface="Times New Roman" pitchFamily="18" charset="0"/>
            </a:endParaRPr>
          </a:p>
        </p:txBody>
      </p:sp>
      <p:pic>
        <p:nvPicPr>
          <p:cNvPr id="4" name="Picture 3" descr="housing_0_2.jpg"/>
          <p:cNvPicPr>
            <a:picLocks noChangeAspect="1"/>
          </p:cNvPicPr>
          <p:nvPr/>
        </p:nvPicPr>
        <p:blipFill>
          <a:blip r:embed="rId2" cstate="print"/>
          <a:stretch>
            <a:fillRect/>
          </a:stretch>
        </p:blipFill>
        <p:spPr>
          <a:xfrm>
            <a:off x="1187624" y="1772816"/>
            <a:ext cx="6840760" cy="3672408"/>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Numerical and Object </a:t>
            </a:r>
            <a:r>
              <a:rPr lang="en-IN" b="1" dirty="0" err="1" smtClean="0">
                <a:latin typeface="Times New Roman" pitchFamily="18" charset="0"/>
                <a:cs typeface="Times New Roman" pitchFamily="18" charset="0"/>
              </a:rPr>
              <a:t>Datatype</a:t>
            </a:r>
            <a:endParaRPr lang="en-IN"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4038600" cy="5069160"/>
          </a:xfrm>
        </p:spPr>
        <p:style>
          <a:lnRef idx="1">
            <a:schemeClr val="accent1"/>
          </a:lnRef>
          <a:fillRef idx="1002">
            <a:schemeClr val="dk2"/>
          </a:fillRef>
          <a:effectRef idx="2">
            <a:schemeClr val="accent1"/>
          </a:effectRef>
          <a:fontRef idx="minor">
            <a:schemeClr val="lt1"/>
          </a:fontRef>
        </p:style>
        <p:txBody>
          <a:bodyPr>
            <a:normAutofit fontScale="55000" lnSpcReduction="20000"/>
          </a:bodyPr>
          <a:lstStyle/>
          <a:p>
            <a:r>
              <a:rPr lang="en-IN" sz="3300" b="1" dirty="0" smtClean="0">
                <a:latin typeface="Times New Roman" pitchFamily="18" charset="0"/>
                <a:cs typeface="Times New Roman" pitchFamily="18" charset="0"/>
              </a:rPr>
              <a:t>Numerical </a:t>
            </a:r>
            <a:r>
              <a:rPr lang="en-IN" sz="3300" b="1" dirty="0" err="1" smtClean="0">
                <a:latin typeface="Times New Roman" pitchFamily="18" charset="0"/>
                <a:cs typeface="Times New Roman" pitchFamily="18" charset="0"/>
              </a:rPr>
              <a:t>Datatype</a:t>
            </a:r>
            <a:endParaRPr lang="en-IN" sz="3300" b="1"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'Id', '</a:t>
            </a:r>
            <a:r>
              <a:rPr lang="en-IN" sz="3300" dirty="0" err="1" smtClean="0">
                <a:latin typeface="Times New Roman" pitchFamily="18" charset="0"/>
                <a:cs typeface="Times New Roman" pitchFamily="18" charset="0"/>
              </a:rPr>
              <a:t>MSSubClass</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LotFrontage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LotArea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OverallQual</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OverallCond</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YearBuilt</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YearRemodAdd</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MasVnrArea</a:t>
            </a:r>
            <a:r>
              <a:rPr lang="en-IN" sz="3300" dirty="0" smtClean="0">
                <a:latin typeface="Times New Roman" pitchFamily="18" charset="0"/>
                <a:cs typeface="Times New Roman" pitchFamily="18" charset="0"/>
              </a:rPr>
              <a:t>', 'BsmtFinSF1', 'BsmtFinSF2', '</a:t>
            </a:r>
            <a:r>
              <a:rPr lang="en-IN" sz="3300" dirty="0" err="1" smtClean="0">
                <a:latin typeface="Times New Roman" pitchFamily="18" charset="0"/>
                <a:cs typeface="Times New Roman" pitchFamily="18" charset="0"/>
              </a:rPr>
              <a:t>BsmtUnfSF</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TotalBsmtSF</a:t>
            </a:r>
            <a:r>
              <a:rPr lang="en-IN" sz="3300" dirty="0" smtClean="0">
                <a:latin typeface="Times New Roman" pitchFamily="18" charset="0"/>
                <a:cs typeface="Times New Roman" pitchFamily="18" charset="0"/>
              </a:rPr>
              <a:t>', '1stFlrSF', '2ndFlrSF', '</a:t>
            </a:r>
            <a:r>
              <a:rPr lang="en-IN" sz="3300" dirty="0" err="1" smtClean="0">
                <a:latin typeface="Times New Roman" pitchFamily="18" charset="0"/>
                <a:cs typeface="Times New Roman" pitchFamily="18" charset="0"/>
              </a:rPr>
              <a:t>LowQualFinSF</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GrLivArea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BsmtFullBath</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BsmtHalfBath</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FullBath</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HalfBath</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BedroomAbvGr</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KitchenAbvGr</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TotRmsAbvGrd</a:t>
            </a:r>
            <a:r>
              <a:rPr lang="en-IN" sz="3300" dirty="0" smtClean="0">
                <a:latin typeface="Times New Roman" pitchFamily="18" charset="0"/>
                <a:cs typeface="Times New Roman" pitchFamily="18" charset="0"/>
              </a:rPr>
              <a:t>', 'Fireplaces', '</a:t>
            </a:r>
            <a:r>
              <a:rPr lang="en-IN" sz="3300" dirty="0" err="1" smtClean="0">
                <a:latin typeface="Times New Roman" pitchFamily="18" charset="0"/>
                <a:cs typeface="Times New Roman" pitchFamily="18" charset="0"/>
              </a:rPr>
              <a:t>GarageYrBlt</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GarageCars</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GarageArea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WoodDeckSF</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OpenPorchSF</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EnclosedPorch</a:t>
            </a:r>
            <a:r>
              <a:rPr lang="en-IN" sz="3300" dirty="0" smtClean="0">
                <a:latin typeface="Times New Roman" pitchFamily="18" charset="0"/>
                <a:cs typeface="Times New Roman" pitchFamily="18" charset="0"/>
              </a:rPr>
              <a:t>', '3SsnPorch', '</a:t>
            </a:r>
            <a:r>
              <a:rPr lang="en-IN" sz="3300" dirty="0" err="1" smtClean="0">
                <a:latin typeface="Times New Roman" pitchFamily="18" charset="0"/>
                <a:cs typeface="Times New Roman" pitchFamily="18" charset="0"/>
              </a:rPr>
              <a:t>ScreenPorch</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PoolArea</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MiscVal</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MoSold</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YrSold</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SalePrice</a:t>
            </a:r>
            <a:r>
              <a:rPr lang="en-IN" sz="3300" dirty="0" smtClean="0">
                <a:latin typeface="Times New Roman" pitchFamily="18" charset="0"/>
                <a:cs typeface="Times New Roman" pitchFamily="18" charset="0"/>
              </a:rPr>
              <a:t>'</a:t>
            </a:r>
            <a:endParaRPr lang="en-IN" sz="3300" dirty="0">
              <a:latin typeface="Times New Roman" pitchFamily="18" charset="0"/>
              <a:cs typeface="Times New Roman" pitchFamily="18" charset="0"/>
            </a:endParaRPr>
          </a:p>
        </p:txBody>
      </p:sp>
      <p:sp>
        <p:nvSpPr>
          <p:cNvPr id="4" name="Content Placeholder 3"/>
          <p:cNvSpPr>
            <a:spLocks noGrp="1"/>
          </p:cNvSpPr>
          <p:nvPr>
            <p:ph sz="half" idx="2"/>
          </p:nvPr>
        </p:nvSpPr>
        <p:spPr>
          <a:xfrm>
            <a:off x="4648200" y="1600200"/>
            <a:ext cx="4038600" cy="4997152"/>
          </a:xfrm>
        </p:spPr>
        <p:style>
          <a:lnRef idx="1">
            <a:schemeClr val="accent2"/>
          </a:lnRef>
          <a:fillRef idx="3">
            <a:schemeClr val="accent2"/>
          </a:fillRef>
          <a:effectRef idx="2">
            <a:schemeClr val="accent2"/>
          </a:effectRef>
          <a:fontRef idx="minor">
            <a:schemeClr val="lt1"/>
          </a:fontRef>
        </p:style>
        <p:txBody>
          <a:bodyPr>
            <a:normAutofit fontScale="55000" lnSpcReduction="20000"/>
          </a:bodyPr>
          <a:lstStyle/>
          <a:p>
            <a:r>
              <a:rPr lang="en-IN" sz="3300" b="1" dirty="0" smtClean="0">
                <a:latin typeface="Times New Roman" pitchFamily="18" charset="0"/>
                <a:cs typeface="Times New Roman" pitchFamily="18" charset="0"/>
              </a:rPr>
              <a:t>Object </a:t>
            </a:r>
            <a:r>
              <a:rPr lang="en-IN" sz="3300" b="1" dirty="0" err="1" smtClean="0">
                <a:latin typeface="Times New Roman" pitchFamily="18" charset="0"/>
                <a:cs typeface="Times New Roman" pitchFamily="18" charset="0"/>
              </a:rPr>
              <a:t>Datatype</a:t>
            </a:r>
            <a:endParaRPr lang="en-IN" sz="3300" b="1"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pPr>
              <a:buNone/>
            </a:pP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MSZoning</a:t>
            </a:r>
            <a:r>
              <a:rPr lang="en-IN" sz="3300" dirty="0" smtClean="0">
                <a:latin typeface="Times New Roman" pitchFamily="18" charset="0"/>
                <a:cs typeface="Times New Roman" pitchFamily="18" charset="0"/>
              </a:rPr>
              <a:t>', 'Street', 'Alley', '</a:t>
            </a:r>
            <a:r>
              <a:rPr lang="en-IN" sz="3300" dirty="0" err="1" smtClean="0">
                <a:latin typeface="Times New Roman" pitchFamily="18" charset="0"/>
                <a:cs typeface="Times New Roman" pitchFamily="18" charset="0"/>
              </a:rPr>
              <a:t>LotShape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LandContour</a:t>
            </a:r>
            <a:r>
              <a:rPr lang="en-IN" sz="3300" dirty="0" smtClean="0">
                <a:latin typeface="Times New Roman" pitchFamily="18" charset="0"/>
                <a:cs typeface="Times New Roman" pitchFamily="18" charset="0"/>
              </a:rPr>
              <a:t>', 'Utilities', '</a:t>
            </a:r>
            <a:r>
              <a:rPr lang="en-IN" sz="3300" dirty="0" err="1" smtClean="0">
                <a:latin typeface="Times New Roman" pitchFamily="18" charset="0"/>
                <a:cs typeface="Times New Roman" pitchFamily="18" charset="0"/>
              </a:rPr>
              <a:t>LotConfig</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LandSlope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Neighborhood</a:t>
            </a:r>
            <a:r>
              <a:rPr lang="en-IN" sz="3300" dirty="0" smtClean="0">
                <a:latin typeface="Times New Roman" pitchFamily="18" charset="0"/>
                <a:cs typeface="Times New Roman" pitchFamily="18" charset="0"/>
              </a:rPr>
              <a:t>', 'Condition1', 'Condition2', '</a:t>
            </a:r>
            <a:r>
              <a:rPr lang="en-IN" sz="3300" dirty="0" err="1" smtClean="0">
                <a:latin typeface="Times New Roman" pitchFamily="18" charset="0"/>
                <a:cs typeface="Times New Roman" pitchFamily="18" charset="0"/>
              </a:rPr>
              <a:t>BldgType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HouseStyle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RoofStyle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RoofMatl</a:t>
            </a:r>
            <a:r>
              <a:rPr lang="en-IN" sz="3300" dirty="0" smtClean="0">
                <a:latin typeface="Times New Roman" pitchFamily="18" charset="0"/>
                <a:cs typeface="Times New Roman" pitchFamily="18" charset="0"/>
              </a:rPr>
              <a:t>', 'Exterior1st', 'Exterior2nd', '</a:t>
            </a:r>
            <a:r>
              <a:rPr lang="en-IN" sz="3300" dirty="0" err="1" smtClean="0">
                <a:latin typeface="Times New Roman" pitchFamily="18" charset="0"/>
                <a:cs typeface="Times New Roman" pitchFamily="18" charset="0"/>
              </a:rPr>
              <a:t>MasVnrType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ExterQual</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ExterCond</a:t>
            </a:r>
            <a:r>
              <a:rPr lang="en-IN" sz="3300" dirty="0" smtClean="0">
                <a:latin typeface="Times New Roman" pitchFamily="18" charset="0"/>
                <a:cs typeface="Times New Roman" pitchFamily="18" charset="0"/>
              </a:rPr>
              <a:t>', 'Foundation', '</a:t>
            </a:r>
            <a:r>
              <a:rPr lang="en-IN" sz="3300" dirty="0" err="1" smtClean="0">
                <a:latin typeface="Times New Roman" pitchFamily="18" charset="0"/>
                <a:cs typeface="Times New Roman" pitchFamily="18" charset="0"/>
              </a:rPr>
              <a:t>BsmtQual</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BsmtCond</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BsmtExposure</a:t>
            </a:r>
            <a:r>
              <a:rPr lang="en-IN" sz="3300" dirty="0" smtClean="0">
                <a:latin typeface="Times New Roman" pitchFamily="18" charset="0"/>
                <a:cs typeface="Times New Roman" pitchFamily="18" charset="0"/>
              </a:rPr>
              <a:t>', 'BsmtFinType1', 'BsmtFinType2', 'Heating', '</a:t>
            </a:r>
            <a:r>
              <a:rPr lang="en-IN" sz="3300" dirty="0" err="1" smtClean="0">
                <a:latin typeface="Times New Roman" pitchFamily="18" charset="0"/>
                <a:cs typeface="Times New Roman" pitchFamily="18" charset="0"/>
              </a:rPr>
              <a:t>HeatingQC</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CentralAir</a:t>
            </a:r>
            <a:r>
              <a:rPr lang="en-IN" sz="3300" dirty="0" smtClean="0">
                <a:latin typeface="Times New Roman" pitchFamily="18" charset="0"/>
                <a:cs typeface="Times New Roman" pitchFamily="18" charset="0"/>
              </a:rPr>
              <a:t>', 'Electrical', '</a:t>
            </a:r>
            <a:r>
              <a:rPr lang="en-IN" sz="3300" dirty="0" err="1" smtClean="0">
                <a:latin typeface="Times New Roman" pitchFamily="18" charset="0"/>
                <a:cs typeface="Times New Roman" pitchFamily="18" charset="0"/>
              </a:rPr>
              <a:t>KitchenQual</a:t>
            </a:r>
            <a:r>
              <a:rPr lang="en-IN" sz="3300" dirty="0" smtClean="0">
                <a:latin typeface="Times New Roman" pitchFamily="18" charset="0"/>
                <a:cs typeface="Times New Roman" pitchFamily="18" charset="0"/>
              </a:rPr>
              <a:t>', 'Functional', '</a:t>
            </a:r>
            <a:r>
              <a:rPr lang="en-IN" sz="3300" dirty="0" err="1" smtClean="0">
                <a:latin typeface="Times New Roman" pitchFamily="18" charset="0"/>
                <a:cs typeface="Times New Roman" pitchFamily="18" charset="0"/>
              </a:rPr>
              <a:t>FireplaceQu</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GarageType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GarageFinish</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GarageQual</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GarageCond</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PavedDrive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PoolQC</a:t>
            </a:r>
            <a:r>
              <a:rPr lang="en-IN" sz="3300" dirty="0" smtClean="0">
                <a:latin typeface="Times New Roman" pitchFamily="18" charset="0"/>
                <a:cs typeface="Times New Roman" pitchFamily="18" charset="0"/>
              </a:rPr>
              <a:t>', 'Fence', '</a:t>
            </a:r>
            <a:r>
              <a:rPr lang="en-IN" sz="3300" dirty="0" err="1" smtClean="0">
                <a:latin typeface="Times New Roman" pitchFamily="18" charset="0"/>
                <a:cs typeface="Times New Roman" pitchFamily="18" charset="0"/>
              </a:rPr>
              <a:t>MiscFeature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SaleType</a:t>
            </a:r>
            <a:r>
              <a:rPr lang="en-IN" sz="3300" dirty="0" smtClean="0">
                <a:latin typeface="Times New Roman" pitchFamily="18" charset="0"/>
                <a:cs typeface="Times New Roman" pitchFamily="18" charset="0"/>
              </a:rPr>
              <a:t>', '</a:t>
            </a:r>
            <a:r>
              <a:rPr lang="en-IN" sz="3300" dirty="0" err="1" smtClean="0">
                <a:latin typeface="Times New Roman" pitchFamily="18" charset="0"/>
                <a:cs typeface="Times New Roman" pitchFamily="18" charset="0"/>
              </a:rPr>
              <a:t>SaleCondition</a:t>
            </a:r>
            <a:r>
              <a:rPr lang="en-IN" sz="3300" dirty="0" smtClean="0">
                <a:latin typeface="Times New Roman" pitchFamily="18" charset="0"/>
                <a:cs typeface="Times New Roman" pitchFamily="18" charset="0"/>
              </a:rPr>
              <a:t>'</a:t>
            </a:r>
            <a:endParaRPr lang="en-IN" sz="33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Null Values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a:bodyPr>
          <a:lstStyle/>
          <a:p>
            <a:r>
              <a:rPr lang="en-IN" sz="1900" dirty="0" smtClean="0">
                <a:latin typeface="Times New Roman" pitchFamily="18" charset="0"/>
                <a:cs typeface="Times New Roman" pitchFamily="18" charset="0"/>
              </a:rPr>
              <a:t>After </a:t>
            </a:r>
            <a:r>
              <a:rPr lang="en-IN" sz="1900" dirty="0" err="1" smtClean="0">
                <a:latin typeface="Times New Roman" pitchFamily="18" charset="0"/>
                <a:cs typeface="Times New Roman" pitchFamily="18" charset="0"/>
              </a:rPr>
              <a:t>seperating</a:t>
            </a:r>
            <a:r>
              <a:rPr lang="en-IN" sz="1900" dirty="0" smtClean="0">
                <a:latin typeface="Times New Roman" pitchFamily="18" charset="0"/>
                <a:cs typeface="Times New Roman" pitchFamily="18" charset="0"/>
              </a:rPr>
              <a:t> </a:t>
            </a:r>
            <a:r>
              <a:rPr lang="en-IN" sz="1900" dirty="0" err="1" smtClean="0">
                <a:latin typeface="Times New Roman" pitchFamily="18" charset="0"/>
                <a:cs typeface="Times New Roman" pitchFamily="18" charset="0"/>
              </a:rPr>
              <a:t>datatypes</a:t>
            </a:r>
            <a:r>
              <a:rPr lang="en-IN" sz="1900" dirty="0" smtClean="0">
                <a:latin typeface="Times New Roman" pitchFamily="18" charset="0"/>
                <a:cs typeface="Times New Roman" pitchFamily="18" charset="0"/>
              </a:rPr>
              <a:t> , I also checked unique values using </a:t>
            </a:r>
            <a:r>
              <a:rPr lang="en-IN" sz="1900" b="1" i="1" dirty="0" err="1" smtClean="0">
                <a:latin typeface="Times New Roman" pitchFamily="18" charset="0"/>
                <a:cs typeface="Times New Roman" pitchFamily="18" charset="0"/>
              </a:rPr>
              <a:t>main_data</a:t>
            </a:r>
            <a:r>
              <a:rPr lang="en-IN" sz="1900" b="1" i="1" dirty="0" smtClean="0">
                <a:latin typeface="Times New Roman" pitchFamily="18" charset="0"/>
                <a:cs typeface="Times New Roman" pitchFamily="18" charset="0"/>
              </a:rPr>
              <a:t>[‘</a:t>
            </a:r>
            <a:r>
              <a:rPr lang="en-IN" sz="1900" b="1" i="1" dirty="0" err="1" smtClean="0">
                <a:latin typeface="Times New Roman" pitchFamily="18" charset="0"/>
                <a:cs typeface="Times New Roman" pitchFamily="18" charset="0"/>
              </a:rPr>
              <a:t>SalePrice</a:t>
            </a:r>
            <a:r>
              <a:rPr lang="en-IN" sz="1900" b="1" i="1" dirty="0" smtClean="0">
                <a:latin typeface="Times New Roman" pitchFamily="18" charset="0"/>
                <a:cs typeface="Times New Roman" pitchFamily="18" charset="0"/>
              </a:rPr>
              <a:t>’].unique() </a:t>
            </a:r>
            <a:r>
              <a:rPr lang="en-IN" sz="1900" dirty="0" smtClean="0">
                <a:latin typeface="Times New Roman" pitchFamily="18" charset="0"/>
                <a:cs typeface="Times New Roman" pitchFamily="18" charset="0"/>
              </a:rPr>
              <a:t>and also checked the duplicate values using </a:t>
            </a:r>
            <a:r>
              <a:rPr lang="en-IN" sz="1900" b="1" i="1" dirty="0" err="1" smtClean="0">
                <a:latin typeface="Times New Roman" pitchFamily="18" charset="0"/>
                <a:cs typeface="Times New Roman" pitchFamily="18" charset="0"/>
              </a:rPr>
              <a:t>main_data.duplicated</a:t>
            </a:r>
            <a:r>
              <a:rPr lang="en-IN" sz="1900" b="1" i="1" dirty="0" smtClean="0">
                <a:latin typeface="Times New Roman" pitchFamily="18" charset="0"/>
                <a:cs typeface="Times New Roman" pitchFamily="18" charset="0"/>
              </a:rPr>
              <a:t>().</a:t>
            </a:r>
          </a:p>
          <a:p>
            <a:r>
              <a:rPr lang="en-IN" sz="1900" dirty="0" smtClean="0">
                <a:latin typeface="Times New Roman" pitchFamily="18" charset="0"/>
                <a:cs typeface="Times New Roman" pitchFamily="18" charset="0"/>
              </a:rPr>
              <a:t>After this I checked the null values in the dataset using </a:t>
            </a:r>
            <a:r>
              <a:rPr lang="en-IN" sz="1900" b="1" i="1" dirty="0" err="1" smtClean="0">
                <a:latin typeface="Times New Roman" pitchFamily="18" charset="0"/>
                <a:cs typeface="Times New Roman" pitchFamily="18" charset="0"/>
              </a:rPr>
              <a:t>main_data.isnull</a:t>
            </a:r>
            <a:r>
              <a:rPr lang="en-IN" sz="1900" b="1" i="1" dirty="0" smtClean="0">
                <a:latin typeface="Times New Roman" pitchFamily="18" charset="0"/>
                <a:cs typeface="Times New Roman" pitchFamily="18" charset="0"/>
              </a:rPr>
              <a:t>().sum(). </a:t>
            </a:r>
            <a:r>
              <a:rPr lang="en-IN" sz="1900" dirty="0" smtClean="0">
                <a:latin typeface="Times New Roman" pitchFamily="18" charset="0"/>
                <a:cs typeface="Times New Roman" pitchFamily="18" charset="0"/>
              </a:rPr>
              <a:t>By this syntax I was not clear that how many columns had null values, so I used below </a:t>
            </a:r>
            <a:r>
              <a:rPr lang="en-IN" sz="1900" dirty="0" err="1" smtClean="0">
                <a:latin typeface="Times New Roman" pitchFamily="18" charset="0"/>
                <a:cs typeface="Times New Roman" pitchFamily="18" charset="0"/>
              </a:rPr>
              <a:t>sytax</a:t>
            </a:r>
            <a:r>
              <a:rPr lang="en-IN" sz="1900" dirty="0" smtClean="0">
                <a:latin typeface="Times New Roman" pitchFamily="18" charset="0"/>
                <a:cs typeface="Times New Roman" pitchFamily="18" charset="0"/>
              </a:rPr>
              <a:t>:</a:t>
            </a:r>
          </a:p>
          <a:p>
            <a:pPr>
              <a:buNone/>
            </a:pPr>
            <a:r>
              <a:rPr lang="en-IN" sz="1900" b="1" dirty="0" err="1" smtClean="0">
                <a:solidFill>
                  <a:srgbClr val="FF0000"/>
                </a:solidFill>
                <a:latin typeface="Times New Roman" pitchFamily="18" charset="0"/>
                <a:cs typeface="Times New Roman" pitchFamily="18" charset="0"/>
              </a:rPr>
              <a:t>null_counts</a:t>
            </a:r>
            <a:r>
              <a:rPr lang="en-IN" sz="1900" b="1" dirty="0" smtClean="0">
                <a:solidFill>
                  <a:srgbClr val="FF0000"/>
                </a:solidFill>
                <a:latin typeface="Times New Roman" pitchFamily="18" charset="0"/>
                <a:cs typeface="Times New Roman" pitchFamily="18" charset="0"/>
              </a:rPr>
              <a:t> = </a:t>
            </a:r>
            <a:r>
              <a:rPr lang="en-IN" sz="1900" b="1" dirty="0" err="1" smtClean="0">
                <a:solidFill>
                  <a:srgbClr val="FF0000"/>
                </a:solidFill>
                <a:latin typeface="Times New Roman" pitchFamily="18" charset="0"/>
                <a:cs typeface="Times New Roman" pitchFamily="18" charset="0"/>
              </a:rPr>
              <a:t>main_data.isnull</a:t>
            </a:r>
            <a:r>
              <a:rPr lang="en-IN" sz="1900" b="1" dirty="0" smtClean="0">
                <a:solidFill>
                  <a:srgbClr val="FF0000"/>
                </a:solidFill>
                <a:latin typeface="Times New Roman" pitchFamily="18" charset="0"/>
                <a:cs typeface="Times New Roman" pitchFamily="18" charset="0"/>
              </a:rPr>
              <a:t>().sum()</a:t>
            </a:r>
          </a:p>
          <a:p>
            <a:pPr>
              <a:buNone/>
            </a:pPr>
            <a:r>
              <a:rPr lang="en-IN" sz="1900" b="1" dirty="0" err="1" smtClean="0">
                <a:solidFill>
                  <a:srgbClr val="FF0000"/>
                </a:solidFill>
                <a:latin typeface="Times New Roman" pitchFamily="18" charset="0"/>
                <a:cs typeface="Times New Roman" pitchFamily="18" charset="0"/>
              </a:rPr>
              <a:t>null_counts</a:t>
            </a:r>
            <a:r>
              <a:rPr lang="en-IN" sz="1900" b="1" dirty="0" smtClean="0">
                <a:solidFill>
                  <a:srgbClr val="FF0000"/>
                </a:solidFill>
                <a:latin typeface="Times New Roman" pitchFamily="18" charset="0"/>
                <a:cs typeface="Times New Roman" pitchFamily="18" charset="0"/>
              </a:rPr>
              <a:t>[</a:t>
            </a:r>
            <a:r>
              <a:rPr lang="en-IN" sz="1900" b="1" dirty="0" err="1" smtClean="0">
                <a:solidFill>
                  <a:srgbClr val="FF0000"/>
                </a:solidFill>
                <a:latin typeface="Times New Roman" pitchFamily="18" charset="0"/>
                <a:cs typeface="Times New Roman" pitchFamily="18" charset="0"/>
              </a:rPr>
              <a:t>null_counts</a:t>
            </a:r>
            <a:r>
              <a:rPr lang="en-IN" sz="1900" b="1" dirty="0" smtClean="0">
                <a:solidFill>
                  <a:srgbClr val="FF0000"/>
                </a:solidFill>
                <a:latin typeface="Times New Roman" pitchFamily="18" charset="0"/>
                <a:cs typeface="Times New Roman" pitchFamily="18" charset="0"/>
              </a:rPr>
              <a:t> &gt;0].</a:t>
            </a:r>
            <a:r>
              <a:rPr lang="en-IN" sz="1900" b="1" dirty="0" err="1" smtClean="0">
                <a:solidFill>
                  <a:srgbClr val="FF0000"/>
                </a:solidFill>
                <a:latin typeface="Times New Roman" pitchFamily="18" charset="0"/>
                <a:cs typeface="Times New Roman" pitchFamily="18" charset="0"/>
              </a:rPr>
              <a:t>sort_values</a:t>
            </a:r>
            <a:r>
              <a:rPr lang="en-IN" sz="1900" b="1" dirty="0" smtClean="0">
                <a:solidFill>
                  <a:srgbClr val="FF0000"/>
                </a:solidFill>
                <a:latin typeface="Times New Roman" pitchFamily="18" charset="0"/>
                <a:cs typeface="Times New Roman" pitchFamily="18" charset="0"/>
              </a:rPr>
              <a:t>(ascending=False)</a:t>
            </a:r>
            <a:endParaRPr lang="en-IN" sz="1900" b="1" dirty="0">
              <a:solidFill>
                <a:srgbClr val="FF0000"/>
              </a:solidFill>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above mentioned syntax gave me null values of columns in descending order.</a:t>
            </a:r>
          </a:p>
          <a:p>
            <a:r>
              <a:rPr lang="en-IN" sz="1800" dirty="0" smtClean="0">
                <a:latin typeface="Times New Roman" pitchFamily="18" charset="0"/>
                <a:cs typeface="Times New Roman" pitchFamily="18" charset="0"/>
              </a:rPr>
              <a:t>After checking the null values I also filled the missing values using </a:t>
            </a:r>
            <a:r>
              <a:rPr lang="en-IN" sz="1800" dirty="0" err="1" smtClean="0">
                <a:latin typeface="Times New Roman" pitchFamily="18" charset="0"/>
                <a:cs typeface="Times New Roman" pitchFamily="18" charset="0"/>
              </a:rPr>
              <a:t>mean,median</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&amp; mode.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889844"/>
            <a:ext cx="6840760"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r>
              <a:rPr lang="en-IN" sz="2000" b="1" i="1" dirty="0" smtClean="0">
                <a:latin typeface="Times New Roman" pitchFamily="18" charset="0"/>
                <a:cs typeface="Times New Roman" pitchFamily="18" charset="0"/>
              </a:rPr>
              <a:t>Null values of the columns in descending order</a:t>
            </a:r>
            <a:r>
              <a:rPr lang="en-IN" dirty="0" smtClean="0">
                <a:latin typeface="Times New Roman" pitchFamily="18" charset="0"/>
                <a:cs typeface="Times New Roman" pitchFamily="18" charset="0"/>
              </a:rPr>
              <a:t>.</a:t>
            </a:r>
          </a:p>
          <a:p>
            <a:pPr>
              <a:buNone/>
            </a:pPr>
            <a:endParaRPr lang="en-IN" dirty="0">
              <a:latin typeface="Times New Roman" pitchFamily="18" charset="0"/>
              <a:cs typeface="Times New Roman" pitchFamily="18" charset="0"/>
            </a:endParaRPr>
          </a:p>
          <a:p>
            <a:pPr>
              <a:buNone/>
            </a:pPr>
            <a:r>
              <a:rPr lang="en-IN" b="1" dirty="0" err="1" smtClean="0">
                <a:solidFill>
                  <a:srgbClr val="FFC000"/>
                </a:solidFill>
                <a:latin typeface="Times New Roman" pitchFamily="18" charset="0"/>
                <a:cs typeface="Times New Roman" pitchFamily="18" charset="0"/>
              </a:rPr>
              <a:t>PoolQC</a:t>
            </a:r>
            <a:r>
              <a:rPr lang="en-IN" b="1" dirty="0" smtClean="0">
                <a:solidFill>
                  <a:srgbClr val="FFC000"/>
                </a:solidFill>
                <a:latin typeface="Times New Roman" pitchFamily="18" charset="0"/>
                <a:cs typeface="Times New Roman" pitchFamily="18" charset="0"/>
              </a:rPr>
              <a:t> </a:t>
            </a:r>
            <a:r>
              <a:rPr lang="en-IN" b="1" dirty="0">
                <a:solidFill>
                  <a:srgbClr val="FFC000"/>
                </a:solidFill>
                <a:latin typeface="Times New Roman" pitchFamily="18" charset="0"/>
                <a:cs typeface="Times New Roman" pitchFamily="18" charset="0"/>
              </a:rPr>
              <a:t>1161 </a:t>
            </a:r>
          </a:p>
          <a:p>
            <a:pPr>
              <a:buNone/>
            </a:pPr>
            <a:r>
              <a:rPr lang="en-IN" b="1" dirty="0" err="1">
                <a:solidFill>
                  <a:srgbClr val="FFC000"/>
                </a:solidFill>
                <a:latin typeface="Times New Roman" pitchFamily="18" charset="0"/>
                <a:cs typeface="Times New Roman" pitchFamily="18" charset="0"/>
              </a:rPr>
              <a:t>MiscFeature</a:t>
            </a:r>
            <a:r>
              <a:rPr lang="en-IN" b="1" dirty="0">
                <a:solidFill>
                  <a:srgbClr val="FFC000"/>
                </a:solidFill>
                <a:latin typeface="Times New Roman" pitchFamily="18" charset="0"/>
                <a:cs typeface="Times New Roman" pitchFamily="18" charset="0"/>
              </a:rPr>
              <a:t> 1124 </a:t>
            </a:r>
          </a:p>
          <a:p>
            <a:pPr>
              <a:buNone/>
            </a:pPr>
            <a:r>
              <a:rPr lang="en-IN" b="1" dirty="0">
                <a:solidFill>
                  <a:srgbClr val="FFC000"/>
                </a:solidFill>
                <a:latin typeface="Times New Roman" pitchFamily="18" charset="0"/>
                <a:cs typeface="Times New Roman" pitchFamily="18" charset="0"/>
              </a:rPr>
              <a:t>Alley 1091 </a:t>
            </a:r>
          </a:p>
          <a:p>
            <a:pPr>
              <a:buNone/>
            </a:pPr>
            <a:r>
              <a:rPr lang="en-IN" b="1" dirty="0">
                <a:solidFill>
                  <a:srgbClr val="FFC000"/>
                </a:solidFill>
                <a:latin typeface="Times New Roman" pitchFamily="18" charset="0"/>
                <a:cs typeface="Times New Roman" pitchFamily="18" charset="0"/>
              </a:rPr>
              <a:t>Fence 931 </a:t>
            </a:r>
          </a:p>
          <a:p>
            <a:pPr>
              <a:buNone/>
            </a:pPr>
            <a:r>
              <a:rPr lang="en-IN" b="1" dirty="0" err="1">
                <a:solidFill>
                  <a:srgbClr val="FFC000"/>
                </a:solidFill>
                <a:latin typeface="Times New Roman" pitchFamily="18" charset="0"/>
                <a:cs typeface="Times New Roman" pitchFamily="18" charset="0"/>
              </a:rPr>
              <a:t>FireplaceQu</a:t>
            </a:r>
            <a:r>
              <a:rPr lang="en-IN" b="1" dirty="0">
                <a:solidFill>
                  <a:srgbClr val="FFC000"/>
                </a:solidFill>
                <a:latin typeface="Times New Roman" pitchFamily="18" charset="0"/>
                <a:cs typeface="Times New Roman" pitchFamily="18" charset="0"/>
              </a:rPr>
              <a:t> 551 </a:t>
            </a:r>
          </a:p>
          <a:p>
            <a:pPr>
              <a:buNone/>
            </a:pPr>
            <a:r>
              <a:rPr lang="en-IN" b="1" dirty="0" err="1">
                <a:solidFill>
                  <a:srgbClr val="FFC000"/>
                </a:solidFill>
                <a:latin typeface="Times New Roman" pitchFamily="18" charset="0"/>
                <a:cs typeface="Times New Roman" pitchFamily="18" charset="0"/>
              </a:rPr>
              <a:t>LotFrontage</a:t>
            </a:r>
            <a:r>
              <a:rPr lang="en-IN" b="1" dirty="0">
                <a:solidFill>
                  <a:srgbClr val="FFC000"/>
                </a:solidFill>
                <a:latin typeface="Times New Roman" pitchFamily="18" charset="0"/>
                <a:cs typeface="Times New Roman" pitchFamily="18" charset="0"/>
              </a:rPr>
              <a:t> 214 </a:t>
            </a:r>
          </a:p>
          <a:p>
            <a:pPr>
              <a:buNone/>
            </a:pPr>
            <a:r>
              <a:rPr lang="en-IN" b="1" dirty="0" err="1">
                <a:solidFill>
                  <a:srgbClr val="FFC000"/>
                </a:solidFill>
                <a:latin typeface="Times New Roman" pitchFamily="18" charset="0"/>
                <a:cs typeface="Times New Roman" pitchFamily="18" charset="0"/>
              </a:rPr>
              <a:t>GarageType</a:t>
            </a:r>
            <a:r>
              <a:rPr lang="en-IN" b="1" dirty="0">
                <a:solidFill>
                  <a:srgbClr val="FFC000"/>
                </a:solidFill>
                <a:latin typeface="Times New Roman" pitchFamily="18" charset="0"/>
                <a:cs typeface="Times New Roman" pitchFamily="18" charset="0"/>
              </a:rPr>
              <a:t> 64 </a:t>
            </a:r>
          </a:p>
          <a:p>
            <a:pPr>
              <a:buNone/>
            </a:pPr>
            <a:r>
              <a:rPr lang="en-IN" b="1" dirty="0" err="1">
                <a:solidFill>
                  <a:srgbClr val="FFC000"/>
                </a:solidFill>
                <a:latin typeface="Times New Roman" pitchFamily="18" charset="0"/>
                <a:cs typeface="Times New Roman" pitchFamily="18" charset="0"/>
              </a:rPr>
              <a:t>GarageYrBlt</a:t>
            </a:r>
            <a:r>
              <a:rPr lang="en-IN" b="1" dirty="0">
                <a:solidFill>
                  <a:srgbClr val="FFC000"/>
                </a:solidFill>
                <a:latin typeface="Times New Roman" pitchFamily="18" charset="0"/>
                <a:cs typeface="Times New Roman" pitchFamily="18" charset="0"/>
              </a:rPr>
              <a:t> 64 </a:t>
            </a:r>
          </a:p>
          <a:p>
            <a:pPr>
              <a:buNone/>
            </a:pPr>
            <a:r>
              <a:rPr lang="en-IN" b="1" dirty="0" err="1">
                <a:solidFill>
                  <a:srgbClr val="FFC000"/>
                </a:solidFill>
                <a:latin typeface="Times New Roman" pitchFamily="18" charset="0"/>
                <a:cs typeface="Times New Roman" pitchFamily="18" charset="0"/>
              </a:rPr>
              <a:t>GarageFinish</a:t>
            </a:r>
            <a:r>
              <a:rPr lang="en-IN" b="1" dirty="0">
                <a:solidFill>
                  <a:srgbClr val="FFC000"/>
                </a:solidFill>
                <a:latin typeface="Times New Roman" pitchFamily="18" charset="0"/>
                <a:cs typeface="Times New Roman" pitchFamily="18" charset="0"/>
              </a:rPr>
              <a:t> 64 </a:t>
            </a:r>
          </a:p>
          <a:p>
            <a:pPr>
              <a:buNone/>
            </a:pPr>
            <a:r>
              <a:rPr lang="en-IN" b="1" dirty="0" err="1">
                <a:solidFill>
                  <a:srgbClr val="FFC000"/>
                </a:solidFill>
                <a:latin typeface="Times New Roman" pitchFamily="18" charset="0"/>
                <a:cs typeface="Times New Roman" pitchFamily="18" charset="0"/>
              </a:rPr>
              <a:t>GarageQual</a:t>
            </a:r>
            <a:r>
              <a:rPr lang="en-IN" b="1" dirty="0">
                <a:solidFill>
                  <a:srgbClr val="FFC000"/>
                </a:solidFill>
                <a:latin typeface="Times New Roman" pitchFamily="18" charset="0"/>
                <a:cs typeface="Times New Roman" pitchFamily="18" charset="0"/>
              </a:rPr>
              <a:t> 64 </a:t>
            </a:r>
          </a:p>
          <a:p>
            <a:pPr>
              <a:buNone/>
            </a:pPr>
            <a:r>
              <a:rPr lang="en-IN" b="1" dirty="0" err="1">
                <a:solidFill>
                  <a:srgbClr val="FFC000"/>
                </a:solidFill>
                <a:latin typeface="Times New Roman" pitchFamily="18" charset="0"/>
                <a:cs typeface="Times New Roman" pitchFamily="18" charset="0"/>
              </a:rPr>
              <a:t>GarageCond</a:t>
            </a:r>
            <a:r>
              <a:rPr lang="en-IN" b="1" dirty="0">
                <a:solidFill>
                  <a:srgbClr val="FFC000"/>
                </a:solidFill>
                <a:latin typeface="Times New Roman" pitchFamily="18" charset="0"/>
                <a:cs typeface="Times New Roman" pitchFamily="18" charset="0"/>
              </a:rPr>
              <a:t> 64 </a:t>
            </a:r>
          </a:p>
          <a:p>
            <a:pPr>
              <a:buNone/>
            </a:pPr>
            <a:r>
              <a:rPr lang="en-IN" b="1" dirty="0" err="1">
                <a:solidFill>
                  <a:srgbClr val="FFC000"/>
                </a:solidFill>
                <a:latin typeface="Times New Roman" pitchFamily="18" charset="0"/>
                <a:cs typeface="Times New Roman" pitchFamily="18" charset="0"/>
              </a:rPr>
              <a:t>BsmtExposure</a:t>
            </a:r>
            <a:r>
              <a:rPr lang="en-IN" b="1" dirty="0">
                <a:solidFill>
                  <a:srgbClr val="FFC000"/>
                </a:solidFill>
                <a:latin typeface="Times New Roman" pitchFamily="18" charset="0"/>
                <a:cs typeface="Times New Roman" pitchFamily="18" charset="0"/>
              </a:rPr>
              <a:t> 31 </a:t>
            </a:r>
          </a:p>
          <a:p>
            <a:pPr>
              <a:buNone/>
            </a:pPr>
            <a:r>
              <a:rPr lang="en-IN" b="1" dirty="0">
                <a:solidFill>
                  <a:srgbClr val="FFC000"/>
                </a:solidFill>
                <a:latin typeface="Times New Roman" pitchFamily="18" charset="0"/>
                <a:cs typeface="Times New Roman" pitchFamily="18" charset="0"/>
              </a:rPr>
              <a:t>BsmtFinType2 31 </a:t>
            </a:r>
          </a:p>
          <a:p>
            <a:pPr>
              <a:buNone/>
            </a:pPr>
            <a:r>
              <a:rPr lang="en-IN" b="1" dirty="0" err="1">
                <a:solidFill>
                  <a:srgbClr val="FFC000"/>
                </a:solidFill>
                <a:latin typeface="Times New Roman" pitchFamily="18" charset="0"/>
                <a:cs typeface="Times New Roman" pitchFamily="18" charset="0"/>
              </a:rPr>
              <a:t>BsmtCond</a:t>
            </a:r>
            <a:r>
              <a:rPr lang="en-IN" b="1" dirty="0">
                <a:solidFill>
                  <a:srgbClr val="FFC000"/>
                </a:solidFill>
                <a:latin typeface="Times New Roman" pitchFamily="18" charset="0"/>
                <a:cs typeface="Times New Roman" pitchFamily="18" charset="0"/>
              </a:rPr>
              <a:t> 30 </a:t>
            </a:r>
          </a:p>
          <a:p>
            <a:pPr>
              <a:buNone/>
            </a:pPr>
            <a:r>
              <a:rPr lang="en-IN" b="1" dirty="0">
                <a:solidFill>
                  <a:srgbClr val="FFC000"/>
                </a:solidFill>
                <a:latin typeface="Times New Roman" pitchFamily="18" charset="0"/>
                <a:cs typeface="Times New Roman" pitchFamily="18" charset="0"/>
              </a:rPr>
              <a:t>BsmtFinType1 30</a:t>
            </a:r>
          </a:p>
          <a:p>
            <a:pPr>
              <a:buNone/>
            </a:pPr>
            <a:r>
              <a:rPr lang="en-IN" b="1" dirty="0">
                <a:solidFill>
                  <a:srgbClr val="FFC000"/>
                </a:solidFill>
                <a:latin typeface="Times New Roman" pitchFamily="18" charset="0"/>
                <a:cs typeface="Times New Roman" pitchFamily="18" charset="0"/>
              </a:rPr>
              <a:t> </a:t>
            </a:r>
            <a:r>
              <a:rPr lang="en-IN" b="1" dirty="0" err="1">
                <a:solidFill>
                  <a:srgbClr val="FFC000"/>
                </a:solidFill>
                <a:latin typeface="Times New Roman" pitchFamily="18" charset="0"/>
                <a:cs typeface="Times New Roman" pitchFamily="18" charset="0"/>
              </a:rPr>
              <a:t>BsmtQual</a:t>
            </a:r>
            <a:r>
              <a:rPr lang="en-IN" b="1" dirty="0">
                <a:solidFill>
                  <a:srgbClr val="FFC000"/>
                </a:solidFill>
                <a:latin typeface="Times New Roman" pitchFamily="18" charset="0"/>
                <a:cs typeface="Times New Roman" pitchFamily="18" charset="0"/>
              </a:rPr>
              <a:t> 30 </a:t>
            </a:r>
          </a:p>
          <a:p>
            <a:pPr>
              <a:buNone/>
            </a:pPr>
            <a:r>
              <a:rPr lang="en-IN" b="1" dirty="0" err="1">
                <a:solidFill>
                  <a:srgbClr val="FFC000"/>
                </a:solidFill>
                <a:latin typeface="Times New Roman" pitchFamily="18" charset="0"/>
                <a:cs typeface="Times New Roman" pitchFamily="18" charset="0"/>
              </a:rPr>
              <a:t>MasVnrArea</a:t>
            </a:r>
            <a:r>
              <a:rPr lang="en-IN" b="1" dirty="0">
                <a:solidFill>
                  <a:srgbClr val="FFC000"/>
                </a:solidFill>
                <a:latin typeface="Times New Roman" pitchFamily="18" charset="0"/>
                <a:cs typeface="Times New Roman" pitchFamily="18" charset="0"/>
              </a:rPr>
              <a:t> 7 </a:t>
            </a:r>
          </a:p>
          <a:p>
            <a:pPr>
              <a:buNone/>
            </a:pPr>
            <a:r>
              <a:rPr lang="en-IN" b="1" dirty="0" err="1">
                <a:solidFill>
                  <a:srgbClr val="FFC000"/>
                </a:solidFill>
                <a:latin typeface="Times New Roman" pitchFamily="18" charset="0"/>
                <a:cs typeface="Times New Roman" pitchFamily="18" charset="0"/>
              </a:rPr>
              <a:t>MasVnrType</a:t>
            </a:r>
            <a:r>
              <a:rPr lang="en-IN" b="1" dirty="0">
                <a:solidFill>
                  <a:srgbClr val="FFC000"/>
                </a:solidFill>
                <a:latin typeface="Times New Roman" pitchFamily="18" charset="0"/>
                <a:cs typeface="Times New Roman" pitchFamily="18" charset="0"/>
              </a:rPr>
              <a:t> 7</a:t>
            </a:r>
            <a:endParaRPr lang="en-IN"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Statistical Description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IN" dirty="0" smtClean="0">
                <a:latin typeface="Times New Roman" pitchFamily="18" charset="0"/>
                <a:cs typeface="Times New Roman" pitchFamily="18" charset="0"/>
              </a:rPr>
              <a:t>By using </a:t>
            </a:r>
            <a:r>
              <a:rPr lang="en-IN" b="1" i="1" dirty="0" err="1" smtClean="0">
                <a:latin typeface="Times New Roman" pitchFamily="18" charset="0"/>
                <a:cs typeface="Times New Roman" pitchFamily="18" charset="0"/>
              </a:rPr>
              <a:t>main_data.describe</a:t>
            </a:r>
            <a:r>
              <a:rPr lang="en-IN" b="1" i="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I got all the values of dataset including count, minimum, standard deviation, 25%, 50%, 75%, maximum, mean.</a:t>
            </a:r>
          </a:p>
          <a:p>
            <a:r>
              <a:rPr lang="en-IN" dirty="0" smtClean="0">
                <a:latin typeface="Times New Roman" pitchFamily="18" charset="0"/>
                <a:cs typeface="Times New Roman" pitchFamily="18" charset="0"/>
              </a:rPr>
              <a:t>After filling all the missing values I got count for all 81 columns as 1168, this means now there is no missing data in our dataset.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Encoding</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1800" dirty="0">
                <a:latin typeface="Times New Roman" pitchFamily="18" charset="0"/>
                <a:cs typeface="Times New Roman" pitchFamily="18" charset="0"/>
              </a:rPr>
              <a:t>We can see that categorical data is more as compared to numerical data, so we need to convert it by using Encoding Technique</a:t>
            </a:r>
            <a:r>
              <a:rPr lang="en-IN" sz="1800" dirty="0" smtClean="0">
                <a:latin typeface="Times New Roman" pitchFamily="18" charset="0"/>
                <a:cs typeface="Times New Roman" pitchFamily="18" charset="0"/>
              </a:rPr>
              <a:t>.</a:t>
            </a:r>
          </a:p>
          <a:p>
            <a:r>
              <a:rPr lang="en-IN" sz="1800" dirty="0" smtClean="0">
                <a:latin typeface="Times New Roman" pitchFamily="18" charset="0"/>
                <a:cs typeface="Times New Roman" pitchFamily="18" charset="0"/>
              </a:rPr>
              <a:t>Here I used Ordinal Encoder to convert all the categorical data to numerical data </a:t>
            </a:r>
            <a:r>
              <a:rPr lang="en-IN" sz="1800" dirty="0" err="1" smtClean="0">
                <a:latin typeface="Times New Roman" pitchFamily="18" charset="0"/>
                <a:cs typeface="Times New Roman" pitchFamily="18" charset="0"/>
              </a:rPr>
              <a:t>i.e</a:t>
            </a:r>
            <a:r>
              <a:rPr lang="en-IN" sz="1800" dirty="0" smtClean="0">
                <a:latin typeface="Times New Roman" pitchFamily="18" charset="0"/>
                <a:cs typeface="Times New Roman" pitchFamily="18" charset="0"/>
              </a:rPr>
              <a:t> (0/1, YES/NO type)</a:t>
            </a:r>
          </a:p>
          <a:p>
            <a:r>
              <a:rPr lang="en-IN" sz="1800" dirty="0" smtClean="0">
                <a:latin typeface="Times New Roman" pitchFamily="18" charset="0"/>
                <a:cs typeface="Times New Roman" pitchFamily="18" charset="0"/>
              </a:rPr>
              <a:t>I used below syntax to convert categorical data to numerical data:</a:t>
            </a:r>
          </a:p>
          <a:p>
            <a:pPr>
              <a:buNone/>
            </a:pPr>
            <a:endParaRPr lang="en-IN" sz="1800" dirty="0" smtClean="0">
              <a:latin typeface="Times New Roman" pitchFamily="18" charset="0"/>
              <a:cs typeface="Times New Roman" pitchFamily="18" charset="0"/>
            </a:endParaRPr>
          </a:p>
          <a:p>
            <a:pPr>
              <a:buNone/>
            </a:pPr>
            <a:r>
              <a:rPr lang="en-IN" sz="1800" b="1" dirty="0" smtClean="0">
                <a:solidFill>
                  <a:srgbClr val="C00000"/>
                </a:solidFill>
                <a:latin typeface="Times New Roman" pitchFamily="18" charset="0"/>
                <a:cs typeface="Times New Roman" pitchFamily="18" charset="0"/>
              </a:rPr>
              <a:t>from </a:t>
            </a:r>
            <a:r>
              <a:rPr lang="en-IN" sz="1800" b="1" dirty="0" err="1" smtClean="0">
                <a:solidFill>
                  <a:srgbClr val="C00000"/>
                </a:solidFill>
                <a:latin typeface="Times New Roman" pitchFamily="18" charset="0"/>
                <a:cs typeface="Times New Roman" pitchFamily="18" charset="0"/>
              </a:rPr>
              <a:t>sklearn.preprocessing</a:t>
            </a:r>
            <a:r>
              <a:rPr lang="en-IN" sz="1800" b="1" dirty="0" smtClean="0">
                <a:solidFill>
                  <a:srgbClr val="C00000"/>
                </a:solidFill>
                <a:latin typeface="Times New Roman" pitchFamily="18" charset="0"/>
                <a:cs typeface="Times New Roman" pitchFamily="18" charset="0"/>
              </a:rPr>
              <a:t> import </a:t>
            </a:r>
            <a:r>
              <a:rPr lang="en-IN" sz="1800" b="1" dirty="0" err="1" smtClean="0">
                <a:solidFill>
                  <a:srgbClr val="C00000"/>
                </a:solidFill>
                <a:latin typeface="Times New Roman" pitchFamily="18" charset="0"/>
                <a:cs typeface="Times New Roman" pitchFamily="18" charset="0"/>
              </a:rPr>
              <a:t>OrdinalEncoder</a:t>
            </a:r>
            <a:endParaRPr lang="en-IN" sz="1800" b="1" dirty="0" smtClean="0">
              <a:solidFill>
                <a:srgbClr val="C00000"/>
              </a:solidFill>
              <a:latin typeface="Times New Roman" pitchFamily="18" charset="0"/>
              <a:cs typeface="Times New Roman" pitchFamily="18" charset="0"/>
            </a:endParaRPr>
          </a:p>
          <a:p>
            <a:pPr>
              <a:buNone/>
            </a:pPr>
            <a:r>
              <a:rPr lang="en-IN" sz="1800" b="1" dirty="0" smtClean="0">
                <a:solidFill>
                  <a:srgbClr val="C00000"/>
                </a:solidFill>
                <a:latin typeface="Times New Roman" pitchFamily="18" charset="0"/>
                <a:cs typeface="Times New Roman" pitchFamily="18" charset="0"/>
              </a:rPr>
              <a:t>enc = </a:t>
            </a:r>
            <a:r>
              <a:rPr lang="en-IN" sz="1800" b="1" dirty="0" err="1" smtClean="0">
                <a:solidFill>
                  <a:srgbClr val="C00000"/>
                </a:solidFill>
                <a:latin typeface="Times New Roman" pitchFamily="18" charset="0"/>
                <a:cs typeface="Times New Roman" pitchFamily="18" charset="0"/>
              </a:rPr>
              <a:t>OrdinalEncoder</a:t>
            </a:r>
            <a:r>
              <a:rPr lang="en-IN" sz="1800" b="1" dirty="0" smtClean="0">
                <a:solidFill>
                  <a:srgbClr val="C00000"/>
                </a:solidFill>
                <a:latin typeface="Times New Roman" pitchFamily="18" charset="0"/>
                <a:cs typeface="Times New Roman" pitchFamily="18" charset="0"/>
              </a:rPr>
              <a:t>()</a:t>
            </a:r>
          </a:p>
          <a:p>
            <a:pPr>
              <a:buNone/>
            </a:pPr>
            <a:endParaRPr lang="en-IN" sz="1800" b="1" dirty="0" smtClean="0">
              <a:solidFill>
                <a:srgbClr val="C00000"/>
              </a:solidFill>
              <a:latin typeface="Times New Roman" pitchFamily="18" charset="0"/>
              <a:cs typeface="Times New Roman" pitchFamily="18" charset="0"/>
            </a:endParaRPr>
          </a:p>
          <a:p>
            <a:pPr>
              <a:buNone/>
            </a:pPr>
            <a:r>
              <a:rPr lang="en-IN" sz="1800" b="1" dirty="0" smtClean="0">
                <a:solidFill>
                  <a:srgbClr val="C00000"/>
                </a:solidFill>
                <a:latin typeface="Times New Roman" pitchFamily="18" charset="0"/>
                <a:cs typeface="Times New Roman" pitchFamily="18" charset="0"/>
              </a:rPr>
              <a:t>for </a:t>
            </a:r>
            <a:r>
              <a:rPr lang="en-IN" sz="1800" b="1" dirty="0" err="1" smtClean="0">
                <a:solidFill>
                  <a:srgbClr val="C00000"/>
                </a:solidFill>
                <a:latin typeface="Times New Roman" pitchFamily="18" charset="0"/>
                <a:cs typeface="Times New Roman" pitchFamily="18" charset="0"/>
              </a:rPr>
              <a:t>i</a:t>
            </a:r>
            <a:r>
              <a:rPr lang="en-IN" sz="1800" b="1" dirty="0" smtClean="0">
                <a:solidFill>
                  <a:srgbClr val="C00000"/>
                </a:solidFill>
                <a:latin typeface="Times New Roman" pitchFamily="18" charset="0"/>
                <a:cs typeface="Times New Roman" pitchFamily="18" charset="0"/>
              </a:rPr>
              <a:t> in </a:t>
            </a:r>
            <a:r>
              <a:rPr lang="en-IN" sz="1800" b="1" dirty="0" err="1" smtClean="0">
                <a:solidFill>
                  <a:srgbClr val="C00000"/>
                </a:solidFill>
                <a:latin typeface="Times New Roman" pitchFamily="18" charset="0"/>
                <a:cs typeface="Times New Roman" pitchFamily="18" charset="0"/>
              </a:rPr>
              <a:t>main_data.columns</a:t>
            </a:r>
            <a:r>
              <a:rPr lang="en-IN" sz="1800" b="1" dirty="0" smtClean="0">
                <a:solidFill>
                  <a:srgbClr val="C00000"/>
                </a:solidFill>
                <a:latin typeface="Times New Roman" pitchFamily="18" charset="0"/>
                <a:cs typeface="Times New Roman" pitchFamily="18" charset="0"/>
              </a:rPr>
              <a:t>:</a:t>
            </a:r>
          </a:p>
          <a:p>
            <a:pPr>
              <a:buNone/>
            </a:pPr>
            <a:r>
              <a:rPr lang="en-IN" sz="1800" b="1" dirty="0" smtClean="0">
                <a:solidFill>
                  <a:srgbClr val="C00000"/>
                </a:solidFill>
                <a:latin typeface="Times New Roman" pitchFamily="18" charset="0"/>
                <a:cs typeface="Times New Roman" pitchFamily="18" charset="0"/>
              </a:rPr>
              <a:t>    if </a:t>
            </a:r>
            <a:r>
              <a:rPr lang="en-IN" sz="1800" b="1" dirty="0" err="1" smtClean="0">
                <a:solidFill>
                  <a:srgbClr val="C00000"/>
                </a:solidFill>
                <a:latin typeface="Times New Roman" pitchFamily="18" charset="0"/>
                <a:cs typeface="Times New Roman" pitchFamily="18" charset="0"/>
              </a:rPr>
              <a:t>main_data</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i</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dtypes</a:t>
            </a:r>
            <a:r>
              <a:rPr lang="en-IN" sz="1800" b="1" dirty="0" smtClean="0">
                <a:solidFill>
                  <a:srgbClr val="C00000"/>
                </a:solidFill>
                <a:latin typeface="Times New Roman" pitchFamily="18" charset="0"/>
                <a:cs typeface="Times New Roman" pitchFamily="18" charset="0"/>
              </a:rPr>
              <a:t>=="object":</a:t>
            </a:r>
          </a:p>
          <a:p>
            <a:pPr>
              <a:buNone/>
            </a:pPr>
            <a:r>
              <a:rPr lang="en-IN" sz="1800" b="1" dirty="0" smtClean="0">
                <a:solidFill>
                  <a:srgbClr val="C00000"/>
                </a:solidFill>
                <a:latin typeface="Times New Roman" pitchFamily="18" charset="0"/>
                <a:cs typeface="Times New Roman" pitchFamily="18" charset="0"/>
              </a:rPr>
              <a:t>        </a:t>
            </a:r>
            <a:r>
              <a:rPr lang="en-IN" sz="1800" b="1" dirty="0" err="1" smtClean="0">
                <a:solidFill>
                  <a:srgbClr val="C00000"/>
                </a:solidFill>
                <a:latin typeface="Times New Roman" pitchFamily="18" charset="0"/>
                <a:cs typeface="Times New Roman" pitchFamily="18" charset="0"/>
              </a:rPr>
              <a:t>main_data</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i</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enc.fit_transform</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main_data</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i</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values.reshape</a:t>
            </a:r>
            <a:r>
              <a:rPr lang="en-IN" sz="1800" b="1" dirty="0" smtClean="0">
                <a:solidFill>
                  <a:srgbClr val="C00000"/>
                </a:solidFill>
                <a:latin typeface="Times New Roman" pitchFamily="18" charset="0"/>
                <a:cs typeface="Times New Roman" pitchFamily="18" charset="0"/>
              </a:rPr>
              <a:t>(-1,1))</a:t>
            </a:r>
            <a:endParaRPr lang="en-IN" sz="18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smtClean="0">
                <a:latin typeface="Times New Roman" pitchFamily="18" charset="0"/>
                <a:cs typeface="Times New Roman" pitchFamily="18" charset="0"/>
              </a:rPr>
              <a:t>Visualization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IN" b="1" u="sng" dirty="0" smtClean="0">
                <a:solidFill>
                  <a:srgbClr val="FFC000"/>
                </a:solidFill>
                <a:latin typeface="Times New Roman" pitchFamily="18" charset="0"/>
                <a:cs typeface="Times New Roman" pitchFamily="18" charset="0"/>
              </a:rPr>
              <a:t>Distribution plot </a:t>
            </a:r>
            <a:r>
              <a:rPr lang="en-IN" b="1" dirty="0" smtClean="0">
                <a:solidFill>
                  <a:srgbClr val="FFC000"/>
                </a:solidFill>
              </a:rPr>
              <a:t>for target variable.</a:t>
            </a:r>
          </a:p>
        </p:txBody>
      </p:sp>
      <p:pic>
        <p:nvPicPr>
          <p:cNvPr id="4" name="Content Placeholder 4">
            <a:extLst>
              <a:ext uri="{FF2B5EF4-FFF2-40B4-BE49-F238E27FC236}">
                <a16:creationId xmlns:a16="http://schemas.microsoft.com/office/drawing/2014/main" xmlns="" id="{9E14AC4F-0FD1-4109-B7E3-5B8DA19584E9}"/>
              </a:ext>
            </a:extLst>
          </p:cNvPr>
          <p:cNvPicPr>
            <a:picLocks noChangeAspect="1"/>
          </p:cNvPicPr>
          <p:nvPr/>
        </p:nvPicPr>
        <p:blipFill>
          <a:blip r:embed="rId2" cstate="print"/>
          <a:stretch>
            <a:fillRect/>
          </a:stretch>
        </p:blipFill>
        <p:spPr>
          <a:xfrm>
            <a:off x="395536" y="2996952"/>
            <a:ext cx="8424936" cy="363646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err="1" smtClean="0">
                <a:latin typeface="Times New Roman" pitchFamily="18" charset="0"/>
                <a:cs typeface="Times New Roman" pitchFamily="18" charset="0"/>
              </a:rPr>
              <a:t>Countplot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4970024"/>
          </a:xfrm>
        </p:spPr>
        <p:style>
          <a:lnRef idx="1">
            <a:schemeClr val="accent5"/>
          </a:lnRef>
          <a:fillRef idx="2">
            <a:schemeClr val="accent5"/>
          </a:fillRef>
          <a:effectRef idx="1">
            <a:schemeClr val="accent5"/>
          </a:effectRef>
          <a:fontRef idx="minor">
            <a:schemeClr val="dk1"/>
          </a:fontRef>
        </p:style>
        <p:txBody>
          <a:bodyPr/>
          <a:lstStyle/>
          <a:p>
            <a:r>
              <a:rPr lang="en-IN" b="1" dirty="0" smtClean="0">
                <a:latin typeface="Times New Roman" pitchFamily="18" charset="0"/>
                <a:cs typeface="Times New Roman" pitchFamily="18" charset="0"/>
              </a:rPr>
              <a:t>Target Variable (</a:t>
            </a:r>
            <a:r>
              <a:rPr lang="en-IN" b="1" dirty="0" err="1" smtClean="0">
                <a:latin typeface="Times New Roman" pitchFamily="18" charset="0"/>
                <a:cs typeface="Times New Roman" pitchFamily="18" charset="0"/>
              </a:rPr>
              <a:t>SalePrice</a:t>
            </a:r>
            <a:r>
              <a:rPr lang="en-IN" b="1" dirty="0" smtClean="0">
                <a:latin typeface="Times New Roman" pitchFamily="18" charset="0"/>
                <a:cs typeface="Times New Roman" pitchFamily="18" charset="0"/>
              </a:rPr>
              <a:t> Counts)</a:t>
            </a:r>
          </a:p>
          <a:p>
            <a:pPr>
              <a:buNone/>
            </a:pPr>
            <a:endParaRPr lang="en-IN" dirty="0"/>
          </a:p>
        </p:txBody>
      </p:sp>
      <p:pic>
        <p:nvPicPr>
          <p:cNvPr id="5" name="Picture 4" descr="countplot.PNG"/>
          <p:cNvPicPr>
            <a:picLocks noChangeAspect="1"/>
          </p:cNvPicPr>
          <p:nvPr/>
        </p:nvPicPr>
        <p:blipFill>
          <a:blip r:embed="rId2" cstate="print"/>
          <a:stretch>
            <a:fillRect/>
          </a:stretch>
        </p:blipFill>
        <p:spPr>
          <a:xfrm>
            <a:off x="467544" y="2393504"/>
            <a:ext cx="8208911" cy="44644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err="1" smtClean="0">
                <a:latin typeface="Times New Roman" pitchFamily="18" charset="0"/>
                <a:cs typeface="Times New Roman" pitchFamily="18" charset="0"/>
              </a:rPr>
              <a:t>ScatterPlot</a:t>
            </a:r>
            <a:endParaRPr lang="en-IN" b="1" u="sng" dirty="0">
              <a:latin typeface="Times New Roman" pitchFamily="18" charset="0"/>
              <a:cs typeface="Times New Roman" pitchFamily="18" charset="0"/>
            </a:endParaRPr>
          </a:p>
        </p:txBody>
      </p:sp>
      <p:pic>
        <p:nvPicPr>
          <p:cNvPr id="4" name="Content Placeholder 3" descr="scatterplot.PNG"/>
          <p:cNvPicPr>
            <a:picLocks noGrp="1" noChangeAspect="1"/>
          </p:cNvPicPr>
          <p:nvPr>
            <p:ph idx="1"/>
          </p:nvPr>
        </p:nvPicPr>
        <p:blipFill>
          <a:blip r:embed="rId2" cstate="print"/>
          <a:stretch>
            <a:fillRect/>
          </a:stretch>
        </p:blipFill>
        <p:spPr>
          <a:xfrm>
            <a:off x="1256837" y="2172258"/>
            <a:ext cx="6630326" cy="3381847"/>
          </a:xfrm>
        </p:spPr>
        <p:style>
          <a:lnRef idx="1">
            <a:schemeClr val="accent6"/>
          </a:lnRef>
          <a:fillRef idx="2">
            <a:schemeClr val="accent6"/>
          </a:fillRef>
          <a:effectRef idx="1">
            <a:schemeClr val="accent6"/>
          </a:effectRef>
          <a:fontRef idx="minor">
            <a:schemeClr val="dk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err="1" smtClean="0">
                <a:latin typeface="Times New Roman" pitchFamily="18" charset="0"/>
                <a:cs typeface="Times New Roman" pitchFamily="18" charset="0"/>
              </a:rPr>
              <a:t>BarPlot</a:t>
            </a:r>
            <a:endParaRPr lang="en-IN" b="1" u="sng" dirty="0">
              <a:latin typeface="Times New Roman" pitchFamily="18" charset="0"/>
              <a:cs typeface="Times New Roman" pitchFamily="18" charset="0"/>
            </a:endParaRPr>
          </a:p>
        </p:txBody>
      </p:sp>
      <p:pic>
        <p:nvPicPr>
          <p:cNvPr id="4" name="Content Placeholder 3" descr="barplot.PNG"/>
          <p:cNvPicPr>
            <a:picLocks noGrp="1" noChangeAspect="1"/>
          </p:cNvPicPr>
          <p:nvPr>
            <p:ph idx="1"/>
          </p:nvPr>
        </p:nvPicPr>
        <p:blipFill>
          <a:blip r:embed="rId2" cstate="print"/>
          <a:stretch>
            <a:fillRect/>
          </a:stretch>
        </p:blipFill>
        <p:spPr>
          <a:xfrm>
            <a:off x="2176128" y="2286574"/>
            <a:ext cx="4791744" cy="3153215"/>
          </a:xfrm>
        </p:spPr>
        <p:style>
          <a:lnRef idx="3">
            <a:schemeClr val="lt1"/>
          </a:lnRef>
          <a:fillRef idx="1">
            <a:schemeClr val="accent6"/>
          </a:fillRef>
          <a:effectRef idx="1">
            <a:schemeClr val="accent6"/>
          </a:effectRef>
          <a:fontRef idx="minor">
            <a:schemeClr val="lt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u="sng" dirty="0" smtClean="0">
                <a:latin typeface="Times New Roman" pitchFamily="18" charset="0"/>
                <a:cs typeface="Times New Roman" pitchFamily="18" charset="0"/>
              </a:rPr>
              <a:t>Correlation</a:t>
            </a:r>
            <a:endParaRPr lang="en-IN" b="1" u="sng" dirty="0">
              <a:latin typeface="Times New Roman" pitchFamily="18" charset="0"/>
              <a:cs typeface="Times New Roman" pitchFamily="18" charset="0"/>
            </a:endParaRPr>
          </a:p>
        </p:txBody>
      </p:sp>
      <p:sp>
        <p:nvSpPr>
          <p:cNvPr id="5" name="Content Placeholder 4"/>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sz="1800" dirty="0" smtClean="0">
                <a:solidFill>
                  <a:srgbClr val="C00000"/>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a:t>
            </a:r>
            <a:r>
              <a:rPr lang="en-IN" sz="1800" dirty="0" err="1" smtClean="0">
                <a:solidFill>
                  <a:srgbClr val="C00000"/>
                </a:solidFill>
                <a:latin typeface="Times New Roman" panose="02020603050405020304" pitchFamily="18" charset="0"/>
                <a:ea typeface="Times New Roman" panose="02020603050405020304" pitchFamily="18" charset="0"/>
              </a:rPr>
              <a:t>heatmap</a:t>
            </a:r>
            <a:r>
              <a:rPr lang="en-IN" sz="1800" dirty="0" smtClean="0">
                <a:solidFill>
                  <a:srgbClr val="C00000"/>
                </a:solidFill>
                <a:latin typeface="Times New Roman" panose="02020603050405020304" pitchFamily="18" charset="0"/>
                <a:ea typeface="Times New Roman" panose="02020603050405020304" pitchFamily="18" charset="0"/>
              </a:rPr>
              <a:t>.</a:t>
            </a:r>
          </a:p>
          <a:p>
            <a:pPr>
              <a:buNone/>
            </a:pPr>
            <a:endParaRPr lang="en-IN" sz="1800" dirty="0" smtClean="0">
              <a:latin typeface="Times New Roman" panose="02020603050405020304" pitchFamily="18" charset="0"/>
              <a:ea typeface="Times New Roman" panose="02020603050405020304" pitchFamily="18" charset="0"/>
            </a:endParaRPr>
          </a:p>
          <a:p>
            <a:endParaRPr lang="en-IN" dirty="0"/>
          </a:p>
        </p:txBody>
      </p:sp>
      <p:pic>
        <p:nvPicPr>
          <p:cNvPr id="6" name="Picture 5" descr="corr.PNG"/>
          <p:cNvPicPr>
            <a:picLocks noChangeAspect="1"/>
          </p:cNvPicPr>
          <p:nvPr/>
        </p:nvPicPr>
        <p:blipFill>
          <a:blip r:embed="rId2" cstate="print"/>
          <a:stretch>
            <a:fillRect/>
          </a:stretch>
        </p:blipFill>
        <p:spPr>
          <a:xfrm>
            <a:off x="0" y="2996952"/>
            <a:ext cx="9144000" cy="3600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Agenda:</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Problem Statement</a:t>
            </a:r>
          </a:p>
          <a:p>
            <a:r>
              <a:rPr lang="en-US" dirty="0" smtClean="0">
                <a:latin typeface="Times New Roman" pitchFamily="18" charset="0"/>
                <a:cs typeface="Times New Roman" pitchFamily="18" charset="0"/>
              </a:rPr>
              <a:t>Objective</a:t>
            </a:r>
          </a:p>
          <a:p>
            <a:r>
              <a:rPr lang="en-US" dirty="0" smtClean="0">
                <a:latin typeface="Times New Roman" pitchFamily="18" charset="0"/>
                <a:cs typeface="Times New Roman" pitchFamily="18" charset="0"/>
              </a:rPr>
              <a:t>Exploratory Data Analysis (EDA)</a:t>
            </a:r>
          </a:p>
          <a:p>
            <a:r>
              <a:rPr lang="en-US" dirty="0" smtClean="0">
                <a:latin typeface="Times New Roman" pitchFamily="18" charset="0"/>
                <a:cs typeface="Times New Roman" pitchFamily="18" charset="0"/>
              </a:rPr>
              <a:t>Visualization</a:t>
            </a:r>
          </a:p>
          <a:p>
            <a:r>
              <a:rPr lang="en-US" dirty="0" smtClean="0">
                <a:latin typeface="Times New Roman" pitchFamily="18" charset="0"/>
                <a:cs typeface="Times New Roman" pitchFamily="18" charset="0"/>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latin typeface="Times New Roman" pitchFamily="18" charset="0"/>
                <a:cs typeface="Times New Roman" pitchFamily="18" charset="0"/>
              </a:rPr>
              <a:t>Correlation using </a:t>
            </a:r>
            <a:r>
              <a:rPr lang="en-IN" b="1" u="sng" dirty="0" err="1" smtClean="0">
                <a:latin typeface="Times New Roman" pitchFamily="18" charset="0"/>
                <a:cs typeface="Times New Roman" pitchFamily="18" charset="0"/>
              </a:rPr>
              <a:t>Barplot</a:t>
            </a:r>
            <a:endParaRPr lang="en-IN" b="1" u="sng" dirty="0">
              <a:latin typeface="Times New Roman" pitchFamily="18" charset="0"/>
              <a:cs typeface="Times New Roman" pitchFamily="18" charset="0"/>
            </a:endParaRPr>
          </a:p>
        </p:txBody>
      </p:sp>
      <p:pic>
        <p:nvPicPr>
          <p:cNvPr id="4" name="Content Placeholder 3" descr="cor bar.PNG"/>
          <p:cNvPicPr>
            <a:picLocks noGrp="1" noChangeAspect="1"/>
          </p:cNvPicPr>
          <p:nvPr>
            <p:ph idx="1"/>
          </p:nvPr>
        </p:nvPicPr>
        <p:blipFill>
          <a:blip r:embed="rId2" cstate="print"/>
          <a:stretch>
            <a:fillRect/>
          </a:stretch>
        </p:blipFill>
        <p:spPr>
          <a:xfrm>
            <a:off x="251520" y="1772816"/>
            <a:ext cx="8640960" cy="4752528"/>
          </a:xfrm>
        </p:spPr>
        <p:style>
          <a:lnRef idx="1">
            <a:schemeClr val="accent2"/>
          </a:lnRef>
          <a:fillRef idx="2">
            <a:schemeClr val="accent2"/>
          </a:fillRef>
          <a:effectRef idx="1">
            <a:schemeClr val="accent2"/>
          </a:effectRef>
          <a:fontRef idx="minor">
            <a:schemeClr val="dk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Outliers and </a:t>
            </a:r>
            <a:r>
              <a:rPr lang="en-IN" b="1" u="sng" dirty="0" err="1" smtClean="0">
                <a:latin typeface="Times New Roman" pitchFamily="18" charset="0"/>
                <a:cs typeface="Times New Roman" pitchFamily="18" charset="0"/>
              </a:rPr>
              <a:t>Skewness</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1800" dirty="0" smtClean="0">
                <a:latin typeface="Times New Roman" pitchFamily="18" charset="0"/>
                <a:cs typeface="Times New Roman" pitchFamily="18" charset="0"/>
              </a:rPr>
              <a:t>After checking correlation, I checked the outliers in 4 steps as there were many columns.</a:t>
            </a:r>
          </a:p>
          <a:p>
            <a:r>
              <a:rPr lang="en-IN" sz="1800" dirty="0" smtClean="0">
                <a:latin typeface="Times New Roman" pitchFamily="18" charset="0"/>
                <a:cs typeface="Times New Roman" pitchFamily="18" charset="0"/>
              </a:rPr>
              <a:t>By using below function I was able to check the outliers present in the dataset.</a:t>
            </a:r>
          </a:p>
          <a:p>
            <a:pPr>
              <a:buNone/>
            </a:pPr>
            <a:endParaRPr lang="en-IN" sz="1800" dirty="0" smtClean="0">
              <a:latin typeface="Times New Roman" pitchFamily="18" charset="0"/>
              <a:cs typeface="Times New Roman" pitchFamily="18" charset="0"/>
            </a:endParaRPr>
          </a:p>
          <a:p>
            <a:pPr>
              <a:buNone/>
            </a:pPr>
            <a:r>
              <a:rPr lang="en-IN" sz="1800" b="1" dirty="0" err="1" smtClean="0">
                <a:solidFill>
                  <a:srgbClr val="C00000"/>
                </a:solidFill>
                <a:latin typeface="Times New Roman" pitchFamily="18" charset="0"/>
                <a:cs typeface="Times New Roman" pitchFamily="18" charset="0"/>
              </a:rPr>
              <a:t>main_data.iloc</a:t>
            </a:r>
            <a:r>
              <a:rPr lang="en-IN" sz="1800" b="1" dirty="0" smtClean="0">
                <a:solidFill>
                  <a:srgbClr val="C00000"/>
                </a:solidFill>
                <a:latin typeface="Times New Roman" pitchFamily="18" charset="0"/>
                <a:cs typeface="Times New Roman" pitchFamily="18" charset="0"/>
              </a:rPr>
              <a:t>[:,0:20].</a:t>
            </a:r>
            <a:r>
              <a:rPr lang="en-IN" sz="1800" b="1" dirty="0" err="1" smtClean="0">
                <a:solidFill>
                  <a:srgbClr val="C00000"/>
                </a:solidFill>
                <a:latin typeface="Times New Roman" pitchFamily="18" charset="0"/>
                <a:cs typeface="Times New Roman" pitchFamily="18" charset="0"/>
              </a:rPr>
              <a:t>boxplot</a:t>
            </a:r>
            <a:r>
              <a:rPr lang="en-IN" sz="1800" b="1" dirty="0" smtClean="0">
                <a:solidFill>
                  <a:srgbClr val="C00000"/>
                </a:solidFill>
                <a:latin typeface="Times New Roman" pitchFamily="18" charset="0"/>
                <a:cs typeface="Times New Roman" pitchFamily="18" charset="0"/>
              </a:rPr>
              <a:t>(</a:t>
            </a:r>
            <a:r>
              <a:rPr lang="en-IN" sz="1800" b="1" dirty="0" err="1" smtClean="0">
                <a:solidFill>
                  <a:srgbClr val="C00000"/>
                </a:solidFill>
                <a:latin typeface="Times New Roman" pitchFamily="18" charset="0"/>
                <a:cs typeface="Times New Roman" pitchFamily="18" charset="0"/>
              </a:rPr>
              <a:t>figsize</a:t>
            </a:r>
            <a:r>
              <a:rPr lang="en-IN" sz="1800" b="1" dirty="0" smtClean="0">
                <a:solidFill>
                  <a:srgbClr val="C00000"/>
                </a:solidFill>
                <a:latin typeface="Times New Roman" pitchFamily="18" charset="0"/>
                <a:cs typeface="Times New Roman" pitchFamily="18" charset="0"/>
              </a:rPr>
              <a:t>=[25,10])</a:t>
            </a:r>
          </a:p>
          <a:p>
            <a:pPr>
              <a:buNone/>
            </a:pPr>
            <a:r>
              <a:rPr lang="en-IN" sz="1800" b="1" dirty="0" err="1" smtClean="0">
                <a:solidFill>
                  <a:srgbClr val="C00000"/>
                </a:solidFill>
                <a:latin typeface="Times New Roman" pitchFamily="18" charset="0"/>
                <a:cs typeface="Times New Roman" pitchFamily="18" charset="0"/>
              </a:rPr>
              <a:t>plt.subplots_adjust</a:t>
            </a:r>
            <a:r>
              <a:rPr lang="en-IN" sz="1800" b="1" dirty="0" smtClean="0">
                <a:solidFill>
                  <a:srgbClr val="C00000"/>
                </a:solidFill>
                <a:latin typeface="Times New Roman" pitchFamily="18" charset="0"/>
                <a:cs typeface="Times New Roman" pitchFamily="18" charset="0"/>
              </a:rPr>
              <a:t>(bottom=0.25)</a:t>
            </a:r>
          </a:p>
          <a:p>
            <a:pPr>
              <a:buNone/>
            </a:pPr>
            <a:r>
              <a:rPr lang="en-IN" sz="1800" b="1" dirty="0" err="1" smtClean="0">
                <a:solidFill>
                  <a:srgbClr val="C00000"/>
                </a:solidFill>
                <a:latin typeface="Times New Roman" pitchFamily="18" charset="0"/>
                <a:cs typeface="Times New Roman" pitchFamily="18" charset="0"/>
              </a:rPr>
              <a:t>plt.show</a:t>
            </a:r>
            <a:r>
              <a:rPr lang="en-IN" sz="1800" b="1" dirty="0" smtClean="0">
                <a:solidFill>
                  <a:srgbClr val="C00000"/>
                </a:solidFill>
                <a:latin typeface="Times New Roman" pitchFamily="18" charset="0"/>
                <a:cs typeface="Times New Roman" pitchFamily="18" charset="0"/>
              </a:rPr>
              <a:t>()</a:t>
            </a:r>
          </a:p>
          <a:p>
            <a:pPr>
              <a:buNone/>
            </a:pPr>
            <a:endParaRPr lang="en-IN" sz="1800" b="1" dirty="0">
              <a:solidFill>
                <a:srgbClr val="C00000"/>
              </a:solidFill>
              <a:latin typeface="Times New Roman" pitchFamily="18" charset="0"/>
              <a:cs typeface="Times New Roman" pitchFamily="18" charset="0"/>
            </a:endParaRPr>
          </a:p>
          <a:p>
            <a:r>
              <a:rPr lang="en-IN" sz="1800" dirty="0" smtClean="0">
                <a:latin typeface="Times New Roman" pitchFamily="18" charset="0"/>
                <a:cs typeface="Times New Roman" pitchFamily="18" charset="0"/>
              </a:rPr>
              <a:t>After checking outliers , I checked the </a:t>
            </a:r>
            <a:r>
              <a:rPr lang="en-IN" sz="1800" dirty="0" err="1" smtClean="0">
                <a:latin typeface="Times New Roman" pitchFamily="18" charset="0"/>
                <a:cs typeface="Times New Roman" pitchFamily="18" charset="0"/>
              </a:rPr>
              <a:t>skewness</a:t>
            </a:r>
            <a:r>
              <a:rPr lang="en-IN" sz="1800" dirty="0" smtClean="0">
                <a:latin typeface="Times New Roman" pitchFamily="18" charset="0"/>
                <a:cs typeface="Times New Roman" pitchFamily="18" charset="0"/>
              </a:rPr>
              <a:t> of the dataset using</a:t>
            </a:r>
          </a:p>
          <a:p>
            <a:pPr>
              <a:buNone/>
            </a:pPr>
            <a:r>
              <a:rPr lang="en-IN" sz="1800" b="1" dirty="0" err="1" smtClean="0">
                <a:solidFill>
                  <a:srgbClr val="C00000"/>
                </a:solidFill>
                <a:latin typeface="Times New Roman" pitchFamily="18" charset="0"/>
                <a:cs typeface="Times New Roman" pitchFamily="18" charset="0"/>
              </a:rPr>
              <a:t>Main_data.skew</a:t>
            </a:r>
            <a:r>
              <a:rPr lang="en-IN" sz="1800" b="1" dirty="0" smtClean="0">
                <a:solidFill>
                  <a:srgbClr val="C00000"/>
                </a:solidFill>
                <a:latin typeface="Times New Roman" pitchFamily="18" charset="0"/>
                <a:cs typeface="Times New Roman" pitchFamily="18" charset="0"/>
              </a:rPr>
              <a:t>()</a:t>
            </a:r>
          </a:p>
          <a:p>
            <a:pPr>
              <a:buNone/>
            </a:pPr>
            <a:endParaRPr lang="en-IN" sz="1800" b="1" dirty="0" smtClean="0">
              <a:solidFill>
                <a:srgbClr val="FF0000"/>
              </a:solidFill>
              <a:latin typeface="Times New Roman" pitchFamily="18" charset="0"/>
              <a:cs typeface="Times New Roman" pitchFamily="18" charset="0"/>
            </a:endParaRPr>
          </a:p>
          <a:p>
            <a:r>
              <a:rPr lang="en-IN" sz="1800" dirty="0" smtClean="0">
                <a:latin typeface="Times New Roman" pitchFamily="18" charset="0"/>
                <a:cs typeface="Times New Roman" pitchFamily="18" charset="0"/>
              </a:rPr>
              <a:t>After checking the </a:t>
            </a:r>
            <a:r>
              <a:rPr lang="en-IN" sz="1800" dirty="0" err="1" smtClean="0">
                <a:latin typeface="Times New Roman" pitchFamily="18" charset="0"/>
                <a:cs typeface="Times New Roman" pitchFamily="18" charset="0"/>
              </a:rPr>
              <a:t>skewness</a:t>
            </a:r>
            <a:r>
              <a:rPr lang="en-IN" sz="1800" dirty="0" smtClean="0">
                <a:latin typeface="Times New Roman" pitchFamily="18" charset="0"/>
                <a:cs typeface="Times New Roman" pitchFamily="18" charset="0"/>
              </a:rPr>
              <a:t>, I </a:t>
            </a:r>
            <a:r>
              <a:rPr lang="en-IN" sz="1800" dirty="0" err="1" smtClean="0">
                <a:latin typeface="Times New Roman" pitchFamily="18" charset="0"/>
                <a:cs typeface="Times New Roman" pitchFamily="18" charset="0"/>
              </a:rPr>
              <a:t>splitted</a:t>
            </a:r>
            <a:r>
              <a:rPr lang="en-IN" sz="1800" dirty="0" smtClean="0">
                <a:latin typeface="Times New Roman" pitchFamily="18" charset="0"/>
                <a:cs typeface="Times New Roman" pitchFamily="18" charset="0"/>
              </a:rPr>
              <a:t> </a:t>
            </a:r>
            <a:r>
              <a:rPr lang="en-IN" sz="1800" dirty="0" smtClean="0"/>
              <a:t>the </a:t>
            </a:r>
            <a:r>
              <a:rPr lang="en-IN" sz="1800" dirty="0" err="1"/>
              <a:t>indepedent</a:t>
            </a:r>
            <a:r>
              <a:rPr lang="en-IN" sz="1800" dirty="0"/>
              <a:t> and target variable in </a:t>
            </a:r>
            <a:r>
              <a:rPr lang="en-IN" sz="1800" dirty="0" smtClean="0"/>
              <a:t>‘x’ </a:t>
            </a:r>
            <a:r>
              <a:rPr lang="en-IN" sz="1800" dirty="0"/>
              <a:t>and </a:t>
            </a:r>
            <a:r>
              <a:rPr lang="en-IN" sz="1800" dirty="0" smtClean="0"/>
              <a:t>‘y’.</a:t>
            </a:r>
            <a:endParaRPr lang="en-IN" sz="1800" dirty="0"/>
          </a:p>
          <a:p>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u="sng" dirty="0" smtClean="0">
                <a:solidFill>
                  <a:schemeClr val="tx1"/>
                </a:solidFill>
                <a:effectLst/>
                <a:latin typeface="Times New Roman" panose="02020603050405020304" pitchFamily="18" charset="0"/>
                <a:ea typeface="Times New Roman" panose="02020603050405020304" pitchFamily="18" charset="0"/>
              </a:rPr>
              <a:t>Model Building and Evaluation</a:t>
            </a:r>
            <a:endParaRPr lang="en-IN" u="sng"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pPr marL="0" indent="0">
              <a:buNone/>
            </a:pPr>
            <a:r>
              <a:rPr lang="en-US" sz="2800" dirty="0" smtClean="0">
                <a:latin typeface="Times New Roman" panose="02020603050405020304" pitchFamily="18" charset="0"/>
                <a:cs typeface="Times New Roman" panose="02020603050405020304" pitchFamily="18" charset="0"/>
              </a:rPr>
              <a:t>Below </a:t>
            </a:r>
            <a:r>
              <a:rPr lang="en-US" sz="2800" dirty="0" smtClean="0">
                <a:latin typeface="Times New Roman" panose="02020603050405020304" pitchFamily="18" charset="0"/>
                <a:cs typeface="Times New Roman" panose="02020603050405020304" pitchFamily="18" charset="0"/>
              </a:rPr>
              <a:t>are modeling approach made to build an model :</a:t>
            </a:r>
          </a:p>
          <a:p>
            <a:r>
              <a:rPr lang="en-US" sz="2800" dirty="0" smtClean="0">
                <a:latin typeface="Times New Roman" panose="02020603050405020304" pitchFamily="18" charset="0"/>
                <a:cs typeface="Times New Roman" panose="02020603050405020304" pitchFamily="18" charset="0"/>
              </a:rPr>
              <a:t>Linear</a:t>
            </a:r>
          </a:p>
          <a:p>
            <a:r>
              <a:rPr lang="en-US" sz="2800" dirty="0" smtClean="0">
                <a:latin typeface="Times New Roman" panose="02020603050405020304" pitchFamily="18" charset="0"/>
                <a:cs typeface="Times New Roman" panose="02020603050405020304" pitchFamily="18" charset="0"/>
              </a:rPr>
              <a:t>Random Forest</a:t>
            </a:r>
          </a:p>
          <a:p>
            <a:r>
              <a:rPr lang="en-US" sz="2800" dirty="0" smtClean="0">
                <a:latin typeface="Times New Roman" panose="02020603050405020304" pitchFamily="18" charset="0"/>
                <a:cs typeface="Times New Roman" panose="02020603050405020304" pitchFamily="18" charset="0"/>
              </a:rPr>
              <a:t>Decision Tree</a:t>
            </a:r>
          </a:p>
          <a:p>
            <a:r>
              <a:rPr lang="en-US" sz="2800" dirty="0" err="1" smtClean="0">
                <a:latin typeface="Times New Roman" panose="02020603050405020304" pitchFamily="18" charset="0"/>
                <a:cs typeface="Times New Roman" panose="02020603050405020304" pitchFamily="18" charset="0"/>
              </a:rPr>
              <a:t>XGBoost</a:t>
            </a:r>
            <a:endParaRPr lang="en-US"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k-nearest </a:t>
            </a:r>
            <a:r>
              <a:rPr lang="en-IN" sz="2800" dirty="0" err="1" smtClean="0">
                <a:latin typeface="Times New Roman" panose="02020603050405020304" pitchFamily="18" charset="0"/>
                <a:cs typeface="Times New Roman" panose="02020603050405020304" pitchFamily="18" charset="0"/>
              </a:rPr>
              <a:t>neighbors</a:t>
            </a:r>
            <a:r>
              <a:rPr lang="en-IN" sz="2800" dirty="0" smtClean="0">
                <a:latin typeface="Times New Roman" panose="02020603050405020304" pitchFamily="18" charset="0"/>
                <a:cs typeface="Times New Roman" panose="02020603050405020304" pitchFamily="18" charset="0"/>
              </a:rPr>
              <a:t> (KNN)</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smtClean="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u="sng" dirty="0"/>
          </a:p>
        </p:txBody>
      </p:sp>
      <p:sp>
        <p:nvSpPr>
          <p:cNvPr id="3" name="Content Placeholder 2"/>
          <p:cNvSpPr>
            <a:spLocks noGrp="1"/>
          </p:cNvSpPr>
          <p:nvPr>
            <p:ph sz="half" idx="1"/>
          </p:nvPr>
        </p:nvSpPr>
        <p:spPr/>
        <p:style>
          <a:lnRef idx="1">
            <a:schemeClr val="accent5"/>
          </a:lnRef>
          <a:fillRef idx="2">
            <a:schemeClr val="accent5"/>
          </a:fillRef>
          <a:effectRef idx="1">
            <a:schemeClr val="accent5"/>
          </a:effectRef>
          <a:fontRef idx="minor">
            <a:schemeClr val="dk1"/>
          </a:fontRef>
        </p:style>
        <p:txBody>
          <a:bodyPr/>
          <a:lstStyle/>
          <a:p>
            <a:pPr>
              <a:buNone/>
            </a:pPr>
            <a:r>
              <a:rPr lang="en-IN" b="1" u="sng" dirty="0" smtClean="0"/>
              <a:t>Predict Test</a:t>
            </a:r>
            <a:endParaRPr lang="en-IN" b="1" u="sng" dirty="0"/>
          </a:p>
          <a:p>
            <a:r>
              <a:rPr lang="en-US" dirty="0" smtClean="0">
                <a:latin typeface="Times New Roman" panose="02020603050405020304" pitchFamily="18" charset="0"/>
                <a:cs typeface="Times New Roman" panose="02020603050405020304" pitchFamily="18" charset="0"/>
              </a:rPr>
              <a:t>Linear = 82.16</a:t>
            </a:r>
          </a:p>
          <a:p>
            <a:r>
              <a:rPr lang="en-US" dirty="0" smtClean="0">
                <a:latin typeface="Times New Roman" panose="02020603050405020304" pitchFamily="18" charset="0"/>
                <a:cs typeface="Times New Roman" panose="02020603050405020304" pitchFamily="18" charset="0"/>
              </a:rPr>
              <a:t>Random Forest =  89.3</a:t>
            </a:r>
          </a:p>
          <a:p>
            <a:r>
              <a:rPr lang="en-US" dirty="0" smtClean="0">
                <a:latin typeface="Times New Roman" panose="02020603050405020304" pitchFamily="18" charset="0"/>
                <a:cs typeface="Times New Roman" panose="02020603050405020304" pitchFamily="18" charset="0"/>
              </a:rPr>
              <a:t>Decision Tree = 79.17</a:t>
            </a:r>
          </a:p>
          <a:p>
            <a:r>
              <a:rPr lang="en-US" dirty="0" err="1" smtClean="0">
                <a:latin typeface="Times New Roman" panose="02020603050405020304" pitchFamily="18" charset="0"/>
                <a:cs typeface="Times New Roman" panose="02020603050405020304" pitchFamily="18" charset="0"/>
              </a:rPr>
              <a:t>XGBoost</a:t>
            </a:r>
            <a:r>
              <a:rPr lang="en-US" dirty="0" smtClean="0">
                <a:latin typeface="Times New Roman" panose="02020603050405020304" pitchFamily="18" charset="0"/>
                <a:cs typeface="Times New Roman" panose="02020603050405020304" pitchFamily="18" charset="0"/>
              </a:rPr>
              <a:t> = 89.29</a:t>
            </a:r>
          </a:p>
          <a:p>
            <a:r>
              <a:rPr lang="en-IN" dirty="0" smtClean="0">
                <a:latin typeface="Times New Roman" panose="02020603050405020304" pitchFamily="18" charset="0"/>
                <a:cs typeface="Times New Roman" panose="02020603050405020304" pitchFamily="18" charset="0"/>
              </a:rPr>
              <a:t>k-nearest </a:t>
            </a:r>
            <a:r>
              <a:rPr lang="en-IN" dirty="0" err="1" smtClean="0">
                <a:latin typeface="Times New Roman" panose="02020603050405020304" pitchFamily="18" charset="0"/>
                <a:cs typeface="Times New Roman" panose="02020603050405020304" pitchFamily="18" charset="0"/>
              </a:rPr>
              <a:t>neighbors</a:t>
            </a:r>
            <a:r>
              <a:rPr lang="en-IN" dirty="0" smtClean="0">
                <a:latin typeface="Times New Roman" panose="02020603050405020304" pitchFamily="18" charset="0"/>
                <a:cs typeface="Times New Roman" panose="02020603050405020304" pitchFamily="18" charset="0"/>
              </a:rPr>
              <a:t>  = 81.9</a:t>
            </a:r>
          </a:p>
          <a:p>
            <a:endParaRPr lang="en-IN" u="sng" dirty="0"/>
          </a:p>
        </p:txBody>
      </p:sp>
      <p:sp>
        <p:nvSpPr>
          <p:cNvPr id="4" name="Content Placeholder 3"/>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a:buNone/>
            </a:pPr>
            <a:r>
              <a:rPr lang="en-IN" b="1" u="sng" dirty="0" smtClean="0"/>
              <a:t>Predict Train</a:t>
            </a:r>
          </a:p>
          <a:p>
            <a:r>
              <a:rPr lang="en-US" dirty="0" smtClean="0">
                <a:latin typeface="Times New Roman" panose="02020603050405020304" pitchFamily="18" charset="0"/>
                <a:cs typeface="Times New Roman" panose="02020603050405020304" pitchFamily="18" charset="0"/>
              </a:rPr>
              <a:t>Linear = 83.16</a:t>
            </a:r>
          </a:p>
          <a:p>
            <a:r>
              <a:rPr lang="en-US" dirty="0" smtClean="0">
                <a:latin typeface="Times New Roman" panose="02020603050405020304" pitchFamily="18" charset="0"/>
                <a:cs typeface="Times New Roman" panose="02020603050405020304" pitchFamily="18" charset="0"/>
              </a:rPr>
              <a:t>Random Forest = 97.9</a:t>
            </a:r>
          </a:p>
          <a:p>
            <a:r>
              <a:rPr lang="en-US" dirty="0" smtClean="0">
                <a:latin typeface="Times New Roman" panose="02020603050405020304" pitchFamily="18" charset="0"/>
                <a:cs typeface="Times New Roman" panose="02020603050405020304" pitchFamily="18" charset="0"/>
              </a:rPr>
              <a:t>Decision Tree = 100</a:t>
            </a:r>
          </a:p>
          <a:p>
            <a:r>
              <a:rPr lang="en-US" dirty="0" err="1" smtClean="0">
                <a:latin typeface="Times New Roman" panose="02020603050405020304" pitchFamily="18" charset="0"/>
                <a:cs typeface="Times New Roman" panose="02020603050405020304" pitchFamily="18" charset="0"/>
              </a:rPr>
              <a:t>XGBoost</a:t>
            </a:r>
            <a:r>
              <a:rPr lang="en-US" dirty="0" smtClean="0">
                <a:latin typeface="Times New Roman" panose="02020603050405020304" pitchFamily="18" charset="0"/>
                <a:cs typeface="Times New Roman" panose="02020603050405020304" pitchFamily="18" charset="0"/>
              </a:rPr>
              <a:t> = 99.99</a:t>
            </a:r>
          </a:p>
          <a:p>
            <a:r>
              <a:rPr lang="en-IN" dirty="0" smtClean="0">
                <a:latin typeface="Times New Roman" panose="02020603050405020304" pitchFamily="18" charset="0"/>
                <a:cs typeface="Times New Roman" panose="02020603050405020304" pitchFamily="18" charset="0"/>
              </a:rPr>
              <a:t>k-nearest </a:t>
            </a:r>
            <a:r>
              <a:rPr lang="en-IN" dirty="0" err="1" smtClean="0">
                <a:latin typeface="Times New Roman" panose="02020603050405020304" pitchFamily="18" charset="0"/>
                <a:cs typeface="Times New Roman" panose="02020603050405020304" pitchFamily="18" charset="0"/>
              </a:rPr>
              <a:t>neighbors</a:t>
            </a:r>
            <a:r>
              <a:rPr lang="en-IN" dirty="0" smtClean="0">
                <a:latin typeface="Times New Roman" panose="02020603050405020304" pitchFamily="18" charset="0"/>
                <a:cs typeface="Times New Roman" panose="02020603050405020304" pitchFamily="18" charset="0"/>
              </a:rPr>
              <a:t> = 81.04</a:t>
            </a:r>
          </a:p>
          <a:p>
            <a:pPr>
              <a:buNone/>
            </a:pPr>
            <a:endParaRPr lang="en-IN"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Hyper Parameter Tuning</a:t>
            </a:r>
            <a:endParaRPr lang="en-IN" sz="3600" b="1"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a:bodyPr>
          <a:lstStyle/>
          <a:p>
            <a:r>
              <a:rPr lang="en-IN" sz="1800" dirty="0" smtClean="0">
                <a:latin typeface="Times New Roman" pitchFamily="18" charset="0"/>
                <a:ea typeface="Calibri" panose="020F0502020204030204" pitchFamily="34" charset="0"/>
                <a:cs typeface="Times New Roman" pitchFamily="18" charset="0"/>
              </a:rPr>
              <a:t>The Hyper parameter tuning is carried out for both </a:t>
            </a:r>
            <a:r>
              <a:rPr lang="en-IN" sz="1800" b="1" dirty="0" smtClean="0">
                <a:latin typeface="Times New Roman" pitchFamily="18" charset="0"/>
                <a:ea typeface="Calibri" panose="020F0502020204030204" pitchFamily="34" charset="0"/>
                <a:cs typeface="Times New Roman" pitchFamily="18" charset="0"/>
              </a:rPr>
              <a:t>Random Forest and </a:t>
            </a:r>
            <a:r>
              <a:rPr lang="en-IN" sz="1800" b="1" dirty="0" err="1" smtClean="0">
                <a:latin typeface="Times New Roman" pitchFamily="18" charset="0"/>
                <a:ea typeface="Calibri" panose="020F0502020204030204" pitchFamily="34" charset="0"/>
                <a:cs typeface="Times New Roman" pitchFamily="18" charset="0"/>
              </a:rPr>
              <a:t>XGBoost</a:t>
            </a:r>
            <a:r>
              <a:rPr lang="en-IN" sz="1800" dirty="0" smtClean="0">
                <a:latin typeface="Times New Roman" pitchFamily="18" charset="0"/>
                <a:ea typeface="Calibri" panose="020F0502020204030204" pitchFamily="34" charset="0"/>
                <a:cs typeface="Times New Roman" pitchFamily="18" charset="0"/>
              </a:rPr>
              <a:t>.</a:t>
            </a:r>
          </a:p>
          <a:p>
            <a:r>
              <a:rPr lang="en-IN" sz="1800" dirty="0" smtClean="0">
                <a:latin typeface="Times New Roman" pitchFamily="18" charset="0"/>
                <a:cs typeface="Times New Roman" pitchFamily="18" charset="0"/>
              </a:rPr>
              <a:t>Because both has predict test value similar i.e. 89.</a:t>
            </a:r>
          </a:p>
          <a:p>
            <a:pPr>
              <a:buNone/>
            </a:pPr>
            <a:endParaRPr lang="en-IN" sz="1800" dirty="0"/>
          </a:p>
          <a:p>
            <a:pPr algn="ctr">
              <a:buNone/>
            </a:pPr>
            <a:r>
              <a:rPr lang="en-US" b="1" i="1" dirty="0" smtClean="0">
                <a:solidFill>
                  <a:srgbClr val="00B0F0"/>
                </a:solidFill>
                <a:latin typeface="Times New Roman" panose="02020603050405020304" pitchFamily="18" charset="0"/>
                <a:cs typeface="Times New Roman" panose="02020603050405020304" pitchFamily="18" charset="0"/>
              </a:rPr>
              <a:t>Hyper Parameter Tuning Performance</a:t>
            </a:r>
          </a:p>
          <a:p>
            <a:pPr algn="ctr">
              <a:buNone/>
            </a:pPr>
            <a:endParaRPr lang="en-US" sz="1800" dirty="0" smtClean="0">
              <a:latin typeface="Times New Roman" panose="02020603050405020304" pitchFamily="18" charset="0"/>
              <a:cs typeface="Times New Roman" panose="02020603050405020304" pitchFamily="18" charset="0"/>
            </a:endParaRPr>
          </a:p>
          <a:p>
            <a:pPr marL="514350" indent="-514350">
              <a:buNone/>
            </a:pPr>
            <a:r>
              <a:rPr lang="en-US" sz="1800" dirty="0" smtClean="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800" b="1" u="sng" dirty="0" smtClean="0">
                <a:solidFill>
                  <a:schemeClr val="accent4">
                    <a:lumMod val="20000"/>
                    <a:lumOff val="80000"/>
                  </a:schemeClr>
                </a:solidFill>
                <a:latin typeface="Times New Roman" panose="02020603050405020304" pitchFamily="18" charset="0"/>
                <a:cs typeface="Times New Roman" panose="02020603050405020304" pitchFamily="18" charset="0"/>
              </a:rPr>
              <a:t>Random Forest </a:t>
            </a:r>
            <a:r>
              <a:rPr lang="en-US" sz="1800" b="1" u="sng" dirty="0" err="1" smtClean="0">
                <a:solidFill>
                  <a:schemeClr val="accent4">
                    <a:lumMod val="20000"/>
                    <a:lumOff val="80000"/>
                  </a:schemeClr>
                </a:solidFill>
                <a:latin typeface="Times New Roman" panose="02020603050405020304" pitchFamily="18" charset="0"/>
                <a:cs typeface="Times New Roman" panose="02020603050405020304" pitchFamily="18" charset="0"/>
              </a:rPr>
              <a:t>Regressor</a:t>
            </a:r>
            <a:r>
              <a:rPr lang="en-US" sz="1800" b="1" u="sng" dirty="0" smtClean="0">
                <a:solidFill>
                  <a:schemeClr val="accent4">
                    <a:lumMod val="20000"/>
                    <a:lumOff val="80000"/>
                  </a:schemeClr>
                </a:solidFill>
                <a:latin typeface="Times New Roman" panose="02020603050405020304" pitchFamily="18" charset="0"/>
                <a:cs typeface="Times New Roman" panose="02020603050405020304" pitchFamily="18" charset="0"/>
              </a:rPr>
              <a:t> :</a:t>
            </a:r>
          </a:p>
          <a:p>
            <a:pPr marL="514350" indent="-514350">
              <a:buNone/>
            </a:pPr>
            <a:r>
              <a:rPr lang="en-US" sz="1800" dirty="0" smtClean="0">
                <a:latin typeface="Times New Roman" panose="02020603050405020304" pitchFamily="18" charset="0"/>
                <a:cs typeface="Times New Roman" panose="02020603050405020304" pitchFamily="18" charset="0"/>
              </a:rPr>
              <a:t>R2 score - 87.30</a:t>
            </a:r>
          </a:p>
          <a:p>
            <a:pPr marL="514350" indent="-514350">
              <a:buNone/>
            </a:pPr>
            <a:r>
              <a:rPr lang="en-US" sz="1800" dirty="0" smtClean="0">
                <a:latin typeface="Times New Roman" panose="02020603050405020304" pitchFamily="18" charset="0"/>
                <a:cs typeface="Times New Roman" panose="02020603050405020304" pitchFamily="18" charset="0"/>
              </a:rPr>
              <a:t>CV score - 84.75</a:t>
            </a:r>
          </a:p>
          <a:p>
            <a:pPr marL="514350" indent="-514350">
              <a:buNone/>
            </a:pPr>
            <a:endParaRPr lang="en-US" sz="1800" dirty="0" smtClean="0">
              <a:latin typeface="Times New Roman" panose="02020603050405020304" pitchFamily="18" charset="0"/>
              <a:cs typeface="Times New Roman" panose="02020603050405020304" pitchFamily="18" charset="0"/>
            </a:endParaRPr>
          </a:p>
          <a:p>
            <a:pPr marL="514350" indent="-514350">
              <a:buNone/>
            </a:pPr>
            <a:r>
              <a:rPr lang="en-US" sz="1800" b="1" u="sng" dirty="0" smtClean="0">
                <a:solidFill>
                  <a:schemeClr val="accent4">
                    <a:lumMod val="20000"/>
                    <a:lumOff val="80000"/>
                  </a:schemeClr>
                </a:solidFill>
                <a:latin typeface="Times New Roman" panose="02020603050405020304" pitchFamily="18" charset="0"/>
                <a:cs typeface="Times New Roman" panose="02020603050405020304" pitchFamily="18" charset="0"/>
              </a:rPr>
              <a:t>2. </a:t>
            </a:r>
            <a:r>
              <a:rPr lang="en-US" sz="1800" b="1" u="sng" dirty="0" err="1" smtClean="0">
                <a:solidFill>
                  <a:schemeClr val="accent4">
                    <a:lumMod val="20000"/>
                    <a:lumOff val="80000"/>
                  </a:schemeClr>
                </a:solidFill>
                <a:latin typeface="Times New Roman" panose="02020603050405020304" pitchFamily="18" charset="0"/>
                <a:cs typeface="Times New Roman" panose="02020603050405020304" pitchFamily="18" charset="0"/>
              </a:rPr>
              <a:t>XGBoost</a:t>
            </a:r>
            <a:r>
              <a:rPr lang="en-US" sz="1800" b="1" u="sng" dirty="0" smtClean="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800" b="1" u="sng" dirty="0" err="1" smtClean="0">
                <a:solidFill>
                  <a:schemeClr val="accent4">
                    <a:lumMod val="20000"/>
                    <a:lumOff val="80000"/>
                  </a:schemeClr>
                </a:solidFill>
                <a:latin typeface="Times New Roman" panose="02020603050405020304" pitchFamily="18" charset="0"/>
                <a:cs typeface="Times New Roman" panose="02020603050405020304" pitchFamily="18" charset="0"/>
              </a:rPr>
              <a:t>Regressor</a:t>
            </a:r>
            <a:r>
              <a:rPr lang="en-US" sz="1800" b="1" u="sng" dirty="0" smtClean="0">
                <a:solidFill>
                  <a:schemeClr val="accent4">
                    <a:lumMod val="20000"/>
                    <a:lumOff val="80000"/>
                  </a:schemeClr>
                </a:solidFill>
                <a:latin typeface="Times New Roman" panose="02020603050405020304" pitchFamily="18" charset="0"/>
                <a:cs typeface="Times New Roman" panose="02020603050405020304" pitchFamily="18" charset="0"/>
              </a:rPr>
              <a:t> :</a:t>
            </a:r>
          </a:p>
          <a:p>
            <a:pPr marL="514350" indent="-514350">
              <a:buNone/>
            </a:pPr>
            <a:r>
              <a:rPr lang="en-US" sz="1800" dirty="0" smtClean="0">
                <a:latin typeface="Times New Roman" panose="02020603050405020304" pitchFamily="18" charset="0"/>
                <a:cs typeface="Times New Roman" panose="02020603050405020304" pitchFamily="18" charset="0"/>
              </a:rPr>
              <a:t>R2 Score - 89.11</a:t>
            </a:r>
          </a:p>
          <a:p>
            <a:pPr marL="514350" indent="-514350">
              <a:buNone/>
            </a:pPr>
            <a:r>
              <a:rPr lang="en-US" sz="1800" dirty="0" smtClean="0">
                <a:latin typeface="Times New Roman" panose="02020603050405020304" pitchFamily="18" charset="0"/>
                <a:cs typeface="Times New Roman" panose="02020603050405020304" pitchFamily="18" charset="0"/>
              </a:rPr>
              <a:t>CV score -86.79</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99" dirty="0" smtClean="0">
                <a:latin typeface="Times New Roman" panose="02020603050405020304" pitchFamily="18" charset="0"/>
                <a:cs typeface="Times New Roman" panose="02020603050405020304" pitchFamily="18" charset="0"/>
              </a:rPr>
              <a:t>Best Model</a:t>
            </a:r>
            <a:endParaRPr lang="en-IN" dirty="0"/>
          </a:p>
        </p:txBody>
      </p:sp>
      <p:sp>
        <p:nvSpPr>
          <p:cNvPr id="3" name="Content Placeholder 2"/>
          <p:cNvSpPr>
            <a:spLocks noGrp="1"/>
          </p:cNvSpPr>
          <p:nvPr>
            <p:ph idx="1"/>
          </p:nvPr>
        </p:nvSpPr>
        <p:spPr/>
        <p:style>
          <a:lnRef idx="3">
            <a:schemeClr val="lt1"/>
          </a:lnRef>
          <a:fillRef idx="1">
            <a:schemeClr val="accent2"/>
          </a:fillRef>
          <a:effectRef idx="1">
            <a:schemeClr val="accent2"/>
          </a:effectRef>
          <a:fontRef idx="minor">
            <a:schemeClr val="lt1"/>
          </a:fontRef>
        </p:style>
        <p:txBody>
          <a:bodyPr/>
          <a:lstStyle/>
          <a:p>
            <a:r>
              <a:rPr lang="en-IN" i="1" dirty="0">
                <a:latin typeface="Times New Roman" pitchFamily="18" charset="0"/>
                <a:cs typeface="Times New Roman" pitchFamily="18" charset="0"/>
              </a:rPr>
              <a:t>We can say that </a:t>
            </a:r>
            <a:r>
              <a:rPr lang="en-IN" i="1" dirty="0" err="1">
                <a:latin typeface="Times New Roman" pitchFamily="18" charset="0"/>
                <a:cs typeface="Times New Roman" pitchFamily="18" charset="0"/>
              </a:rPr>
              <a:t>GradientBoostingRegressor</a:t>
            </a:r>
            <a:r>
              <a:rPr lang="en-IN" i="1" dirty="0">
                <a:latin typeface="Times New Roman" pitchFamily="18" charset="0"/>
                <a:cs typeface="Times New Roman" pitchFamily="18" charset="0"/>
              </a:rPr>
              <a:t> is our best </a:t>
            </a:r>
            <a:r>
              <a:rPr lang="en-IN" i="1" dirty="0" smtClean="0">
                <a:latin typeface="Times New Roman" pitchFamily="18" charset="0"/>
                <a:cs typeface="Times New Roman" pitchFamily="18" charset="0"/>
              </a:rPr>
              <a:t>model as it has better r2 score </a:t>
            </a:r>
            <a:r>
              <a:rPr lang="en-IN" i="1" dirty="0" err="1" smtClean="0">
                <a:latin typeface="Times New Roman" pitchFamily="18" charset="0"/>
                <a:cs typeface="Times New Roman" pitchFamily="18" charset="0"/>
              </a:rPr>
              <a:t>i.e</a:t>
            </a:r>
            <a:r>
              <a:rPr lang="en-IN" i="1" dirty="0" smtClean="0">
                <a:latin typeface="Times New Roman" pitchFamily="18" charset="0"/>
                <a:cs typeface="Times New Roman" pitchFamily="18" charset="0"/>
              </a:rPr>
              <a:t> 89.11 as compared to random forest </a:t>
            </a:r>
            <a:r>
              <a:rPr lang="en-IN" i="1" dirty="0" err="1" smtClean="0">
                <a:latin typeface="Times New Roman" pitchFamily="18" charset="0"/>
                <a:cs typeface="Times New Roman" pitchFamily="18" charset="0"/>
              </a:rPr>
              <a:t>regressor</a:t>
            </a:r>
            <a:r>
              <a:rPr lang="en-IN" i="1" dirty="0" smtClean="0">
                <a:latin typeface="Times New Roman" pitchFamily="18" charset="0"/>
                <a:cs typeface="Times New Roman" pitchFamily="18" charset="0"/>
              </a:rPr>
              <a:t>.</a:t>
            </a:r>
          </a:p>
          <a:p>
            <a:r>
              <a:rPr lang="en-IN" i="1" dirty="0" smtClean="0">
                <a:latin typeface="Times New Roman" pitchFamily="18" charset="0"/>
                <a:cs typeface="Times New Roman" pitchFamily="18" charset="0"/>
              </a:rPr>
              <a:t>So we will consider </a:t>
            </a:r>
            <a:r>
              <a:rPr lang="en-IN" b="1" i="1" u="sng" dirty="0" err="1" smtClean="0">
                <a:solidFill>
                  <a:schemeClr val="tx1"/>
                </a:solidFill>
                <a:latin typeface="Times New Roman" pitchFamily="18" charset="0"/>
                <a:cs typeface="Times New Roman" pitchFamily="18" charset="0"/>
              </a:rPr>
              <a:t>XGBoost</a:t>
            </a:r>
            <a:r>
              <a:rPr lang="en-IN" i="1" dirty="0" smtClean="0">
                <a:latin typeface="Times New Roman" pitchFamily="18" charset="0"/>
                <a:cs typeface="Times New Roman" pitchFamily="18" charset="0"/>
              </a:rPr>
              <a:t> as our best model.</a:t>
            </a:r>
            <a:endParaRPr lang="en-IN" i="1" dirty="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000000"/>
                </a:solidFill>
                <a:effectLst/>
                <a:latin typeface="Times New Roman" panose="02020603050405020304" pitchFamily="18" charset="0"/>
                <a:ea typeface="Times New Roman" panose="02020603050405020304" pitchFamily="18" charset="0"/>
              </a:rPr>
              <a:t>Conclusion</a:t>
            </a:r>
            <a:endParaRPr lang="en-IN" i="1" dirty="0"/>
          </a:p>
        </p:txBody>
      </p:sp>
      <p:sp>
        <p:nvSpPr>
          <p:cNvPr id="3" name="Content Placeholder 2"/>
          <p:cNvSpPr>
            <a:spLocks noGrp="1"/>
          </p:cNvSpPr>
          <p:nvPr>
            <p:ph idx="1"/>
          </p:nvPr>
        </p:nvSpPr>
        <p:spPr>
          <a:xfrm>
            <a:off x="457200" y="1124744"/>
            <a:ext cx="8229600" cy="5001419"/>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pPr>
              <a:spcAft>
                <a:spcPts val="1200"/>
              </a:spcAft>
            </a:pPr>
            <a:r>
              <a:rPr lang="en-IN" sz="2600" dirty="0">
                <a:latin typeface="Times New Roman" panose="02020603050405020304" pitchFamily="18" charset="0"/>
                <a:ea typeface="Times New Roman" panose="02020603050405020304" pitchFamily="18" charset="0"/>
              </a:rPr>
              <a:t>W</a:t>
            </a:r>
            <a:r>
              <a:rPr lang="en-IN" sz="2600" dirty="0" smtClean="0">
                <a:latin typeface="Times New Roman" panose="02020603050405020304" pitchFamily="18" charset="0"/>
                <a:ea typeface="Times New Roman" panose="02020603050405020304" pitchFamily="18" charset="0"/>
              </a:rPr>
              <a:t>e built several regression models to predict the price of some houses given with some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2600" dirty="0" smtClean="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endParaRPr lang="en-IN" dirty="0" smtClean="0"/>
          </a:p>
        </p:txBody>
      </p:sp>
      <p:pic>
        <p:nvPicPr>
          <p:cNvPr id="4" name="Picture 3" descr="conclusion.PNG"/>
          <p:cNvPicPr>
            <a:picLocks noChangeAspect="1"/>
          </p:cNvPicPr>
          <p:nvPr/>
        </p:nvPicPr>
        <p:blipFill>
          <a:blip r:embed="rId2" cstate="print"/>
          <a:stretch>
            <a:fillRect/>
          </a:stretch>
        </p:blipFill>
        <p:spPr>
          <a:xfrm>
            <a:off x="323528" y="5733256"/>
            <a:ext cx="8568952" cy="86409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style>
          <a:lnRef idx="1">
            <a:schemeClr val="accent2"/>
          </a:lnRef>
          <a:fillRef idx="2">
            <a:schemeClr val="accent2"/>
          </a:fillRef>
          <a:effectRef idx="1">
            <a:schemeClr val="accent2"/>
          </a:effectRef>
          <a:fontRef idx="minor">
            <a:schemeClr val="dk1"/>
          </a:fontRef>
        </p:style>
        <p:txBody>
          <a:bodyPr/>
          <a:lstStyle/>
          <a:p>
            <a:r>
              <a:rPr lang="en-IN" b="1" dirty="0" smtClean="0">
                <a:solidFill>
                  <a:srgbClr val="7030A0"/>
                </a:solidFill>
                <a:latin typeface="Times New Roman" pitchFamily="18" charset="0"/>
                <a:cs typeface="Times New Roman" pitchFamily="18" charset="0"/>
              </a:rPr>
              <a:t>THANK - YOU</a:t>
            </a:r>
            <a:endParaRPr lang="en-IN" b="1"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latin typeface="Times New Roman" pitchFamily="18" charset="0"/>
                <a:cs typeface="Times New Roman" pitchFamily="18" charset="0"/>
              </a:rPr>
              <a:t>Introduction</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a:buNone/>
            </a:pPr>
            <a:r>
              <a:rPr lang="en-IN" sz="5100" b="1" u="sng" dirty="0" smtClean="0">
                <a:latin typeface="Times New Roman" pitchFamily="18" charset="0"/>
                <a:cs typeface="Times New Roman" pitchFamily="18" charset="0"/>
              </a:rPr>
              <a:t>Problem Statement:</a:t>
            </a:r>
          </a:p>
          <a:p>
            <a:pPr>
              <a:buNone/>
            </a:pPr>
            <a:endParaRPr lang="en-IN" dirty="0" smtClean="0">
              <a:latin typeface="Times New Roman" pitchFamily="18" charset="0"/>
              <a:cs typeface="Times New Roman" pitchFamily="18" charset="0"/>
            </a:endParaRPr>
          </a:p>
          <a:p>
            <a:r>
              <a:rPr lang="en-US" dirty="0" smtClean="0">
                <a:effectLst/>
                <a:latin typeface="Times New Roman" pitchFamily="18" charset="0"/>
                <a:ea typeface="Arial MT"/>
                <a:cs typeface="Times New Roman"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smtClean="0">
                <a:effectLst/>
                <a:latin typeface="Times New Roman" pitchFamily="18" charset="0"/>
                <a:ea typeface="Arial MT"/>
                <a:cs typeface="Times New Roman" pitchFamily="18" charset="0"/>
              </a:rPr>
              <a:t>modelling</a:t>
            </a:r>
            <a:r>
              <a:rPr lang="en-US" dirty="0" smtClean="0">
                <a:effectLst/>
                <a:latin typeface="Times New Roman" pitchFamily="18" charset="0"/>
                <a:ea typeface="Arial MT"/>
                <a:cs typeface="Times New Roman" pitchFamily="18" charset="0"/>
              </a:rPr>
              <a:t>, Market mix </a:t>
            </a:r>
            <a:r>
              <a:rPr lang="en-US" dirty="0" err="1" smtClean="0">
                <a:effectLst/>
                <a:latin typeface="Times New Roman" pitchFamily="18" charset="0"/>
                <a:ea typeface="Arial MT"/>
                <a:cs typeface="Times New Roman" pitchFamily="18" charset="0"/>
              </a:rPr>
              <a:t>modelling</a:t>
            </a:r>
            <a:r>
              <a:rPr lang="en-US" dirty="0" smtClean="0">
                <a:effectLst/>
                <a:latin typeface="Times New Roman" pitchFamily="18" charset="0"/>
                <a:ea typeface="Arial MT"/>
                <a:cs typeface="Times New Roman" pitchFamily="18" charset="0"/>
              </a:rPr>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352928" cy="432509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R="401320" algn="just">
              <a:lnSpc>
                <a:spcPct val="107000"/>
              </a:lnSpc>
              <a:spcBef>
                <a:spcPts val="945"/>
              </a:spcBef>
            </a:pPr>
            <a:endParaRPr lang="en-US" dirty="0" smtClean="0">
              <a:effectLst/>
              <a:latin typeface="Arial MT"/>
              <a:ea typeface="Arial MT"/>
              <a:cs typeface="Arial MT"/>
            </a:endParaRPr>
          </a:p>
          <a:p>
            <a:pPr marR="401320" algn="just">
              <a:lnSpc>
                <a:spcPct val="107000"/>
              </a:lnSpc>
              <a:spcBef>
                <a:spcPts val="945"/>
              </a:spcBef>
            </a:pPr>
            <a:endParaRPr lang="en-US" dirty="0">
              <a:latin typeface="Arial MT"/>
              <a:ea typeface="Arial MT"/>
              <a:cs typeface="Arial MT"/>
            </a:endParaRPr>
          </a:p>
          <a:p>
            <a:pPr marR="401320" algn="just">
              <a:lnSpc>
                <a:spcPct val="107000"/>
              </a:lnSpc>
              <a:spcBef>
                <a:spcPts val="945"/>
              </a:spcBef>
            </a:pPr>
            <a:endParaRPr lang="en-US" dirty="0" smtClean="0">
              <a:effectLst/>
              <a:latin typeface="Arial MT"/>
              <a:ea typeface="Arial MT"/>
              <a:cs typeface="Arial MT"/>
            </a:endParaRPr>
          </a:p>
          <a:p>
            <a:pPr marR="401320" algn="just">
              <a:lnSpc>
                <a:spcPct val="107000"/>
              </a:lnSpc>
              <a:spcBef>
                <a:spcPts val="945"/>
              </a:spcBef>
            </a:pPr>
            <a:endParaRPr lang="en-US" dirty="0">
              <a:latin typeface="Arial MT"/>
              <a:ea typeface="Arial MT"/>
              <a:cs typeface="Arial MT"/>
            </a:endParaRPr>
          </a:p>
          <a:p>
            <a:pPr marR="401320" algn="just">
              <a:lnSpc>
                <a:spcPct val="107000"/>
              </a:lnSpc>
              <a:spcBef>
                <a:spcPts val="945"/>
              </a:spcBef>
            </a:pPr>
            <a:r>
              <a:rPr lang="en-US" sz="2000" dirty="0" smtClean="0">
                <a:effectLst/>
                <a:latin typeface="Times New Roman" pitchFamily="18" charset="0"/>
                <a:ea typeface="Arial MT"/>
                <a:cs typeface="Times New Roman"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2000" dirty="0" smtClean="0">
                <a:effectLst/>
                <a:latin typeface="Times New Roman" pitchFamily="18" charset="0"/>
                <a:ea typeface="Arial MT"/>
                <a:cs typeface="Times New Roman" pitchFamily="18" charset="0"/>
              </a:rPr>
              <a:t>1. Which variables are important to predict the price of variable?</a:t>
            </a:r>
          </a:p>
          <a:p>
            <a:pPr marL="76200" marR="401320" algn="just">
              <a:lnSpc>
                <a:spcPct val="107000"/>
              </a:lnSpc>
              <a:spcBef>
                <a:spcPts val="945"/>
              </a:spcBef>
              <a:spcAft>
                <a:spcPts val="0"/>
              </a:spcAft>
            </a:pPr>
            <a:r>
              <a:rPr lang="en-US" sz="2000" dirty="0" smtClean="0">
                <a:effectLst/>
                <a:latin typeface="Times New Roman" pitchFamily="18" charset="0"/>
                <a:ea typeface="Arial MT"/>
                <a:cs typeface="Times New Roman" pitchFamily="18" charset="0"/>
              </a:rPr>
              <a:t>2. How do these variables describe the price of the house?</a:t>
            </a:r>
          </a:p>
          <a:p>
            <a:pPr marL="76200" marR="401320" algn="just">
              <a:lnSpc>
                <a:spcPct val="107000"/>
              </a:lnSpc>
              <a:spcBef>
                <a:spcPts val="945"/>
              </a:spcBef>
              <a:spcAft>
                <a:spcPts val="0"/>
              </a:spcAft>
            </a:pPr>
            <a:endParaRPr lang="en-US" sz="1600" dirty="0">
              <a:latin typeface="Arial MT"/>
              <a:ea typeface="Arial MT"/>
              <a:cs typeface="Arial M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929406"/>
            <a:ext cx="7992888" cy="39293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76200" marR="401320" algn="ctr">
              <a:lnSpc>
                <a:spcPct val="107000"/>
              </a:lnSpc>
              <a:spcBef>
                <a:spcPts val="945"/>
              </a:spcBef>
              <a:spcAft>
                <a:spcPts val="0"/>
              </a:spcAft>
            </a:pPr>
            <a:r>
              <a:rPr lang="en-US" sz="4400" b="1" i="1" dirty="0" smtClean="0">
                <a:effectLst/>
                <a:latin typeface="Times New Roman" pitchFamily="18" charset="0"/>
                <a:ea typeface="Arial MT"/>
                <a:cs typeface="Times New Roman" pitchFamily="18" charset="0"/>
              </a:rPr>
              <a:t>Objective</a:t>
            </a:r>
          </a:p>
          <a:p>
            <a:pPr marR="401320" algn="just">
              <a:lnSpc>
                <a:spcPct val="107000"/>
              </a:lnSpc>
              <a:spcBef>
                <a:spcPts val="945"/>
              </a:spcBef>
            </a:pPr>
            <a:r>
              <a:rPr lang="en-US" sz="1600" dirty="0" smtClean="0">
                <a:effectLst/>
                <a:latin typeface="Arial MT"/>
                <a:ea typeface="Arial MT"/>
                <a:cs typeface="Arial MT"/>
              </a:rPr>
              <a:t> </a:t>
            </a:r>
            <a:r>
              <a:rPr lang="en-US" sz="2400" b="1" u="sng" dirty="0" smtClean="0">
                <a:solidFill>
                  <a:schemeClr val="tx1"/>
                </a:solidFill>
                <a:effectLst/>
                <a:latin typeface="Times New Roman" pitchFamily="18" charset="0"/>
                <a:ea typeface="Arial MT"/>
                <a:cs typeface="Times New Roman" pitchFamily="18" charset="0"/>
              </a:rPr>
              <a:t>Business Goal:</a:t>
            </a:r>
          </a:p>
          <a:p>
            <a:pPr marR="401320" algn="just">
              <a:lnSpc>
                <a:spcPct val="107000"/>
              </a:lnSpc>
              <a:spcBef>
                <a:spcPts val="945"/>
              </a:spcBef>
            </a:pPr>
            <a:endParaRPr lang="en-US" sz="2400" b="1" u="sng" dirty="0" smtClean="0">
              <a:solidFill>
                <a:schemeClr val="tx1"/>
              </a:solidFill>
              <a:effectLst/>
              <a:latin typeface="Times New Roman" pitchFamily="18" charset="0"/>
              <a:ea typeface="Arial MT"/>
              <a:cs typeface="Times New Roman" pitchFamily="18" charset="0"/>
            </a:endParaRPr>
          </a:p>
          <a:p>
            <a:pPr marR="401320" algn="just">
              <a:lnSpc>
                <a:spcPct val="107000"/>
              </a:lnSpc>
              <a:spcBef>
                <a:spcPts val="945"/>
              </a:spcBef>
            </a:pPr>
            <a:r>
              <a:rPr lang="en-US" sz="2000" dirty="0" smtClean="0">
                <a:effectLst/>
                <a:latin typeface="Times New Roman" pitchFamily="18" charset="0"/>
                <a:ea typeface="Arial MT"/>
                <a:cs typeface="Times New Roman" pitchFamily="18"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2000" dirty="0" smtClean="0">
              <a:effectLst/>
              <a:latin typeface="Times New Roman" pitchFamily="18" charset="0"/>
              <a:ea typeface="Arial MT"/>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i="1" dirty="0" smtClean="0">
                <a:latin typeface="Times New Roman" pitchFamily="18" charset="0"/>
                <a:cs typeface="Times New Roman" pitchFamily="18" charset="0"/>
              </a:rPr>
              <a:t>Exploratory Data Analysis (EDA)</a:t>
            </a:r>
            <a:endParaRPr lang="en-IN" b="1" i="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r>
              <a:rPr lang="en-IN" sz="2800" dirty="0" smtClean="0">
                <a:latin typeface="Times New Roman" pitchFamily="18" charset="0"/>
                <a:cs typeface="Times New Roman" pitchFamily="18" charset="0"/>
              </a:rPr>
              <a:t>We have 2 datasets , one is train dataset and another is test dataset.</a:t>
            </a:r>
          </a:p>
          <a:p>
            <a:r>
              <a:rPr lang="en-IN" sz="2800" dirty="0" smtClean="0">
                <a:latin typeface="Times New Roman" pitchFamily="18" charset="0"/>
                <a:cs typeface="Times New Roman" pitchFamily="18" charset="0"/>
              </a:rPr>
              <a:t>Train dataset is our main dataset which has 1168 rows and 81 columns(</a:t>
            </a:r>
            <a:r>
              <a:rPr lang="en-IN" sz="2800" dirty="0" err="1" smtClean="0">
                <a:latin typeface="Times New Roman" pitchFamily="18" charset="0"/>
                <a:cs typeface="Times New Roman" pitchFamily="18" charset="0"/>
              </a:rPr>
              <a:t>i.e</a:t>
            </a:r>
            <a:r>
              <a:rPr lang="en-IN" sz="2800" dirty="0" smtClean="0">
                <a:latin typeface="Times New Roman" pitchFamily="18" charset="0"/>
                <a:cs typeface="Times New Roman" pitchFamily="18" charset="0"/>
              </a:rPr>
              <a:t> features)</a:t>
            </a:r>
          </a:p>
          <a:p>
            <a:r>
              <a:rPr lang="en-IN" sz="2800" dirty="0" smtClean="0">
                <a:latin typeface="Times New Roman" pitchFamily="18" charset="0"/>
                <a:cs typeface="Times New Roman" pitchFamily="18" charset="0"/>
              </a:rPr>
              <a:t>Test dataset is our predict dataset which has 292 rows and 80 columns.</a:t>
            </a:r>
          </a:p>
          <a:p>
            <a:r>
              <a:rPr lang="en-IN" sz="2800" dirty="0" smtClean="0">
                <a:latin typeface="Times New Roman" pitchFamily="18" charset="0"/>
                <a:cs typeface="Times New Roman" pitchFamily="18" charset="0"/>
              </a:rPr>
              <a:t>Our target variable is Column “</a:t>
            </a:r>
            <a:r>
              <a:rPr lang="en-IN" sz="2800" dirty="0" err="1" smtClean="0">
                <a:latin typeface="Times New Roman" pitchFamily="18" charset="0"/>
                <a:cs typeface="Times New Roman" pitchFamily="18" charset="0"/>
              </a:rPr>
              <a:t>SalePrice</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81 Columns of Dataset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r>
              <a:rPr lang="en-IN" dirty="0" smtClean="0">
                <a:latin typeface="Times New Roman" pitchFamily="18" charset="0"/>
                <a:cs typeface="Times New Roman" pitchFamily="18" charset="0"/>
              </a:rPr>
              <a:t>'Id', '</a:t>
            </a:r>
            <a:r>
              <a:rPr lang="en-IN" dirty="0" err="1" smtClean="0">
                <a:latin typeface="Times New Roman" pitchFamily="18" charset="0"/>
                <a:cs typeface="Times New Roman" pitchFamily="18" charset="0"/>
              </a:rPr>
              <a:t>MSSubClass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MSZoning</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LotFrontage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LotArea</a:t>
            </a:r>
            <a:r>
              <a:rPr lang="en-IN" dirty="0" smtClean="0">
                <a:latin typeface="Times New Roman" pitchFamily="18" charset="0"/>
                <a:cs typeface="Times New Roman" pitchFamily="18" charset="0"/>
              </a:rPr>
              <a:t>', 'Street', 'Alley', '</a:t>
            </a:r>
            <a:r>
              <a:rPr lang="en-IN" dirty="0" err="1" smtClean="0">
                <a:latin typeface="Times New Roman" pitchFamily="18" charset="0"/>
                <a:cs typeface="Times New Roman" pitchFamily="18" charset="0"/>
              </a:rPr>
              <a:t>LotShape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LandContour</a:t>
            </a:r>
            <a:r>
              <a:rPr lang="en-IN" dirty="0" smtClean="0">
                <a:latin typeface="Times New Roman" pitchFamily="18" charset="0"/>
                <a:cs typeface="Times New Roman" pitchFamily="18" charset="0"/>
              </a:rPr>
              <a:t>', 'Utilities', '</a:t>
            </a:r>
            <a:r>
              <a:rPr lang="en-IN" dirty="0" err="1" smtClean="0">
                <a:latin typeface="Times New Roman" pitchFamily="18" charset="0"/>
                <a:cs typeface="Times New Roman" pitchFamily="18" charset="0"/>
              </a:rPr>
              <a:t>LotConfig</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LandSlope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Neighborhood</a:t>
            </a:r>
            <a:r>
              <a:rPr lang="en-IN" dirty="0" smtClean="0">
                <a:latin typeface="Times New Roman" pitchFamily="18" charset="0"/>
                <a:cs typeface="Times New Roman" pitchFamily="18" charset="0"/>
              </a:rPr>
              <a:t>', 'Condition1', 'Condition2', '</a:t>
            </a:r>
            <a:r>
              <a:rPr lang="en-IN" dirty="0" err="1" smtClean="0">
                <a:latin typeface="Times New Roman" pitchFamily="18" charset="0"/>
                <a:cs typeface="Times New Roman" pitchFamily="18" charset="0"/>
              </a:rPr>
              <a:t>BldgType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HouseStyle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OverallQual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OverallCond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YearBuilt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YearRemodAdd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RoofStyle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RoofMatl</a:t>
            </a:r>
            <a:r>
              <a:rPr lang="en-IN" dirty="0" smtClean="0">
                <a:latin typeface="Times New Roman" pitchFamily="18" charset="0"/>
                <a:cs typeface="Times New Roman" pitchFamily="18" charset="0"/>
              </a:rPr>
              <a:t>', 'Exterior1st', 'Exterior2nd', '</a:t>
            </a:r>
            <a:r>
              <a:rPr lang="en-IN" dirty="0" err="1" smtClean="0">
                <a:latin typeface="Times New Roman" pitchFamily="18" charset="0"/>
                <a:cs typeface="Times New Roman" pitchFamily="18" charset="0"/>
              </a:rPr>
              <a:t>MasVnrType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MasVnrArea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ExterQual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ExterCond</a:t>
            </a:r>
            <a:r>
              <a:rPr lang="en-IN" dirty="0" smtClean="0">
                <a:latin typeface="Times New Roman" pitchFamily="18" charset="0"/>
                <a:cs typeface="Times New Roman" pitchFamily="18" charset="0"/>
              </a:rPr>
              <a:t>', 'Foundation', '</a:t>
            </a:r>
            <a:r>
              <a:rPr lang="en-IN" dirty="0" err="1" smtClean="0">
                <a:latin typeface="Times New Roman" pitchFamily="18" charset="0"/>
                <a:cs typeface="Times New Roman" pitchFamily="18" charset="0"/>
              </a:rPr>
              <a:t>BsmtQual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BsmtCond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BsmtExposure</a:t>
            </a:r>
            <a:r>
              <a:rPr lang="en-IN" dirty="0" smtClean="0">
                <a:latin typeface="Times New Roman" pitchFamily="18" charset="0"/>
                <a:cs typeface="Times New Roman" pitchFamily="18" charset="0"/>
              </a:rPr>
              <a:t>', 'BsmtFinType1', 'BsmtFinSF1', 'BsmtFinType2', 'BsmtFinSF2', '</a:t>
            </a:r>
            <a:r>
              <a:rPr lang="en-IN" dirty="0" err="1" smtClean="0">
                <a:latin typeface="Times New Roman" pitchFamily="18" charset="0"/>
                <a:cs typeface="Times New Roman" pitchFamily="18" charset="0"/>
              </a:rPr>
              <a:t>BsmtUnfSF</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TotalBsmtSF</a:t>
            </a:r>
            <a:r>
              <a:rPr lang="en-IN" dirty="0" smtClean="0">
                <a:latin typeface="Times New Roman" pitchFamily="18" charset="0"/>
                <a:cs typeface="Times New Roman" pitchFamily="18" charset="0"/>
              </a:rPr>
              <a:t>', 'Heating', '</a:t>
            </a:r>
            <a:r>
              <a:rPr lang="en-IN" dirty="0" err="1" smtClean="0">
                <a:latin typeface="Times New Roman" pitchFamily="18" charset="0"/>
                <a:cs typeface="Times New Roman" pitchFamily="18" charset="0"/>
              </a:rPr>
              <a:t>HeatingQC</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CentralAir</a:t>
            </a:r>
            <a:r>
              <a:rPr lang="en-IN" dirty="0" smtClean="0">
                <a:latin typeface="Times New Roman" pitchFamily="18" charset="0"/>
                <a:cs typeface="Times New Roman" pitchFamily="18" charset="0"/>
              </a:rPr>
              <a:t>', 'Electrical', '1stFlrSF', '2ndFlrSF', '</a:t>
            </a:r>
            <a:r>
              <a:rPr lang="en-IN" dirty="0" err="1" smtClean="0">
                <a:latin typeface="Times New Roman" pitchFamily="18" charset="0"/>
                <a:cs typeface="Times New Roman" pitchFamily="18" charset="0"/>
              </a:rPr>
              <a:t>LowQualFinSF</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GrLivArea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BsmtFullBath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BsmtHalfBath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FullBath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HalfBath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BedroomAbvGr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KitchenAbvGr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KitchenQual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TotRmsAbvGrd</a:t>
            </a:r>
            <a:r>
              <a:rPr lang="en-IN" dirty="0" smtClean="0">
                <a:latin typeface="Times New Roman" pitchFamily="18" charset="0"/>
                <a:cs typeface="Times New Roman" pitchFamily="18" charset="0"/>
              </a:rPr>
              <a:t>', 'Functional', 'Fireplaces', '</a:t>
            </a:r>
            <a:r>
              <a:rPr lang="en-IN" dirty="0" err="1" smtClean="0">
                <a:latin typeface="Times New Roman" pitchFamily="18" charset="0"/>
                <a:cs typeface="Times New Roman" pitchFamily="18" charset="0"/>
              </a:rPr>
              <a:t>FireplaceQu</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GarageType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GarageYrBlt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GarageFinish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GarageCars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GarageArea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GarageQual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GarageCond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PavedDrive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WoodDeckSF</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OpenPorchSF</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EnclosedPorch</a:t>
            </a:r>
            <a:r>
              <a:rPr lang="en-IN" dirty="0" smtClean="0">
                <a:latin typeface="Times New Roman" pitchFamily="18" charset="0"/>
                <a:cs typeface="Times New Roman" pitchFamily="18" charset="0"/>
              </a:rPr>
              <a:t>', '3SsnPorch', '</a:t>
            </a:r>
            <a:r>
              <a:rPr lang="en-IN" dirty="0" err="1" smtClean="0">
                <a:latin typeface="Times New Roman" pitchFamily="18" charset="0"/>
                <a:cs typeface="Times New Roman" pitchFamily="18" charset="0"/>
              </a:rPr>
              <a:t>ScreenPorch</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PoolArea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PoolQC</a:t>
            </a:r>
            <a:r>
              <a:rPr lang="en-IN" dirty="0" smtClean="0">
                <a:latin typeface="Times New Roman" pitchFamily="18" charset="0"/>
                <a:cs typeface="Times New Roman" pitchFamily="18" charset="0"/>
              </a:rPr>
              <a:t>', 'Fence', '</a:t>
            </a:r>
            <a:r>
              <a:rPr lang="en-IN" dirty="0" err="1" smtClean="0">
                <a:latin typeface="Times New Roman" pitchFamily="18" charset="0"/>
                <a:cs typeface="Times New Roman" pitchFamily="18" charset="0"/>
              </a:rPr>
              <a:t>MiscFeature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MiscVal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MoSold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YrSold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SaleType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SaleCondition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SalePrice</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latin typeface="Times New Roman" pitchFamily="18" charset="0"/>
                <a:cs typeface="Times New Roman" pitchFamily="18" charset="0"/>
              </a:rPr>
              <a:t>SalePrice</a:t>
            </a:r>
            <a:r>
              <a:rPr lang="en-IN" b="1" dirty="0" smtClean="0">
                <a:latin typeface="Times New Roman" pitchFamily="18" charset="0"/>
                <a:cs typeface="Times New Roman" pitchFamily="18" charset="0"/>
              </a:rPr>
              <a:t> :Target Variable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IN" dirty="0" err="1" smtClean="0">
                <a:latin typeface="Times New Roman" pitchFamily="18" charset="0"/>
                <a:cs typeface="Times New Roman" pitchFamily="18" charset="0"/>
              </a:rPr>
              <a:t>SalePrice</a:t>
            </a:r>
            <a:r>
              <a:rPr lang="en-IN" dirty="0" smtClean="0">
                <a:latin typeface="Times New Roman" pitchFamily="18" charset="0"/>
                <a:cs typeface="Times New Roman" pitchFamily="18" charset="0"/>
              </a:rPr>
              <a:t> is our target variable with continuous values in it. As this column has continuous values so we can say that this is a problem of Regression and we need to create Regression Models.</a:t>
            </a:r>
          </a:p>
          <a:p>
            <a:r>
              <a:rPr lang="en-IN" dirty="0" smtClean="0">
                <a:latin typeface="Times New Roman" pitchFamily="18" charset="0"/>
                <a:cs typeface="Times New Roman" pitchFamily="18" charset="0"/>
              </a:rPr>
              <a:t>We also check </a:t>
            </a:r>
            <a:r>
              <a:rPr lang="en-IN" b="1" dirty="0" smtClean="0">
                <a:latin typeface="Times New Roman" pitchFamily="18" charset="0"/>
                <a:cs typeface="Times New Roman" pitchFamily="18" charset="0"/>
              </a:rPr>
              <a:t>main_data.info()</a:t>
            </a:r>
          </a:p>
          <a:p>
            <a:r>
              <a:rPr lang="en-IN" dirty="0" err="1" smtClean="0">
                <a:latin typeface="Times New Roman" pitchFamily="18" charset="0"/>
                <a:cs typeface="Times New Roman" pitchFamily="18" charset="0"/>
              </a:rPr>
              <a:t>Main_data</a:t>
            </a:r>
            <a:r>
              <a:rPr lang="en-IN" dirty="0" smtClean="0">
                <a:latin typeface="Times New Roman" pitchFamily="18" charset="0"/>
                <a:cs typeface="Times New Roman" pitchFamily="18" charset="0"/>
              </a:rPr>
              <a:t> is our main train dataset and info tells us about the </a:t>
            </a:r>
            <a:r>
              <a:rPr lang="en-IN" dirty="0" err="1" smtClean="0">
                <a:latin typeface="Times New Roman" pitchFamily="18" charset="0"/>
                <a:cs typeface="Times New Roman" pitchFamily="18" charset="0"/>
              </a:rPr>
              <a:t>datatypes</a:t>
            </a:r>
            <a:r>
              <a:rPr lang="en-IN" dirty="0" smtClean="0">
                <a:latin typeface="Times New Roman" pitchFamily="18" charset="0"/>
                <a:cs typeface="Times New Roman" pitchFamily="18" charset="0"/>
              </a:rPr>
              <a:t> and non null values in each columns.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latin typeface="Times New Roman" pitchFamily="18" charset="0"/>
                <a:cs typeface="Times New Roman" pitchFamily="18" charset="0"/>
              </a:rPr>
              <a:t>Datatypes</a:t>
            </a:r>
            <a:r>
              <a:rPr lang="en-IN" b="1" dirty="0" smtClean="0">
                <a:latin typeface="Times New Roman" pitchFamily="18" charset="0"/>
                <a:cs typeface="Times New Roman" pitchFamily="18" charset="0"/>
              </a:rPr>
              <a:t> in our dataset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style>
          <a:lnRef idx="1">
            <a:schemeClr val="dk1"/>
          </a:lnRef>
          <a:fillRef idx="3">
            <a:schemeClr val="dk1"/>
          </a:fillRef>
          <a:effectRef idx="2">
            <a:schemeClr val="dk1"/>
          </a:effectRef>
          <a:fontRef idx="minor">
            <a:schemeClr val="lt1"/>
          </a:fontRef>
        </p:style>
        <p:txBody>
          <a:bodyPr>
            <a:normAutofit fontScale="55000" lnSpcReduction="20000"/>
          </a:bodyPr>
          <a:lstStyle/>
          <a:p>
            <a:r>
              <a:rPr lang="en-IN" dirty="0" smtClean="0">
                <a:latin typeface="Times New Roman" pitchFamily="18" charset="0"/>
                <a:cs typeface="Times New Roman" pitchFamily="18" charset="0"/>
              </a:rPr>
              <a:t>Main_data.info() gave us information that our dataset is having </a:t>
            </a:r>
            <a:r>
              <a:rPr lang="en-IN" dirty="0">
                <a:latin typeface="Times New Roman" pitchFamily="18" charset="0"/>
                <a:cs typeface="Times New Roman" pitchFamily="18" charset="0"/>
              </a:rPr>
              <a:t>38 numerical </a:t>
            </a:r>
            <a:r>
              <a:rPr lang="en-IN" dirty="0" err="1">
                <a:latin typeface="Times New Roman" pitchFamily="18" charset="0"/>
                <a:cs typeface="Times New Roman" pitchFamily="18" charset="0"/>
              </a:rPr>
              <a:t>datatype</a:t>
            </a:r>
            <a:r>
              <a:rPr lang="en-IN" dirty="0">
                <a:latin typeface="Times New Roman" pitchFamily="18" charset="0"/>
                <a:cs typeface="Times New Roman" pitchFamily="18" charset="0"/>
              </a:rPr>
              <a:t> and 43 object </a:t>
            </a:r>
            <a:r>
              <a:rPr lang="en-IN" dirty="0" err="1">
                <a:latin typeface="Times New Roman" pitchFamily="18" charset="0"/>
                <a:cs typeface="Times New Roman" pitchFamily="18" charset="0"/>
              </a:rPr>
              <a:t>i.e</a:t>
            </a:r>
            <a:r>
              <a:rPr lang="en-IN" dirty="0">
                <a:latin typeface="Times New Roman" pitchFamily="18" charset="0"/>
                <a:cs typeface="Times New Roman" pitchFamily="18" charset="0"/>
              </a:rPr>
              <a:t> categorical </a:t>
            </a:r>
            <a:r>
              <a:rPr lang="en-IN" dirty="0" err="1">
                <a:latin typeface="Times New Roman" pitchFamily="18" charset="0"/>
                <a:cs typeface="Times New Roman" pitchFamily="18" charset="0"/>
              </a:rPr>
              <a:t>datatype</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For </a:t>
            </a:r>
            <a:r>
              <a:rPr lang="en-IN" dirty="0" err="1" smtClean="0">
                <a:latin typeface="Times New Roman" pitchFamily="18" charset="0"/>
                <a:cs typeface="Times New Roman" pitchFamily="18" charset="0"/>
              </a:rPr>
              <a:t>seperating</a:t>
            </a:r>
            <a:r>
              <a:rPr lang="en-IN" dirty="0" smtClean="0">
                <a:latin typeface="Times New Roman" pitchFamily="18" charset="0"/>
                <a:cs typeface="Times New Roman" pitchFamily="18" charset="0"/>
              </a:rPr>
              <a:t> numerical and object </a:t>
            </a:r>
            <a:r>
              <a:rPr lang="en-IN" dirty="0" err="1" smtClean="0">
                <a:latin typeface="Times New Roman" pitchFamily="18" charset="0"/>
                <a:cs typeface="Times New Roman" pitchFamily="18" charset="0"/>
              </a:rPr>
              <a:t>datatypes</a:t>
            </a:r>
            <a:r>
              <a:rPr lang="en-IN" dirty="0" smtClean="0">
                <a:latin typeface="Times New Roman" pitchFamily="18" charset="0"/>
                <a:cs typeface="Times New Roman" pitchFamily="18" charset="0"/>
              </a:rPr>
              <a:t> we used below syntax:</a:t>
            </a:r>
          </a:p>
          <a:p>
            <a:pPr>
              <a:buNone/>
            </a:pPr>
            <a:endParaRPr lang="en-IN" dirty="0" smtClean="0">
              <a:latin typeface="Times New Roman" pitchFamily="18" charset="0"/>
              <a:cs typeface="Times New Roman" pitchFamily="18" charset="0"/>
            </a:endParaRPr>
          </a:p>
          <a:p>
            <a:pPr>
              <a:buNone/>
            </a:pPr>
            <a:r>
              <a:rPr lang="en-IN" dirty="0" err="1" smtClean="0">
                <a:solidFill>
                  <a:srgbClr val="FF0000"/>
                </a:solidFill>
                <a:latin typeface="Times New Roman" pitchFamily="18" charset="0"/>
                <a:cs typeface="Times New Roman" pitchFamily="18" charset="0"/>
              </a:rPr>
              <a:t>object_datatype</a:t>
            </a:r>
            <a:r>
              <a:rPr lang="en-IN" dirty="0" smtClean="0">
                <a:solidFill>
                  <a:srgbClr val="FF0000"/>
                </a:solidFill>
                <a:latin typeface="Times New Roman" pitchFamily="18" charset="0"/>
                <a:cs typeface="Times New Roman" pitchFamily="18" charset="0"/>
              </a:rPr>
              <a:t> = []</a:t>
            </a:r>
          </a:p>
          <a:p>
            <a:pPr>
              <a:buNone/>
            </a:pPr>
            <a:r>
              <a:rPr lang="en-IN" dirty="0" smtClean="0">
                <a:latin typeface="Times New Roman" pitchFamily="18" charset="0"/>
                <a:cs typeface="Times New Roman" pitchFamily="18" charset="0"/>
              </a:rPr>
              <a:t>for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in </a:t>
            </a:r>
            <a:r>
              <a:rPr lang="en-IN" dirty="0" err="1" smtClean="0">
                <a:latin typeface="Times New Roman" pitchFamily="18" charset="0"/>
                <a:cs typeface="Times New Roman" pitchFamily="18" charset="0"/>
              </a:rPr>
              <a:t>main_data.dtypes.index</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if </a:t>
            </a:r>
            <a:r>
              <a:rPr lang="en-IN" dirty="0" err="1" smtClean="0">
                <a:latin typeface="Times New Roman" pitchFamily="18" charset="0"/>
                <a:cs typeface="Times New Roman" pitchFamily="18" charset="0"/>
              </a:rPr>
              <a:t>main_data.dtypes</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 'object':</a:t>
            </a:r>
          </a:p>
          <a:p>
            <a:pPr>
              <a:buNone/>
            </a:pPr>
            <a:r>
              <a:rPr lang="en-IN" dirty="0" err="1" smtClean="0">
                <a:latin typeface="Times New Roman" pitchFamily="18" charset="0"/>
                <a:cs typeface="Times New Roman" pitchFamily="18" charset="0"/>
              </a:rPr>
              <a:t>object_datatype.append</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a:t>
            </a:r>
          </a:p>
          <a:p>
            <a:pPr>
              <a:buNone/>
            </a:pPr>
            <a:r>
              <a:rPr lang="en-IN" b="1" dirty="0" smtClean="0">
                <a:latin typeface="Times New Roman" pitchFamily="18" charset="0"/>
                <a:cs typeface="Times New Roman" pitchFamily="18" charset="0"/>
              </a:rPr>
              <a:t>print(</a:t>
            </a:r>
            <a:r>
              <a:rPr lang="en-IN" b="1" dirty="0" err="1" smtClean="0">
                <a:latin typeface="Times New Roman" pitchFamily="18" charset="0"/>
                <a:cs typeface="Times New Roman" pitchFamily="18" charset="0"/>
              </a:rPr>
              <a:t>f"Object</a:t>
            </a:r>
            <a:r>
              <a:rPr lang="en-IN" b="1" dirty="0" smtClean="0">
                <a:latin typeface="Times New Roman" pitchFamily="18" charset="0"/>
                <a:cs typeface="Times New Roman" pitchFamily="18" charset="0"/>
              </a:rPr>
              <a:t> Data Type Columns are: ", </a:t>
            </a:r>
            <a:r>
              <a:rPr lang="en-IN" b="1" dirty="0" err="1" smtClean="0">
                <a:latin typeface="Times New Roman" pitchFamily="18" charset="0"/>
                <a:cs typeface="Times New Roman" pitchFamily="18" charset="0"/>
              </a:rPr>
              <a:t>object_datatype</a:t>
            </a:r>
            <a:r>
              <a:rPr lang="en-IN" b="1" dirty="0" smtClean="0">
                <a:latin typeface="Times New Roman" pitchFamily="18" charset="0"/>
                <a:cs typeface="Times New Roman" pitchFamily="18" charset="0"/>
              </a:rPr>
              <a:t>)</a:t>
            </a:r>
          </a:p>
          <a:p>
            <a:pPr>
              <a:buNone/>
            </a:pPr>
            <a:endParaRPr lang="en-IN" dirty="0" smtClean="0">
              <a:latin typeface="Times New Roman" pitchFamily="18" charset="0"/>
              <a:cs typeface="Times New Roman" pitchFamily="18" charset="0"/>
            </a:endParaRPr>
          </a:p>
          <a:p>
            <a:pPr>
              <a:buNone/>
            </a:pPr>
            <a:r>
              <a:rPr lang="en-IN" dirty="0" err="1" smtClean="0">
                <a:solidFill>
                  <a:srgbClr val="FF0000"/>
                </a:solidFill>
                <a:latin typeface="Times New Roman" pitchFamily="18" charset="0"/>
                <a:cs typeface="Times New Roman" pitchFamily="18" charset="0"/>
              </a:rPr>
              <a:t>numerical_datatype</a:t>
            </a:r>
            <a:r>
              <a:rPr lang="en-IN" dirty="0" smtClean="0">
                <a:solidFill>
                  <a:srgbClr val="FF0000"/>
                </a:solidFill>
                <a:latin typeface="Times New Roman" pitchFamily="18" charset="0"/>
                <a:cs typeface="Times New Roman" pitchFamily="18" charset="0"/>
              </a:rPr>
              <a:t> = []</a:t>
            </a:r>
          </a:p>
          <a:p>
            <a:pPr>
              <a:buNone/>
            </a:pPr>
            <a:r>
              <a:rPr lang="en-IN" dirty="0" smtClean="0">
                <a:latin typeface="Times New Roman" pitchFamily="18" charset="0"/>
                <a:cs typeface="Times New Roman" pitchFamily="18" charset="0"/>
              </a:rPr>
              <a:t>for </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in </a:t>
            </a:r>
            <a:r>
              <a:rPr lang="en-IN" dirty="0" err="1" smtClean="0">
                <a:latin typeface="Times New Roman" pitchFamily="18" charset="0"/>
                <a:cs typeface="Times New Roman" pitchFamily="18" charset="0"/>
              </a:rPr>
              <a:t>main_data.dtypes.index</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if </a:t>
            </a:r>
            <a:r>
              <a:rPr lang="en-IN" dirty="0" err="1" smtClean="0">
                <a:latin typeface="Times New Roman" pitchFamily="18" charset="0"/>
                <a:cs typeface="Times New Roman" pitchFamily="18" charset="0"/>
              </a:rPr>
              <a:t>main_data.dtypes</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 != 'object':</a:t>
            </a:r>
          </a:p>
          <a:p>
            <a:pPr>
              <a:buNone/>
            </a:pPr>
            <a:r>
              <a:rPr lang="en-IN" dirty="0" err="1" smtClean="0">
                <a:latin typeface="Times New Roman" pitchFamily="18" charset="0"/>
                <a:cs typeface="Times New Roman" pitchFamily="18" charset="0"/>
              </a:rPr>
              <a:t>numerical_datatype.append</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a:t>
            </a:r>
          </a:p>
          <a:p>
            <a:pPr>
              <a:buNone/>
            </a:pPr>
            <a:r>
              <a:rPr lang="en-IN" b="1" dirty="0" smtClean="0">
                <a:latin typeface="Times New Roman" pitchFamily="18" charset="0"/>
                <a:cs typeface="Times New Roman" pitchFamily="18" charset="0"/>
              </a:rPr>
              <a:t>print(</a:t>
            </a:r>
            <a:r>
              <a:rPr lang="en-IN" b="1" dirty="0" err="1" smtClean="0">
                <a:latin typeface="Times New Roman" pitchFamily="18" charset="0"/>
                <a:cs typeface="Times New Roman" pitchFamily="18" charset="0"/>
              </a:rPr>
              <a:t>f"Numerical</a:t>
            </a:r>
            <a:r>
              <a:rPr lang="en-IN" b="1" dirty="0" smtClean="0">
                <a:latin typeface="Times New Roman" pitchFamily="18" charset="0"/>
                <a:cs typeface="Times New Roman" pitchFamily="18" charset="0"/>
              </a:rPr>
              <a:t> Data Type Columns are: ", </a:t>
            </a:r>
            <a:r>
              <a:rPr lang="en-IN" b="1" dirty="0" err="1" smtClean="0">
                <a:latin typeface="Times New Roman" pitchFamily="18" charset="0"/>
                <a:cs typeface="Times New Roman" pitchFamily="18" charset="0"/>
              </a:rPr>
              <a:t>numerical_datatype</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1684</Words>
  <Application>Microsoft Office PowerPoint</Application>
  <PresentationFormat>On-screen Show (4:3)</PresentationFormat>
  <Paragraphs>163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HOUSING PRICE PREDICTION PRESENTATION</vt:lpstr>
      <vt:lpstr>Agenda:</vt:lpstr>
      <vt:lpstr>Introduction</vt:lpstr>
      <vt:lpstr>Slide 4</vt:lpstr>
      <vt:lpstr>Slide 5</vt:lpstr>
      <vt:lpstr>Exploratory Data Analysis (EDA)</vt:lpstr>
      <vt:lpstr>81 Columns of Dataset</vt:lpstr>
      <vt:lpstr>SalePrice :Target Variable</vt:lpstr>
      <vt:lpstr>Datatypes in our dataset</vt:lpstr>
      <vt:lpstr>Numerical and Object Datatype</vt:lpstr>
      <vt:lpstr>Null Values</vt:lpstr>
      <vt:lpstr>Slide 12</vt:lpstr>
      <vt:lpstr>Statistical Description</vt:lpstr>
      <vt:lpstr>Encoding</vt:lpstr>
      <vt:lpstr>Visualization</vt:lpstr>
      <vt:lpstr>Countplot</vt:lpstr>
      <vt:lpstr>ScatterPlot</vt:lpstr>
      <vt:lpstr>BarPlot</vt:lpstr>
      <vt:lpstr>Correlation</vt:lpstr>
      <vt:lpstr>Correlation using Barplot</vt:lpstr>
      <vt:lpstr>Outliers and Skewness</vt:lpstr>
      <vt:lpstr>Model Building and Evaluation</vt:lpstr>
      <vt:lpstr>The Predict test and train values</vt:lpstr>
      <vt:lpstr>Hyper Parameter Tuning</vt:lpstr>
      <vt:lpstr>Best Model</vt:lpstr>
      <vt:lpstr>Conclusion</vt:lpstr>
      <vt:lpstr>THANK -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creator>Sunny</dc:creator>
  <cp:lastModifiedBy>Sunny</cp:lastModifiedBy>
  <cp:revision>16</cp:revision>
  <dcterms:created xsi:type="dcterms:W3CDTF">2022-10-09T10:50:27Z</dcterms:created>
  <dcterms:modified xsi:type="dcterms:W3CDTF">2022-10-09T12:33:37Z</dcterms:modified>
</cp:coreProperties>
</file>