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charts/chart15.xml" ContentType="application/vnd.openxmlformats-officedocument.drawingml.chart+xml"/>
  <Override PartName="/ppt/charts/chart24.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ppt/charts/chart7.xml" ContentType="application/vnd.openxmlformats-officedocument.drawingml.chart+xml"/>
  <Override PartName="/ppt/charts/chart20.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charts/chart16.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ppt/charts/chart2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charts/chart21.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30"/>
  </p:notesMasterIdLst>
  <p:sldIdLst>
    <p:sldId id="256" r:id="rId2"/>
    <p:sldId id="257" r:id="rId3"/>
    <p:sldId id="268" r:id="rId4"/>
    <p:sldId id="258" r:id="rId5"/>
    <p:sldId id="259" r:id="rId6"/>
    <p:sldId id="260" r:id="rId7"/>
    <p:sldId id="261" r:id="rId8"/>
    <p:sldId id="262" r:id="rId9"/>
    <p:sldId id="263" r:id="rId10"/>
    <p:sldId id="264" r:id="rId11"/>
    <p:sldId id="265" r:id="rId12"/>
    <p:sldId id="267"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Office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Office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Office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Office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Office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Office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Office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Office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Office_Excel_Work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autoTitleDeleted val="1"/>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Prefered</c:v>
                </c:pt>
              </c:strCache>
            </c:strRef>
          </c:tx>
          <c:dP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126D-4B5C-B6E0-58FC11ECAD2C}"/>
              </c:ext>
            </c:extLst>
          </c:dPt>
          <c:dPt>
            <c:idx val="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2-126D-4B5C-B6E0-58FC11ECAD2C}"/>
              </c:ext>
            </c:extLst>
          </c:dPt>
          <c:dPt>
            <c:idx val="2"/>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126D-4B5C-B6E0-58FC11ECAD2C}"/>
              </c:ext>
            </c:extLst>
          </c:dPt>
          <c:dPt>
            <c:idx val="3"/>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4-126D-4B5C-B6E0-58FC11ECAD2C}"/>
              </c:ext>
            </c:extLst>
          </c:dPt>
          <c:dPt>
            <c:idx val="4"/>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126D-4B5C-B6E0-58FC11ECAD2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
            <c:spPr>
              <a:noFill/>
              <a:ln>
                <a:noFill/>
              </a:ln>
              <a:effectLst/>
            </c:spPr>
            <c:dLblPos val="outEnd"/>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Amazon</c:v>
                </c:pt>
                <c:pt idx="1">
                  <c:v>Flipkart</c:v>
                </c:pt>
                <c:pt idx="2">
                  <c:v>Snapdal</c:v>
                </c:pt>
                <c:pt idx="3">
                  <c:v>PayTM</c:v>
                </c:pt>
                <c:pt idx="4">
                  <c:v>Myntra</c:v>
                </c:pt>
              </c:strCache>
            </c:strRef>
          </c:cat>
          <c:val>
            <c:numRef>
              <c:f>Sheet1!$B$2:$B$6</c:f>
              <c:numCache>
                <c:formatCode>0%</c:formatCode>
                <c:ptCount val="5"/>
                <c:pt idx="0">
                  <c:v>0.28000000000000008</c:v>
                </c:pt>
                <c:pt idx="1">
                  <c:v>0.23</c:v>
                </c:pt>
                <c:pt idx="2">
                  <c:v>0.19000000000000003</c:v>
                </c:pt>
                <c:pt idx="3">
                  <c:v>0.15000000000000011</c:v>
                </c:pt>
                <c:pt idx="4">
                  <c:v>0.15000000000000011</c:v>
                </c:pt>
              </c:numCache>
            </c:numRef>
          </c:val>
          <c:extLst xmlns:c16r2="http://schemas.microsoft.com/office/drawing/2015/06/chart">
            <c:ext xmlns:c16="http://schemas.microsoft.com/office/drawing/2014/chart" uri="{C3380CC4-5D6E-409C-BE32-E72D297353CC}">
              <c16:uniqueId val="{00000000-126D-4B5C-B6E0-58FC11ECAD2C}"/>
            </c:ext>
          </c:extLst>
        </c:ser>
        <c:dLbls>
          <c:showCatName val="1"/>
        </c:dLbls>
      </c:pie3D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IN"/>
  <c:style val="1"/>
  <c:chart>
    <c:title>
      <c:layout>
        <c:manualLayout>
          <c:xMode val="edge"/>
          <c:yMode val="edge"/>
          <c:x val="7.9117945228307979E-2"/>
          <c:y val="1.043286857015888E-3"/>
        </c:manualLayout>
      </c:layout>
      <c:txPr>
        <a:bodyPr rot="0" vert="horz"/>
        <a:lstStyle/>
        <a:p>
          <a:pPr>
            <a:defRPr b="1"/>
          </a:pPr>
          <a:endParaRPr lang="en-US"/>
        </a:p>
      </c:txPr>
    </c:title>
    <c:view3D>
      <c:depthPercent val="100"/>
      <c:rAngAx val="1"/>
    </c:view3D>
    <c:plotArea>
      <c:layout/>
      <c:bar3DChart>
        <c:barDir val="col"/>
        <c:grouping val="stacked"/>
        <c:ser>
          <c:idx val="0"/>
          <c:order val="0"/>
          <c:tx>
            <c:strRef>
              <c:f>Sheet1!$B$1</c:f>
              <c:strCache>
                <c:ptCount val="1"/>
                <c:pt idx="0">
                  <c:v>How much time do you explore the e- retail store before making a purchase decision?
</c:v>
                </c:pt>
              </c:strCache>
            </c:strRef>
          </c:tx>
          <c:cat>
            <c:strRef>
              <c:f>Sheet1!$A$2:$A$6</c:f>
              <c:strCache>
                <c:ptCount val="5"/>
                <c:pt idx="0">
                  <c:v>More than 15 mins</c:v>
                </c:pt>
                <c:pt idx="1">
                  <c:v>6-10 mins</c:v>
                </c:pt>
                <c:pt idx="2">
                  <c:v>10-15 mins</c:v>
                </c:pt>
                <c:pt idx="3">
                  <c:v>less than 1 min</c:v>
                </c:pt>
                <c:pt idx="4">
                  <c:v>1-5 mins</c:v>
                </c:pt>
              </c:strCache>
            </c:strRef>
          </c:cat>
          <c:val>
            <c:numRef>
              <c:f>Sheet1!$B$2:$B$6</c:f>
              <c:numCache>
                <c:formatCode>General</c:formatCode>
                <c:ptCount val="5"/>
                <c:pt idx="0">
                  <c:v>100</c:v>
                </c:pt>
                <c:pt idx="1">
                  <c:v>55</c:v>
                </c:pt>
                <c:pt idx="2">
                  <c:v>30</c:v>
                </c:pt>
                <c:pt idx="3">
                  <c:v>10</c:v>
                </c:pt>
              </c:numCache>
            </c:numRef>
          </c:val>
          <c:extLst xmlns:c16r2="http://schemas.microsoft.com/office/drawing/2015/06/chart">
            <c:ext xmlns:c16="http://schemas.microsoft.com/office/drawing/2014/chart" uri="{C3380CC4-5D6E-409C-BE32-E72D297353CC}">
              <c16:uniqueId val="{00000000-B8BD-4A56-8F07-7B2AC79324B4}"/>
            </c:ext>
          </c:extLst>
        </c:ser>
        <c:shape val="box"/>
        <c:axId val="98413184"/>
        <c:axId val="101183872"/>
        <c:axId val="0"/>
      </c:bar3DChart>
      <c:catAx>
        <c:axId val="98413184"/>
        <c:scaling>
          <c:orientation val="minMax"/>
        </c:scaling>
        <c:axPos val="b"/>
        <c:numFmt formatCode="General" sourceLinked="1"/>
        <c:majorTickMark val="none"/>
        <c:tickLblPos val="nextTo"/>
        <c:txPr>
          <a:bodyPr rot="-60000000" vert="horz"/>
          <a:lstStyle/>
          <a:p>
            <a:pPr>
              <a:defRPr/>
            </a:pPr>
            <a:endParaRPr lang="en-US"/>
          </a:p>
        </c:txPr>
        <c:crossAx val="101183872"/>
        <c:crosses val="autoZero"/>
        <c:auto val="1"/>
        <c:lblAlgn val="ctr"/>
        <c:lblOffset val="100"/>
      </c:catAx>
      <c:valAx>
        <c:axId val="101183872"/>
        <c:scaling>
          <c:orientation val="minMax"/>
        </c:scaling>
        <c:axPos val="l"/>
        <c:majorGridlines/>
        <c:numFmt formatCode="General" sourceLinked="1"/>
        <c:majorTickMark val="none"/>
        <c:tickLblPos val="nextTo"/>
        <c:txPr>
          <a:bodyPr rot="-60000000" vert="horz"/>
          <a:lstStyle/>
          <a:p>
            <a:pPr>
              <a:defRPr/>
            </a:pPr>
            <a:endParaRPr lang="en-US"/>
          </a:p>
        </c:txPr>
        <c:crossAx val="98413184"/>
        <c:crosses val="autoZero"/>
        <c:crossBetween val="between"/>
      </c:valAx>
    </c:plotArea>
    <c:legend>
      <c:legendPos val="b"/>
      <c:layout/>
      <c:txPr>
        <a:bodyPr rot="0" vert="horz"/>
        <a:lstStyle/>
        <a:p>
          <a:pPr>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IN"/>
  <c:style val="4"/>
  <c:chart>
    <c:title>
      <c:layout/>
      <c:txPr>
        <a:bodyPr rot="0" vert="horz"/>
        <a:lstStyle/>
        <a:p>
          <a:pPr>
            <a:defRPr/>
          </a:pPr>
          <a:endParaRPr lang="en-US"/>
        </a:p>
      </c:txPr>
    </c:title>
    <c:view3D>
      <c:depthPercent val="100"/>
      <c:rAngAx val="1"/>
    </c:view3D>
    <c:plotArea>
      <c:layout/>
      <c:bar3DChart>
        <c:barDir val="col"/>
        <c:grouping val="stacked"/>
        <c:ser>
          <c:idx val="0"/>
          <c:order val="0"/>
          <c:tx>
            <c:strRef>
              <c:f>Sheet1!$B$1</c:f>
              <c:strCache>
                <c:ptCount val="1"/>
                <c:pt idx="0">
                  <c:v>How frequently do you abandon your shopping cart?
</c:v>
                </c:pt>
              </c:strCache>
            </c:strRef>
          </c:tx>
          <c:cat>
            <c:strRef>
              <c:f>Sheet1!$A$2:$A$5</c:f>
              <c:strCache>
                <c:ptCount val="4"/>
                <c:pt idx="0">
                  <c:v>sometimes</c:v>
                </c:pt>
                <c:pt idx="1">
                  <c:v>very frequently</c:v>
                </c:pt>
                <c:pt idx="2">
                  <c:v>never</c:v>
                </c:pt>
                <c:pt idx="3">
                  <c:v>frequently</c:v>
                </c:pt>
              </c:strCache>
            </c:strRef>
          </c:cat>
          <c:val>
            <c:numRef>
              <c:f>Sheet1!$B$2:$B$5</c:f>
              <c:numCache>
                <c:formatCode>General</c:formatCode>
                <c:ptCount val="4"/>
                <c:pt idx="0">
                  <c:v>80</c:v>
                </c:pt>
                <c:pt idx="1">
                  <c:v>10</c:v>
                </c:pt>
                <c:pt idx="2">
                  <c:v>45</c:v>
                </c:pt>
                <c:pt idx="3">
                  <c:v>15</c:v>
                </c:pt>
              </c:numCache>
            </c:numRef>
          </c:val>
          <c:extLst xmlns:c16r2="http://schemas.microsoft.com/office/drawing/2015/06/chart">
            <c:ext xmlns:c16="http://schemas.microsoft.com/office/drawing/2014/chart" uri="{C3380CC4-5D6E-409C-BE32-E72D297353CC}">
              <c16:uniqueId val="{00000000-27BA-4BCE-A5C7-4850C338A723}"/>
            </c:ext>
          </c:extLst>
        </c:ser>
        <c:shape val="box"/>
        <c:axId val="102088704"/>
        <c:axId val="102102528"/>
        <c:axId val="0"/>
      </c:bar3DChart>
      <c:catAx>
        <c:axId val="102088704"/>
        <c:scaling>
          <c:orientation val="minMax"/>
        </c:scaling>
        <c:axPos val="b"/>
        <c:numFmt formatCode="General" sourceLinked="1"/>
        <c:majorTickMark val="none"/>
        <c:tickLblPos val="nextTo"/>
        <c:txPr>
          <a:bodyPr rot="-60000000" vert="horz"/>
          <a:lstStyle/>
          <a:p>
            <a:pPr>
              <a:defRPr/>
            </a:pPr>
            <a:endParaRPr lang="en-US"/>
          </a:p>
        </c:txPr>
        <c:crossAx val="102102528"/>
        <c:crosses val="autoZero"/>
        <c:auto val="1"/>
        <c:lblAlgn val="ctr"/>
        <c:lblOffset val="100"/>
      </c:catAx>
      <c:valAx>
        <c:axId val="102102528"/>
        <c:scaling>
          <c:orientation val="minMax"/>
        </c:scaling>
        <c:axPos val="l"/>
        <c:majorGridlines/>
        <c:numFmt formatCode="General" sourceLinked="1"/>
        <c:majorTickMark val="none"/>
        <c:tickLblPos val="nextTo"/>
        <c:txPr>
          <a:bodyPr rot="-60000000" vert="horz"/>
          <a:lstStyle/>
          <a:p>
            <a:pPr>
              <a:defRPr/>
            </a:pPr>
            <a:endParaRPr lang="en-US"/>
          </a:p>
        </c:txPr>
        <c:crossAx val="102088704"/>
        <c:crosses val="autoZero"/>
        <c:crossBetween val="between"/>
      </c:valAx>
    </c:plotArea>
    <c:legend>
      <c:legendPos val="b"/>
      <c:layout/>
      <c:txPr>
        <a:bodyPr rot="0" vert="horz"/>
        <a:lstStyle/>
        <a:p>
          <a:pPr>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I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cked"/>
        <c:ser>
          <c:idx val="0"/>
          <c:order val="0"/>
          <c:tx>
            <c:strRef>
              <c:f>Sheet1!$B$1</c:f>
              <c:strCache>
                <c:ptCount val="1"/>
                <c:pt idx="0">
                  <c:v>Convenient Payment methods
</c:v>
                </c:pt>
              </c:strCache>
            </c:strRef>
          </c:tx>
          <c:spPr>
            <a:solidFill>
              <a:schemeClr val="accent1"/>
            </a:solidFill>
            <a:ln>
              <a:noFill/>
            </a:ln>
            <a:effectLst/>
            <a:sp3d/>
          </c:spPr>
          <c:cat>
            <c:strRef>
              <c:f>Sheet1!$A$2:$A$4</c:f>
              <c:strCache>
                <c:ptCount val="3"/>
                <c:pt idx="0">
                  <c:v>stronghly agree</c:v>
                </c:pt>
                <c:pt idx="1">
                  <c:v>agree</c:v>
                </c:pt>
                <c:pt idx="2">
                  <c:v>disagree</c:v>
                </c:pt>
              </c:strCache>
            </c:strRef>
          </c:cat>
          <c:val>
            <c:numRef>
              <c:f>Sheet1!$B$2:$B$4</c:f>
              <c:numCache>
                <c:formatCode>General</c:formatCode>
                <c:ptCount val="3"/>
                <c:pt idx="0">
                  <c:v>100</c:v>
                </c:pt>
                <c:pt idx="1">
                  <c:v>50</c:v>
                </c:pt>
                <c:pt idx="2">
                  <c:v>25</c:v>
                </c:pt>
              </c:numCache>
            </c:numRef>
          </c:val>
          <c:extLst xmlns:c16r2="http://schemas.microsoft.com/office/drawing/2015/06/chart">
            <c:ext xmlns:c16="http://schemas.microsoft.com/office/drawing/2014/chart" uri="{C3380CC4-5D6E-409C-BE32-E72D297353CC}">
              <c16:uniqueId val="{00000000-58C2-40F8-B45F-0FF12E0BB126}"/>
            </c:ext>
          </c:extLst>
        </c:ser>
        <c:shape val="box"/>
        <c:axId val="102896768"/>
        <c:axId val="102898688"/>
        <c:axId val="0"/>
      </c:bar3DChart>
      <c:catAx>
        <c:axId val="102896768"/>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898688"/>
        <c:crosses val="autoZero"/>
        <c:auto val="1"/>
        <c:lblAlgn val="ctr"/>
        <c:lblOffset val="100"/>
      </c:catAx>
      <c:valAx>
        <c:axId val="10289868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89676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I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Recommendation is relevent
</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76C6-44D7-AEA2-0F97F2769DE3}"/>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76C6-44D7-AEA2-0F97F2769DE3}"/>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76C6-44D7-AEA2-0F97F2769DE3}"/>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76C6-44D7-AEA2-0F97F2769DE3}"/>
              </c:ext>
            </c:extLst>
          </c:dPt>
          <c:cat>
            <c:strRef>
              <c:f>Sheet1!$A$2:$A$5</c:f>
              <c:strCache>
                <c:ptCount val="4"/>
                <c:pt idx="0">
                  <c:v>strongly agree</c:v>
                </c:pt>
                <c:pt idx="1">
                  <c:v>agree</c:v>
                </c:pt>
                <c:pt idx="2">
                  <c:v>disagree</c:v>
                </c:pt>
                <c:pt idx="3">
                  <c:v>indifferent</c:v>
                </c:pt>
              </c:strCache>
            </c:strRef>
          </c:cat>
          <c:val>
            <c:numRef>
              <c:f>Sheet1!$B$2:$B$5</c:f>
              <c:numCache>
                <c:formatCode>General</c:formatCode>
                <c:ptCount val="4"/>
                <c:pt idx="0">
                  <c:v>43.45</c:v>
                </c:pt>
                <c:pt idx="1">
                  <c:v>13.450000000000006</c:v>
                </c:pt>
                <c:pt idx="2">
                  <c:v>7.76</c:v>
                </c:pt>
                <c:pt idx="3">
                  <c:v>3.5</c:v>
                </c:pt>
              </c:numCache>
            </c:numRef>
          </c:val>
          <c:extLst xmlns:c16r2="http://schemas.microsoft.com/office/drawing/2015/06/chart">
            <c:ext xmlns:c16="http://schemas.microsoft.com/office/drawing/2014/chart" uri="{C3380CC4-5D6E-409C-BE32-E72D297353CC}">
              <c16:uniqueId val="{00000000-2164-43E0-8475-BB40443FD75C}"/>
            </c:ext>
          </c:extLst>
        </c:ser>
        <c:firstSliceAng val="0"/>
      </c:pieChart>
      <c:spPr>
        <a:noFill/>
        <a:ln>
          <a:noFill/>
        </a:ln>
        <a:effectLst/>
      </c:spPr>
    </c:plotArea>
    <c:legend>
      <c:legendPos val="b"/>
      <c:layout>
        <c:manualLayout>
          <c:xMode val="edge"/>
          <c:yMode val="edge"/>
          <c:x val="2.1907124564437289E-2"/>
          <c:y val="0.87367651069949692"/>
          <c:w val="0.89999988939845488"/>
          <c:h val="0.11507670835945774"/>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I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cked"/>
        <c:ser>
          <c:idx val="0"/>
          <c:order val="0"/>
          <c:tx>
            <c:strRef>
              <c:f>Sheet1!$B$1</c:f>
              <c:strCache>
                <c:ptCount val="1"/>
                <c:pt idx="0">
                  <c:v>The content on the website must be easy to read and understand
</c:v>
                </c:pt>
              </c:strCache>
            </c:strRef>
          </c:tx>
          <c:spPr>
            <a:solidFill>
              <a:schemeClr val="accent1"/>
            </a:solidFill>
            <a:ln>
              <a:noFill/>
            </a:ln>
            <a:effectLst/>
            <a:sp3d/>
          </c:spPr>
          <c:cat>
            <c:strRef>
              <c:f>Sheet1!$A$2:$A$5</c:f>
              <c:strCache>
                <c:ptCount val="4"/>
                <c:pt idx="0">
                  <c:v>strongly agree</c:v>
                </c:pt>
                <c:pt idx="1">
                  <c:v>agree</c:v>
                </c:pt>
                <c:pt idx="2">
                  <c:v>strongly disagree</c:v>
                </c:pt>
                <c:pt idx="3">
                  <c:v>indifferent</c:v>
                </c:pt>
              </c:strCache>
            </c:strRef>
          </c:cat>
          <c:val>
            <c:numRef>
              <c:f>Sheet1!$B$2:$B$5</c:f>
              <c:numCache>
                <c:formatCode>General</c:formatCode>
                <c:ptCount val="4"/>
                <c:pt idx="0">
                  <c:v>100</c:v>
                </c:pt>
                <c:pt idx="1">
                  <c:v>40</c:v>
                </c:pt>
                <c:pt idx="2">
                  <c:v>20</c:v>
                </c:pt>
                <c:pt idx="3">
                  <c:v>5</c:v>
                </c:pt>
              </c:numCache>
            </c:numRef>
          </c:val>
          <c:extLst xmlns:c16r2="http://schemas.microsoft.com/office/drawing/2015/06/chart">
            <c:ext xmlns:c16="http://schemas.microsoft.com/office/drawing/2014/chart" uri="{C3380CC4-5D6E-409C-BE32-E72D297353CC}">
              <c16:uniqueId val="{00000000-3580-4B2F-B2BB-1BEC3E9112FD}"/>
            </c:ext>
          </c:extLst>
        </c:ser>
        <c:shape val="box"/>
        <c:axId val="105333504"/>
        <c:axId val="105340928"/>
        <c:axId val="0"/>
      </c:bar3DChart>
      <c:catAx>
        <c:axId val="105333504"/>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340928"/>
        <c:crosses val="autoZero"/>
        <c:auto val="1"/>
        <c:lblAlgn val="ctr"/>
        <c:lblOffset val="100"/>
      </c:catAx>
      <c:valAx>
        <c:axId val="10534092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333504"/>
        <c:crosses val="autoZero"/>
        <c:crossBetween val="between"/>
      </c:valAx>
      <c:spPr>
        <a:noFill/>
        <a:ln>
          <a:noFill/>
        </a:ln>
        <a:effectLst/>
      </c:spPr>
    </c:plotArea>
    <c:legend>
      <c:legendPos val="b"/>
      <c:layout>
        <c:manualLayout>
          <c:xMode val="edge"/>
          <c:yMode val="edge"/>
          <c:x val="4.7186382357647626E-2"/>
          <c:y val="0.8308097259237327"/>
          <c:w val="0.89999989807764269"/>
          <c:h val="0.10060056398435399"/>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IN"/>
  <c:chart>
    <c:title>
      <c:layout>
        <c:manualLayout>
          <c:xMode val="edge"/>
          <c:yMode val="edge"/>
          <c:x val="0.12124378353471722"/>
          <c:y val="0.10284762075329192"/>
        </c:manualLayout>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User friendly Interface of the website'
</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FCDD-4325-ACA7-4B12400AFD7F}"/>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FCDD-4325-ACA7-4B12400AFD7F}"/>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FCDD-4325-ACA7-4B12400AFD7F}"/>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FCDD-4325-ACA7-4B12400AFD7F}"/>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FCDD-4325-ACA7-4B12400AFD7F}"/>
              </c:ext>
            </c:extLst>
          </c:dPt>
          <c:cat>
            <c:strRef>
              <c:f>Sheet1!$A$2:$A$6</c:f>
              <c:strCache>
                <c:ptCount val="5"/>
                <c:pt idx="0">
                  <c:v>strongly agree</c:v>
                </c:pt>
                <c:pt idx="1">
                  <c:v>agree</c:v>
                </c:pt>
                <c:pt idx="2">
                  <c:v>strongly disagree</c:v>
                </c:pt>
                <c:pt idx="3">
                  <c:v>in different</c:v>
                </c:pt>
                <c:pt idx="4">
                  <c:v>disagree</c:v>
                </c:pt>
              </c:strCache>
            </c:strRef>
          </c:cat>
          <c:val>
            <c:numRef>
              <c:f>Sheet1!$B$2:$B$6</c:f>
              <c:numCache>
                <c:formatCode>General</c:formatCode>
                <c:ptCount val="5"/>
                <c:pt idx="0">
                  <c:v>75</c:v>
                </c:pt>
                <c:pt idx="1">
                  <c:v>15</c:v>
                </c:pt>
                <c:pt idx="2">
                  <c:v>20</c:v>
                </c:pt>
                <c:pt idx="3">
                  <c:v>10</c:v>
                </c:pt>
                <c:pt idx="4">
                  <c:v>7</c:v>
                </c:pt>
              </c:numCache>
            </c:numRef>
          </c:val>
          <c:extLst xmlns:c16r2="http://schemas.microsoft.com/office/drawing/2015/06/chart">
            <c:ext xmlns:c16="http://schemas.microsoft.com/office/drawing/2014/chart" uri="{C3380CC4-5D6E-409C-BE32-E72D297353CC}">
              <c16:uniqueId val="{00000000-AA47-4F0A-BAD2-95AC32203C64}"/>
            </c:ext>
          </c:extLst>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IN"/>
  <c:style val="10"/>
  <c:chart>
    <c:title>
      <c:layout/>
      <c:txPr>
        <a:bodyPr rot="0" vert="horz"/>
        <a:lstStyle/>
        <a:p>
          <a:pPr>
            <a:defRPr/>
          </a:pPr>
          <a:endParaRPr lang="en-US"/>
        </a:p>
      </c:txPr>
    </c:title>
    <c:view3D>
      <c:rotX val="30"/>
      <c:depthPercent val="100"/>
      <c:perspective val="30"/>
    </c:view3D>
    <c:plotArea>
      <c:layout/>
      <c:pie3DChart>
        <c:varyColors val="1"/>
        <c:ser>
          <c:idx val="0"/>
          <c:order val="0"/>
          <c:tx>
            <c:strRef>
              <c:f>Sheet1!$B$1</c:f>
              <c:strCache>
                <c:ptCount val="1"/>
                <c:pt idx="0">
                  <c:v>Sales</c:v>
                </c:pt>
              </c:strCache>
            </c:strRef>
          </c:tx>
          <c:dLbls>
            <c:txPr>
              <a:bodyPr rot="0" vert="horz"/>
              <a:lstStyle/>
              <a:p>
                <a:pPr>
                  <a:defRPr/>
                </a:pPr>
                <a:endParaRPr lang="en-US"/>
              </a:p>
            </c:txPr>
            <c:dLblPos val="inEnd"/>
            <c:showCatName val="1"/>
            <c:showLeaderLines val="1"/>
            <c:extLst xmlns:c16r2="http://schemas.microsoft.com/office/drawing/2015/06/chart">
              <c:ext xmlns:c15="http://schemas.microsoft.com/office/drawing/2012/chart" uri="{CE6537A1-D6FC-4f65-9D91-7224C49458BB}"/>
            </c:extLst>
          </c:dLbls>
          <c:cat>
            <c:strRef>
              <c:f>Sheet1!$A$2:$A$6</c:f>
              <c:strCache>
                <c:ptCount val="5"/>
                <c:pt idx="0">
                  <c:v>Amazon</c:v>
                </c:pt>
                <c:pt idx="1">
                  <c:v>Myntra</c:v>
                </c:pt>
                <c:pt idx="2">
                  <c:v>PayTM</c:v>
                </c:pt>
                <c:pt idx="3">
                  <c:v>Snapdeal</c:v>
                </c:pt>
                <c:pt idx="4">
                  <c:v>Flipkart</c:v>
                </c:pt>
              </c:strCache>
            </c:strRef>
          </c:cat>
          <c:val>
            <c:numRef>
              <c:f>Sheet1!$B$2:$B$6</c:f>
              <c:numCache>
                <c:formatCode>General</c:formatCode>
                <c:ptCount val="5"/>
                <c:pt idx="0">
                  <c:v>47.47</c:v>
                </c:pt>
                <c:pt idx="1">
                  <c:v>16.309999999999999</c:v>
                </c:pt>
                <c:pt idx="2">
                  <c:v>9.44</c:v>
                </c:pt>
                <c:pt idx="3">
                  <c:v>2.3299999999999987</c:v>
                </c:pt>
                <c:pt idx="4">
                  <c:v>27.25</c:v>
                </c:pt>
              </c:numCache>
            </c:numRef>
          </c:val>
          <c:extLst xmlns:c16r2="http://schemas.microsoft.com/office/drawing/2015/06/chart">
            <c:ext xmlns:c16="http://schemas.microsoft.com/office/drawing/2014/chart" uri="{C3380CC4-5D6E-409C-BE32-E72D297353CC}">
              <c16:uniqueId val="{00000000-E321-4AB1-8A42-E99CCA250814}"/>
            </c:ext>
          </c:extLst>
        </c:ser>
        <c:dLbls>
          <c:showCatName val="1"/>
        </c:dLbls>
      </c:pie3DChart>
    </c:plotArea>
    <c:legend>
      <c:legendPos val="b"/>
      <c:layout/>
      <c:txPr>
        <a:bodyPr rot="0" vert="horz"/>
        <a:lstStyle/>
        <a:p>
          <a:pPr>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IN" sz="1400" dirty="0"/>
              <a:t>Longer time to get </a:t>
            </a:r>
            <a:r>
              <a:rPr lang="en-IN" sz="1400" dirty="0" smtClean="0"/>
              <a:t>logged</a:t>
            </a:r>
            <a:r>
              <a:rPr lang="en-IN" sz="1400" baseline="0" dirty="0" smtClean="0"/>
              <a:t> </a:t>
            </a:r>
            <a:r>
              <a:rPr lang="en-IN" sz="1400" dirty="0" smtClean="0"/>
              <a:t>in</a:t>
            </a:r>
            <a:r>
              <a:rPr lang="en-IN" dirty="0"/>
              <a:t>
</a:t>
            </a:r>
          </a:p>
        </c:rich>
      </c:tx>
      <c:layout>
        <c:manualLayout>
          <c:xMode val="edge"/>
          <c:yMode val="edge"/>
          <c:x val="0.1856340452055357"/>
          <c:y val="4.9808591679005913E-2"/>
        </c:manualLayout>
      </c:layout>
      <c:spPr>
        <a:noFill/>
        <a:ln>
          <a:noFill/>
        </a:ln>
        <a:effectLst/>
      </c:spPr>
    </c:title>
    <c:plotArea>
      <c:layout/>
      <c:pieChart>
        <c:varyColors val="1"/>
        <c:ser>
          <c:idx val="0"/>
          <c:order val="0"/>
          <c:tx>
            <c:strRef>
              <c:f>Sheet1!$B$1</c:f>
              <c:strCache>
                <c:ptCount val="1"/>
                <c:pt idx="0">
                  <c:v>Longer time to get logged in
</c:v>
                </c:pt>
              </c:strCache>
            </c:strRef>
          </c:tx>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531C-44D4-ADBD-C5E04F2ECFF8}"/>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531C-44D4-ADBD-C5E04F2ECFF8}"/>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531C-44D4-ADBD-C5E04F2ECFF8}"/>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4-531C-44D4-ADBD-C5E04F2ECFF8}"/>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531C-44D4-ADBD-C5E04F2ECFF8}"/>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
            <c:dLblPos val="outEnd"/>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32</c:v>
                </c:pt>
                <c:pt idx="1">
                  <c:v>24</c:v>
                </c:pt>
                <c:pt idx="2">
                  <c:v>18</c:v>
                </c:pt>
                <c:pt idx="3">
                  <c:v>16</c:v>
                </c:pt>
                <c:pt idx="4">
                  <c:v>10</c:v>
                </c:pt>
              </c:numCache>
            </c:numRef>
          </c:val>
          <c:extLst xmlns:c16r2="http://schemas.microsoft.com/office/drawing/2015/06/chart">
            <c:ext xmlns:c16="http://schemas.microsoft.com/office/drawing/2014/chart" uri="{C3380CC4-5D6E-409C-BE32-E72D297353CC}">
              <c16:uniqueId val="{00000000-531C-44D4-ADBD-C5E04F2ECFF8}"/>
            </c:ext>
          </c:extLst>
        </c:ser>
        <c:dLbls>
          <c:showPercent val="1"/>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1400" dirty="0"/>
              <a:t>Late declaration of price</a:t>
            </a:r>
            <a:r>
              <a:rPr lang="en-US" dirty="0"/>
              <a:t>
</a:t>
            </a:r>
          </a:p>
        </c:rich>
      </c:tx>
      <c:layout>
        <c:manualLayout>
          <c:xMode val="edge"/>
          <c:yMode val="edge"/>
          <c:x val="0.14011587596017461"/>
          <c:y val="9.3324783396001157E-2"/>
        </c:manualLayout>
      </c:layout>
      <c:spPr>
        <a:noFill/>
        <a:ln>
          <a:noFill/>
        </a:ln>
        <a:effectLst/>
      </c:spPr>
    </c:title>
    <c:plotArea>
      <c:layout/>
      <c:pieChart>
        <c:varyColors val="1"/>
        <c:ser>
          <c:idx val="0"/>
          <c:order val="0"/>
          <c:tx>
            <c:strRef>
              <c:f>Sheet1!$B$1</c:f>
              <c:strCache>
                <c:ptCount val="1"/>
                <c:pt idx="0">
                  <c:v>Late declaration of price
</c:v>
                </c:pt>
              </c:strCache>
            </c:strRef>
          </c:tx>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3481-4ECD-ABD4-FEF8B6B9E49F}"/>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3481-4ECD-ABD4-FEF8B6B9E49F}"/>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3481-4ECD-ABD4-FEF8B6B9E49F}"/>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4-3481-4ECD-ABD4-FEF8B6B9E49F}"/>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3481-4ECD-ABD4-FEF8B6B9E49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
            <c:dLblPos val="outEnd"/>
            <c:showCatName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22</c:v>
                </c:pt>
                <c:pt idx="1">
                  <c:v>17</c:v>
                </c:pt>
                <c:pt idx="2">
                  <c:v>18</c:v>
                </c:pt>
                <c:pt idx="3">
                  <c:v>29</c:v>
                </c:pt>
                <c:pt idx="4">
                  <c:v>40</c:v>
                </c:pt>
              </c:numCache>
            </c:numRef>
          </c:val>
          <c:extLst xmlns:c16r2="http://schemas.microsoft.com/office/drawing/2015/06/chart">
            <c:ext xmlns:c16="http://schemas.microsoft.com/office/drawing/2014/chart" uri="{C3380CC4-5D6E-409C-BE32-E72D297353CC}">
              <c16:uniqueId val="{00000000-3481-4ECD-ABD4-FEF8B6B9E49F}"/>
            </c:ext>
          </c:extLst>
        </c:ser>
        <c:dLbls>
          <c:showCatName val="1"/>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sz="1400" b="1" i="0" u="none" strike="noStrike" kern="1200" cap="all" baseline="0">
                <a:solidFill>
                  <a:schemeClr val="tx1">
                    <a:lumMod val="65000"/>
                    <a:lumOff val="35000"/>
                  </a:schemeClr>
                </a:solidFill>
                <a:latin typeface="+mn-lt"/>
                <a:ea typeface="+mn-ea"/>
                <a:cs typeface="+mn-cs"/>
              </a:defRPr>
            </a:pPr>
            <a:r>
              <a:rPr lang="en-IN" sz="1400" dirty="0"/>
              <a:t>Longer </a:t>
            </a:r>
            <a:r>
              <a:rPr lang="en-IN" sz="1400" dirty="0" smtClean="0"/>
              <a:t>time  </a:t>
            </a:r>
            <a:r>
              <a:rPr lang="en-IN" sz="1400" dirty="0"/>
              <a:t>in displaying graphics and photos 
</a:t>
            </a:r>
          </a:p>
        </c:rich>
      </c:tx>
      <c:layout>
        <c:manualLayout>
          <c:xMode val="edge"/>
          <c:yMode val="edge"/>
          <c:x val="0.11909011544187417"/>
          <c:y val="7.424133000182076E-2"/>
        </c:manualLayout>
      </c:layout>
      <c:spPr>
        <a:noFill/>
        <a:ln>
          <a:noFill/>
        </a:ln>
        <a:effectLst/>
      </c:spPr>
    </c:title>
    <c:plotArea>
      <c:layout/>
      <c:pieChart>
        <c:varyColors val="1"/>
        <c:ser>
          <c:idx val="0"/>
          <c:order val="0"/>
          <c:tx>
            <c:strRef>
              <c:f>Sheet1!$B$1</c:f>
              <c:strCache>
                <c:ptCount val="1"/>
                <c:pt idx="0">
                  <c:v>Longer time in displaying graphics and photos 
</c:v>
                </c:pt>
              </c:strCache>
            </c:strRef>
          </c:tx>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4947-4581-8AB6-016FCDA8B746}"/>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4947-4581-8AB6-016FCDA8B746}"/>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4947-4581-8AB6-016FCDA8B746}"/>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4-4947-4581-8AB6-016FCDA8B746}"/>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4947-4581-8AB6-016FCDA8B746}"/>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
            <c:dLblPos val="outEnd"/>
            <c:showCatName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30</c:v>
                </c:pt>
                <c:pt idx="1">
                  <c:v>22</c:v>
                </c:pt>
                <c:pt idx="2">
                  <c:v>17</c:v>
                </c:pt>
                <c:pt idx="3">
                  <c:v>14</c:v>
                </c:pt>
                <c:pt idx="4">
                  <c:v>6</c:v>
                </c:pt>
              </c:numCache>
            </c:numRef>
          </c:val>
          <c:extLst xmlns:c16r2="http://schemas.microsoft.com/office/drawing/2015/06/chart">
            <c:ext xmlns:c16="http://schemas.microsoft.com/office/drawing/2014/chart" uri="{C3380CC4-5D6E-409C-BE32-E72D297353CC}">
              <c16:uniqueId val="{00000000-4947-4581-8AB6-016FCDA8B746}"/>
            </c:ext>
          </c:extLst>
        </c:ser>
        <c:dLbls>
          <c:showCatName val="1"/>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title>
      <c:layout/>
      <c:spPr>
        <a:noFill/>
        <a:ln>
          <a:noFill/>
        </a:ln>
        <a:effectLst/>
      </c:spPr>
      <c:txPr>
        <a:bodyPr rot="0" spcFirstLastPara="1" vertOverflow="ellipsis" vert="horz" wrap="square" anchor="ctr" anchorCtr="1"/>
        <a:lstStyle/>
        <a:p>
          <a:pPr>
            <a:defRPr sz="1915" b="0" i="0" u="none" strike="noStrike" kern="1200" spc="0" baseline="0">
              <a:solidFill>
                <a:schemeClr val="tx1">
                  <a:lumMod val="65000"/>
                  <a:lumOff val="35000"/>
                </a:schemeClr>
              </a:solidFill>
              <a:latin typeface="+mn-lt"/>
              <a:ea typeface="+mn-ea"/>
              <a:cs typeface="+mn-cs"/>
            </a:defRPr>
          </a:pPr>
          <a:endParaRPr lang="en-US"/>
        </a:p>
      </c:txPr>
    </c:title>
    <c:plotArea>
      <c:layout>
        <c:manualLayout>
          <c:layoutTarget val="inner"/>
          <c:xMode val="edge"/>
          <c:yMode val="edge"/>
          <c:x val="0"/>
          <c:y val="2.6011499130765342E-3"/>
          <c:w val="0.96457326892109496"/>
          <c:h val="0.72873843273412686"/>
        </c:manualLayout>
      </c:layout>
      <c:ofPieChart>
        <c:ofPieType val="pie"/>
        <c:varyColors val="1"/>
        <c:ser>
          <c:idx val="0"/>
          <c:order val="0"/>
          <c:tx>
            <c:strRef>
              <c:f>Sheet1!$B$1</c:f>
              <c:strCache>
                <c:ptCount val="1"/>
                <c:pt idx="0">
                  <c:v>Percent</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E17-42B8-978C-BEFFB77B3BE1}"/>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BE17-42B8-978C-BEFFB77B3BE1}"/>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1-CF87-4E0B-A353-D2537CBAAAD5}"/>
              </c:ext>
            </c:extLst>
          </c:dPt>
          <c:cat>
            <c:strRef>
              <c:f>Sheet1!$A$2:$A$3</c:f>
              <c:strCache>
                <c:ptCount val="2"/>
                <c:pt idx="0">
                  <c:v>Male</c:v>
                </c:pt>
                <c:pt idx="1">
                  <c:v>Female</c:v>
                </c:pt>
              </c:strCache>
            </c:strRef>
          </c:cat>
          <c:val>
            <c:numRef>
              <c:f>Sheet1!$B$2:$B$3</c:f>
              <c:numCache>
                <c:formatCode>0.00%</c:formatCode>
                <c:ptCount val="2"/>
                <c:pt idx="0">
                  <c:v>0.67290000000000072</c:v>
                </c:pt>
                <c:pt idx="1">
                  <c:v>0.32170000000000026</c:v>
                </c:pt>
              </c:numCache>
            </c:numRef>
          </c:val>
          <c:extLst xmlns:c16r2="http://schemas.microsoft.com/office/drawing/2015/06/chart">
            <c:ext xmlns:c16="http://schemas.microsoft.com/office/drawing/2014/chart" uri="{C3380CC4-5D6E-409C-BE32-E72D297353CC}">
              <c16:uniqueId val="{00000000-CF87-4E0B-A353-D2537CBAAAD5}"/>
            </c:ext>
          </c:extLst>
        </c:ser>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IN"/>
  <c:chart>
    <c:title>
      <c:layout>
        <c:manualLayout>
          <c:xMode val="edge"/>
          <c:yMode val="edge"/>
          <c:x val="0.10827767092469585"/>
          <c:y val="3.2606837826279336E-2"/>
        </c:manualLayout>
      </c:layout>
      <c:spPr>
        <a:noFill/>
        <a:ln>
          <a:noFill/>
        </a:ln>
        <a:effectLst/>
      </c:spPr>
      <c:txPr>
        <a:bodyPr rot="0" spcFirstLastPara="1" vertOverflow="ellipsis" vert="horz" wrap="square" anchor="ctr" anchorCtr="1"/>
        <a:lstStyle/>
        <a:p>
          <a:pPr>
            <a:defRPr sz="1400" b="1" i="0" u="none" strike="noStrike" kern="1200" cap="all"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Longer page loading time 
</c:v>
                </c:pt>
              </c:strCache>
            </c:strRef>
          </c:tx>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4BAF-481F-A575-7B3B0BEBC26B}"/>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4BAF-481F-A575-7B3B0BEBC26B}"/>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4BAF-481F-A575-7B3B0BEBC26B}"/>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4-4BAF-481F-A575-7B3B0BEBC26B}"/>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4BAF-481F-A575-7B3B0BEBC26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
            <c:dLblPos val="outEnd"/>
            <c:showCatName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16</c:v>
                </c:pt>
                <c:pt idx="1">
                  <c:v>17</c:v>
                </c:pt>
                <c:pt idx="2">
                  <c:v>19</c:v>
                </c:pt>
                <c:pt idx="3">
                  <c:v>13</c:v>
                </c:pt>
                <c:pt idx="4">
                  <c:v>76</c:v>
                </c:pt>
              </c:numCache>
            </c:numRef>
          </c:val>
          <c:extLst xmlns:c16r2="http://schemas.microsoft.com/office/drawing/2015/06/chart">
            <c:ext xmlns:c16="http://schemas.microsoft.com/office/drawing/2014/chart" uri="{C3380CC4-5D6E-409C-BE32-E72D297353CC}">
              <c16:uniqueId val="{00000000-4BAF-481F-A575-7B3B0BEBC26B}"/>
            </c:ext>
          </c:extLst>
        </c:ser>
        <c:dLbls>
          <c:showCatName val="1"/>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IN"/>
  <c:chart>
    <c:title>
      <c:layout>
        <c:manualLayout>
          <c:xMode val="edge"/>
          <c:yMode val="edge"/>
          <c:x val="9.009710972166049E-2"/>
          <c:y val="3.5880150462096437E-2"/>
        </c:manualLayout>
      </c:layout>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Longer page loading time 
</c:v>
                </c:pt>
              </c:strCache>
            </c:strRef>
          </c:tx>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4BAF-481F-A575-7B3B0BEBC26B}"/>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4BAF-481F-A575-7B3B0BEBC26B}"/>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4BAF-481F-A575-7B3B0BEBC26B}"/>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4-4BAF-481F-A575-7B3B0BEBC26B}"/>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4BAF-481F-A575-7B3B0BEBC26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
            <c:dLblPos val="outEnd"/>
            <c:showCatName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16</c:v>
                </c:pt>
                <c:pt idx="1">
                  <c:v>17</c:v>
                </c:pt>
                <c:pt idx="2">
                  <c:v>19</c:v>
                </c:pt>
                <c:pt idx="3">
                  <c:v>13</c:v>
                </c:pt>
                <c:pt idx="4">
                  <c:v>76</c:v>
                </c:pt>
              </c:numCache>
            </c:numRef>
          </c:val>
          <c:extLst xmlns:c16r2="http://schemas.microsoft.com/office/drawing/2015/06/chart">
            <c:ext xmlns:c16="http://schemas.microsoft.com/office/drawing/2014/chart" uri="{C3380CC4-5D6E-409C-BE32-E72D297353CC}">
              <c16:uniqueId val="{00000000-4BAF-481F-A575-7B3B0BEBC26B}"/>
            </c:ext>
          </c:extLst>
        </c:ser>
        <c:dLbls>
          <c:showCatName val="1"/>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IN"/>
  <c:chart>
    <c:title>
      <c:layout/>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Fast loading website
</c:v>
                </c:pt>
              </c:strCache>
            </c:strRef>
          </c:tx>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37</c:v>
                </c:pt>
                <c:pt idx="1">
                  <c:v>24</c:v>
                </c:pt>
                <c:pt idx="2">
                  <c:v>11</c:v>
                </c:pt>
                <c:pt idx="3">
                  <c:v>14</c:v>
                </c:pt>
                <c:pt idx="4">
                  <c:v>12</c:v>
                </c:pt>
              </c:numCache>
            </c:numRef>
          </c:val>
          <c:extLst xmlns:c16r2="http://schemas.microsoft.com/office/drawing/2015/06/chart">
            <c:ext xmlns:c16="http://schemas.microsoft.com/office/drawing/2014/chart" uri="{C3380CC4-5D6E-409C-BE32-E72D297353CC}">
              <c16:uniqueId val="{00000000-8514-4339-9153-959E1241110F}"/>
            </c:ext>
          </c:extLst>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lang val="en-IN"/>
  <c:chart>
    <c:title>
      <c:layout>
        <c:manualLayout>
          <c:xMode val="edge"/>
          <c:yMode val="edge"/>
          <c:x val="0.10388559257304744"/>
          <c:y val="1.079811993678707E-2"/>
        </c:manualLayout>
      </c:layout>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Frequent disruption when moving from one page to another
</c:v>
                </c:pt>
              </c:strCache>
            </c:strRef>
          </c:tx>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24</c:v>
                </c:pt>
                <c:pt idx="1">
                  <c:v>19</c:v>
                </c:pt>
                <c:pt idx="2">
                  <c:v>20</c:v>
                </c:pt>
                <c:pt idx="3">
                  <c:v>12</c:v>
                </c:pt>
                <c:pt idx="4">
                  <c:v>39</c:v>
                </c:pt>
              </c:numCache>
            </c:numRef>
          </c:val>
          <c:extLst xmlns:c16r2="http://schemas.microsoft.com/office/drawing/2015/06/chart">
            <c:ext xmlns:c16="http://schemas.microsoft.com/office/drawing/2014/chart" uri="{C3380CC4-5D6E-409C-BE32-E72D297353CC}">
              <c16:uniqueId val="{00000000-A45A-4B23-AD5B-7AEE152601C3}"/>
            </c:ext>
          </c:extLst>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en-IN"/>
  <c:chart>
    <c:title>
      <c:layout/>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plotArea>
      <c:layout>
        <c:manualLayout>
          <c:layoutTarget val="inner"/>
          <c:xMode val="edge"/>
          <c:yMode val="edge"/>
          <c:x val="0.18643630732475072"/>
          <c:y val="1.5490444947910404E-2"/>
          <c:w val="0.58758096806895432"/>
          <c:h val="0.74020168003771669"/>
        </c:manualLayout>
      </c:layout>
      <c:pieChart>
        <c:varyColors val="1"/>
        <c:ser>
          <c:idx val="0"/>
          <c:order val="0"/>
          <c:tx>
            <c:strRef>
              <c:f>Sheet1!$B$1</c:f>
              <c:strCache>
                <c:ptCount val="1"/>
                <c:pt idx="0">
                  <c:v>Sales</c:v>
                </c:pt>
              </c:strCache>
            </c:strRef>
          </c:tx>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39</c:v>
                </c:pt>
                <c:pt idx="1">
                  <c:v>25</c:v>
                </c:pt>
                <c:pt idx="2">
                  <c:v>11</c:v>
                </c:pt>
                <c:pt idx="3">
                  <c:v>15</c:v>
                </c:pt>
                <c:pt idx="4">
                  <c:v>12</c:v>
                </c:pt>
              </c:numCache>
            </c:numRef>
          </c:val>
          <c:extLst xmlns:c16r2="http://schemas.microsoft.com/office/drawing/2015/06/chart">
            <c:ext xmlns:c16="http://schemas.microsoft.com/office/drawing/2014/chart" uri="{C3380CC4-5D6E-409C-BE32-E72D297353CC}">
              <c16:uniqueId val="{00000000-53DB-423F-99C1-FFE95FA3D549}"/>
            </c:ext>
          </c:extLst>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Distribution</a:t>
            </a:r>
          </a:p>
          <a:p>
            <a:pPr>
              <a:defRPr sz="1862" b="0" i="0" u="none" strike="noStrike" kern="1200" spc="0" baseline="0">
                <a:solidFill>
                  <a:schemeClr val="tx1">
                    <a:lumMod val="65000"/>
                    <a:lumOff val="35000"/>
                  </a:schemeClr>
                </a:solidFill>
                <a:latin typeface="+mn-lt"/>
                <a:ea typeface="+mn-ea"/>
                <a:cs typeface="+mn-cs"/>
              </a:defRPr>
            </a:pPr>
            <a:r>
              <a:rPr lang="en-US" dirty="0"/>
              <a:t>Of</a:t>
            </a:r>
            <a:r>
              <a:rPr lang="en-US" baseline="0" dirty="0"/>
              <a:t> users</a:t>
            </a: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cked"/>
        <c:ser>
          <c:idx val="0"/>
          <c:order val="0"/>
          <c:tx>
            <c:strRef>
              <c:f>Sheet1!$B$1</c:f>
              <c:strCache>
                <c:ptCount val="1"/>
                <c:pt idx="0">
                  <c:v>Distribution</c:v>
                </c:pt>
              </c:strCache>
            </c:strRef>
          </c:tx>
          <c:spPr>
            <a:solidFill>
              <a:schemeClr val="accent1"/>
            </a:solidFill>
            <a:ln>
              <a:noFill/>
            </a:ln>
            <a:effectLst/>
            <a:sp3d/>
          </c:spPr>
          <c:cat>
            <c:strRef>
              <c:f>Sheet1!$A$2:$A$12</c:f>
              <c:strCache>
                <c:ptCount val="11"/>
                <c:pt idx="0">
                  <c:v>Delhi</c:v>
                </c:pt>
                <c:pt idx="1">
                  <c:v>Noida</c:v>
                </c:pt>
                <c:pt idx="2">
                  <c:v>Greater Noida</c:v>
                </c:pt>
                <c:pt idx="3">
                  <c:v>Bangalore</c:v>
                </c:pt>
                <c:pt idx="4">
                  <c:v>Karnal</c:v>
                </c:pt>
                <c:pt idx="5">
                  <c:v>Solan</c:v>
                </c:pt>
                <c:pt idx="6">
                  <c:v>Ghazibad</c:v>
                </c:pt>
                <c:pt idx="7">
                  <c:v>Guaragon</c:v>
                </c:pt>
                <c:pt idx="8">
                  <c:v>Merut</c:v>
                </c:pt>
                <c:pt idx="9">
                  <c:v>Moradabad</c:v>
                </c:pt>
                <c:pt idx="10">
                  <c:v>Bulandashudr</c:v>
                </c:pt>
              </c:strCache>
            </c:strRef>
          </c:cat>
          <c:val>
            <c:numRef>
              <c:f>Sheet1!$B$2:$B$12</c:f>
              <c:numCache>
                <c:formatCode>General</c:formatCode>
                <c:ptCount val="11"/>
                <c:pt idx="0">
                  <c:v>58</c:v>
                </c:pt>
                <c:pt idx="1">
                  <c:v>40</c:v>
                </c:pt>
                <c:pt idx="2">
                  <c:v>30</c:v>
                </c:pt>
                <c:pt idx="3">
                  <c:v>37</c:v>
                </c:pt>
                <c:pt idx="4">
                  <c:v>27</c:v>
                </c:pt>
                <c:pt idx="5">
                  <c:v>18</c:v>
                </c:pt>
                <c:pt idx="6">
                  <c:v>18</c:v>
                </c:pt>
                <c:pt idx="7">
                  <c:v>12</c:v>
                </c:pt>
                <c:pt idx="8">
                  <c:v>9</c:v>
                </c:pt>
                <c:pt idx="9">
                  <c:v>5</c:v>
                </c:pt>
                <c:pt idx="10">
                  <c:v>2</c:v>
                </c:pt>
              </c:numCache>
            </c:numRef>
          </c:val>
          <c:extLst xmlns:c16r2="http://schemas.microsoft.com/office/drawing/2015/06/chart">
            <c:ext xmlns:c16="http://schemas.microsoft.com/office/drawing/2014/chart" uri="{C3380CC4-5D6E-409C-BE32-E72D297353CC}">
              <c16:uniqueId val="{00000000-B08A-48F7-B9C8-83B5F2F9BBCE}"/>
            </c:ext>
          </c:extLst>
        </c:ser>
        <c:ser>
          <c:idx val="1"/>
          <c:order val="1"/>
          <c:tx>
            <c:strRef>
              <c:f>Sheet1!#REF!</c:f>
              <c:strCache>
                <c:ptCount val="1"/>
                <c:pt idx="0">
                  <c:v>#REF!</c:v>
                </c:pt>
              </c:strCache>
            </c:strRef>
          </c:tx>
          <c:spPr>
            <a:solidFill>
              <a:schemeClr val="accent2"/>
            </a:solidFill>
            <a:ln>
              <a:noFill/>
            </a:ln>
            <a:effectLst/>
            <a:sp3d/>
          </c:spPr>
          <c:cat>
            <c:strRef>
              <c:f>Sheet1!$A$2:$A$12</c:f>
              <c:strCache>
                <c:ptCount val="11"/>
                <c:pt idx="0">
                  <c:v>Delhi</c:v>
                </c:pt>
                <c:pt idx="1">
                  <c:v>Noida</c:v>
                </c:pt>
                <c:pt idx="2">
                  <c:v>Greater Noida</c:v>
                </c:pt>
                <c:pt idx="3">
                  <c:v>Bangalore</c:v>
                </c:pt>
                <c:pt idx="4">
                  <c:v>Karnal</c:v>
                </c:pt>
                <c:pt idx="5">
                  <c:v>Solan</c:v>
                </c:pt>
                <c:pt idx="6">
                  <c:v>Ghazibad</c:v>
                </c:pt>
                <c:pt idx="7">
                  <c:v>Guaragon</c:v>
                </c:pt>
                <c:pt idx="8">
                  <c:v>Merut</c:v>
                </c:pt>
                <c:pt idx="9">
                  <c:v>Moradabad</c:v>
                </c:pt>
                <c:pt idx="10">
                  <c:v>Bulandashudr</c:v>
                </c:pt>
              </c:strCache>
            </c:strRef>
          </c:cat>
          <c:val>
            <c:numRef>
              <c:f>Sheet1!#REF!</c:f>
              <c:numCache>
                <c:formatCode>General</c:formatCode>
                <c:ptCount val="1"/>
                <c:pt idx="0">
                  <c:v>1</c:v>
                </c:pt>
              </c:numCache>
            </c:numRef>
          </c:val>
          <c:extLst xmlns:c16r2="http://schemas.microsoft.com/office/drawing/2015/06/chart">
            <c:ext xmlns:c16="http://schemas.microsoft.com/office/drawing/2014/chart" uri="{C3380CC4-5D6E-409C-BE32-E72D297353CC}">
              <c16:uniqueId val="{00000001-B08A-48F7-B9C8-83B5F2F9BBCE}"/>
            </c:ext>
          </c:extLst>
        </c:ser>
        <c:shape val="box"/>
        <c:axId val="75956608"/>
        <c:axId val="75958144"/>
        <c:axId val="0"/>
      </c:bar3DChart>
      <c:catAx>
        <c:axId val="75956608"/>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58144"/>
        <c:crosses val="autoZero"/>
        <c:auto val="1"/>
        <c:lblAlgn val="ctr"/>
        <c:lblOffset val="100"/>
      </c:catAx>
      <c:valAx>
        <c:axId val="7595814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5660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style val="8"/>
  <c:chart>
    <c:title>
      <c:layout/>
      <c:txPr>
        <a:bodyPr rot="0" vert="horz"/>
        <a:lstStyle/>
        <a:p>
          <a:pPr>
            <a:defRPr/>
          </a:pPr>
          <a:endParaRPr lang="en-US"/>
        </a:p>
      </c:txPr>
    </c:title>
    <c:plotArea>
      <c:layout>
        <c:manualLayout>
          <c:layoutTarget val="inner"/>
          <c:xMode val="edge"/>
          <c:yMode val="edge"/>
          <c:x val="0.27193125495016679"/>
          <c:y val="0.25059778749847078"/>
          <c:w val="0.81974015748031548"/>
          <c:h val="0.66188209347512506"/>
        </c:manualLayout>
      </c:layout>
      <c:barChart>
        <c:barDir val="bar"/>
        <c:grouping val="stacked"/>
        <c:ser>
          <c:idx val="0"/>
          <c:order val="0"/>
          <c:tx>
            <c:strRef>
              <c:f>Sheet1!$B$1</c:f>
              <c:strCache>
                <c:ptCount val="1"/>
                <c:pt idx="0">
                  <c:v>Percent</c:v>
                </c:pt>
              </c:strCache>
            </c:strRef>
          </c:tx>
          <c:cat>
            <c:strRef>
              <c:f>Sheet1!$A$2:$A$6</c:f>
              <c:strCache>
                <c:ptCount val="5"/>
                <c:pt idx="0">
                  <c:v>Above 4 years</c:v>
                </c:pt>
                <c:pt idx="1">
                  <c:v>Below 2-3 years</c:v>
                </c:pt>
                <c:pt idx="2">
                  <c:v>3-4 years</c:v>
                </c:pt>
                <c:pt idx="3">
                  <c:v>less than  1 year</c:v>
                </c:pt>
                <c:pt idx="4">
                  <c:v>1-2 years</c:v>
                </c:pt>
              </c:strCache>
            </c:strRef>
          </c:cat>
          <c:val>
            <c:numRef>
              <c:f>Sheet1!$B$2:$B$6</c:f>
              <c:numCache>
                <c:formatCode>General</c:formatCode>
                <c:ptCount val="5"/>
                <c:pt idx="0">
                  <c:v>98</c:v>
                </c:pt>
                <c:pt idx="1">
                  <c:v>65</c:v>
                </c:pt>
                <c:pt idx="2">
                  <c:v>47</c:v>
                </c:pt>
                <c:pt idx="3">
                  <c:v>43</c:v>
                </c:pt>
                <c:pt idx="4">
                  <c:v>17</c:v>
                </c:pt>
              </c:numCache>
            </c:numRef>
          </c:val>
          <c:extLst xmlns:c16r2="http://schemas.microsoft.com/office/drawing/2015/06/chart">
            <c:ext xmlns:c16="http://schemas.microsoft.com/office/drawing/2014/chart" uri="{C3380CC4-5D6E-409C-BE32-E72D297353CC}">
              <c16:uniqueId val="{00000000-C2B5-46F5-83A9-C7D3A642E48F}"/>
            </c:ext>
          </c:extLst>
        </c:ser>
        <c:overlap val="100"/>
        <c:axId val="76855168"/>
        <c:axId val="76856704"/>
      </c:barChart>
      <c:catAx>
        <c:axId val="76855168"/>
        <c:scaling>
          <c:orientation val="minMax"/>
        </c:scaling>
        <c:axPos val="l"/>
        <c:numFmt formatCode="General" sourceLinked="1"/>
        <c:majorTickMark val="none"/>
        <c:tickLblPos val="nextTo"/>
        <c:txPr>
          <a:bodyPr rot="-60000000" vert="horz"/>
          <a:lstStyle/>
          <a:p>
            <a:pPr>
              <a:defRPr/>
            </a:pPr>
            <a:endParaRPr lang="en-US"/>
          </a:p>
        </c:txPr>
        <c:crossAx val="76856704"/>
        <c:crosses val="autoZero"/>
        <c:auto val="1"/>
        <c:lblAlgn val="ctr"/>
        <c:lblOffset val="100"/>
      </c:catAx>
      <c:valAx>
        <c:axId val="76856704"/>
        <c:scaling>
          <c:orientation val="minMax"/>
        </c:scaling>
        <c:axPos val="b"/>
        <c:majorGridlines/>
        <c:numFmt formatCode="General" sourceLinked="1"/>
        <c:majorTickMark val="none"/>
        <c:tickLblPos val="nextTo"/>
        <c:txPr>
          <a:bodyPr rot="-60000000" vert="horz"/>
          <a:lstStyle/>
          <a:p>
            <a:pPr>
              <a:defRPr/>
            </a:pPr>
            <a:endParaRPr lang="en-US"/>
          </a:p>
        </c:txPr>
        <c:crossAx val="76855168"/>
        <c:crosses val="autoZero"/>
        <c:crossBetween val="between"/>
      </c:valAx>
    </c:plotArea>
    <c:legend>
      <c:legendPos val="b"/>
      <c:layout/>
      <c:txPr>
        <a:bodyPr rot="0" vert="horz"/>
        <a:lstStyle/>
        <a:p>
          <a:pPr>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IN"/>
  <c:style val="10"/>
  <c:chart>
    <c:plotArea>
      <c:layout/>
      <c:pieChart>
        <c:varyColors val="1"/>
        <c:ser>
          <c:idx val="0"/>
          <c:order val="0"/>
          <c:dPt>
            <c:idx val="0"/>
            <c:spPr/>
            <c:extLst xmlns:c16r2="http://schemas.microsoft.com/office/drawing/2015/06/chart">
              <c:ext xmlns:c16="http://schemas.microsoft.com/office/drawing/2014/chart" uri="{C3380CC4-5D6E-409C-BE32-E72D297353CC}">
                <c16:uniqueId val="{00000001-BB0D-4A3B-8CF3-6C100A13EE2F}"/>
              </c:ext>
            </c:extLst>
          </c:dPt>
          <c:dLbls>
            <c:txPr>
              <a:bodyPr rot="0" vert="horz"/>
              <a:lstStyle/>
              <a:p>
                <a:pPr>
                  <a:defRPr/>
                </a:pPr>
                <a:endParaRPr lang="en-US"/>
              </a:p>
            </c:txPr>
            <c:dLblPos val="inEnd"/>
            <c:showPercent val="1"/>
            <c:showLeaderLines val="1"/>
            <c:extLst xmlns:c16r2="http://schemas.microsoft.com/office/drawing/2015/06/chart">
              <c:ext xmlns:c15="http://schemas.microsoft.com/office/drawing/2012/chart" uri="{CE6537A1-D6FC-4f65-9D91-7224C49458BB}"/>
            </c:extLst>
          </c:dLbls>
          <c:cat>
            <c:numRef>
              <c:f>Sheet1!$A$2:$A$7</c:f>
              <c:numCache>
                <c:formatCode>0.00%</c:formatCode>
                <c:ptCount val="6"/>
                <c:pt idx="0">
                  <c:v>0.42380000000000023</c:v>
                </c:pt>
                <c:pt idx="1">
                  <c:v>0.23419999999999999</c:v>
                </c:pt>
                <c:pt idx="2">
                  <c:v>0.17469999999999999</c:v>
                </c:pt>
                <c:pt idx="3">
                  <c:v>0.10730000000000002</c:v>
                </c:pt>
                <c:pt idx="4">
                  <c:v>3.7200000000000025E-2</c:v>
                </c:pt>
                <c:pt idx="5">
                  <c:v>2.2300000000000011E-2</c:v>
                </c:pt>
              </c:numCache>
            </c:numRef>
          </c:cat>
          <c:val>
            <c:numRef>
              <c:f>Sheet1!#REF!</c:f>
              <c:numCache>
                <c:formatCode>General</c:formatCode>
                <c:ptCount val="1"/>
                <c:pt idx="0">
                  <c:v>1</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Sheet1!#REF!</c15:sqref>
                        </c15:formulaRef>
                      </c:ext>
                    </c:extLst>
                    <c:strCache>
                      <c:ptCount val="1"/>
                      <c:pt idx="0">
                        <c:v>#REF!</c:v>
                      </c:pt>
                    </c:strCache>
                  </c:strRef>
                </c15:tx>
              </c15:filteredSeriesTitle>
            </c:ext>
            <c:ext xmlns:c16="http://schemas.microsoft.com/office/drawing/2014/chart" uri="{C3380CC4-5D6E-409C-BE32-E72D297353CC}">
              <c16:uniqueId val="{00000000-47E2-44D2-A3C2-A1AB555D1A4B}"/>
            </c:ext>
          </c:extLst>
        </c:ser>
        <c:dLbls>
          <c:showPercent val="1"/>
        </c:dLbls>
        <c:firstSliceAng val="0"/>
      </c:pieChart>
    </c:plotArea>
    <c:legend>
      <c:legendPos val="t"/>
      <c:layout/>
      <c:txPr>
        <a:bodyPr rot="0" vert="horz"/>
        <a:lstStyle/>
        <a:p>
          <a:pPr>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Devices Used</a:t>
            </a:r>
            <a:endParaRPr lang="en-IN" dirty="0"/>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cked"/>
        <c:ser>
          <c:idx val="0"/>
          <c:order val="0"/>
          <c:tx>
            <c:strRef>
              <c:f>Sheet1!$B$1</c:f>
              <c:strCache>
                <c:ptCount val="1"/>
                <c:pt idx="0">
                  <c:v>Column1</c:v>
                </c:pt>
              </c:strCache>
            </c:strRef>
          </c:tx>
          <c:spPr>
            <a:solidFill>
              <a:schemeClr val="accent1"/>
            </a:solidFill>
            <a:ln>
              <a:noFill/>
            </a:ln>
            <a:effectLst/>
            <a:sp3d/>
          </c:spPr>
          <c:cat>
            <c:strRef>
              <c:f>Sheet1!$A$2:$A$5</c:f>
              <c:strCache>
                <c:ptCount val="4"/>
                <c:pt idx="0">
                  <c:v>Smartphone</c:v>
                </c:pt>
                <c:pt idx="1">
                  <c:v>Laptop</c:v>
                </c:pt>
                <c:pt idx="2">
                  <c:v>Desktop</c:v>
                </c:pt>
                <c:pt idx="3">
                  <c:v>Tablet</c:v>
                </c:pt>
              </c:strCache>
            </c:strRef>
          </c:cat>
          <c:val>
            <c:numRef>
              <c:f>Sheet1!$B$2:$B$5</c:f>
              <c:numCache>
                <c:formatCode>General</c:formatCode>
                <c:ptCount val="4"/>
                <c:pt idx="0">
                  <c:v>40</c:v>
                </c:pt>
                <c:pt idx="1">
                  <c:v>35</c:v>
                </c:pt>
                <c:pt idx="2">
                  <c:v>25</c:v>
                </c:pt>
                <c:pt idx="3">
                  <c:v>3</c:v>
                </c:pt>
              </c:numCache>
            </c:numRef>
          </c:val>
          <c:extLst xmlns:c16r2="http://schemas.microsoft.com/office/drawing/2015/06/chart">
            <c:ext xmlns:c16="http://schemas.microsoft.com/office/drawing/2014/chart" uri="{C3380CC4-5D6E-409C-BE32-E72D297353CC}">
              <c16:uniqueId val="{00000000-D6A8-4F16-B755-421C994986BA}"/>
            </c:ext>
          </c:extLst>
        </c:ser>
        <c:ser>
          <c:idx val="1"/>
          <c:order val="1"/>
          <c:tx>
            <c:strRef>
              <c:f>Sheet1!$C$1</c:f>
              <c:strCache>
                <c:ptCount val="1"/>
                <c:pt idx="0">
                  <c:v>Series 2</c:v>
                </c:pt>
              </c:strCache>
            </c:strRef>
          </c:tx>
          <c:spPr>
            <a:solidFill>
              <a:schemeClr val="accent2"/>
            </a:solidFill>
            <a:ln>
              <a:noFill/>
            </a:ln>
            <a:effectLst/>
            <a:sp3d/>
          </c:spPr>
          <c:cat>
            <c:strRef>
              <c:f>Sheet1!$A$2:$A$5</c:f>
              <c:strCache>
                <c:ptCount val="4"/>
                <c:pt idx="0">
                  <c:v>Smartphone</c:v>
                </c:pt>
                <c:pt idx="1">
                  <c:v>Laptop</c:v>
                </c:pt>
                <c:pt idx="2">
                  <c:v>Desktop</c:v>
                </c:pt>
                <c:pt idx="3">
                  <c:v>Tablet</c:v>
                </c:pt>
              </c:strCache>
            </c:strRef>
          </c:cat>
          <c:val>
            <c:numRef>
              <c:f>Sheet1!$C$2:$C$5</c:f>
              <c:numCache>
                <c:formatCode>General</c:formatCode>
                <c:ptCount val="4"/>
                <c:pt idx="0">
                  <c:v>100</c:v>
                </c:pt>
                <c:pt idx="1">
                  <c:v>56</c:v>
                </c:pt>
                <c:pt idx="2">
                  <c:v>5</c:v>
                </c:pt>
                <c:pt idx="3">
                  <c:v>4</c:v>
                </c:pt>
              </c:numCache>
            </c:numRef>
          </c:val>
          <c:extLst xmlns:c16r2="http://schemas.microsoft.com/office/drawing/2015/06/chart">
            <c:ext xmlns:c16="http://schemas.microsoft.com/office/drawing/2014/chart" uri="{C3380CC4-5D6E-409C-BE32-E72D297353CC}">
              <c16:uniqueId val="{00000001-D6A8-4F16-B755-421C994986BA}"/>
            </c:ext>
          </c:extLst>
        </c:ser>
        <c:shape val="box"/>
        <c:axId val="93113344"/>
        <c:axId val="93594752"/>
        <c:axId val="0"/>
      </c:bar3DChart>
      <c:catAx>
        <c:axId val="93113344"/>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594752"/>
        <c:crosses val="autoZero"/>
        <c:auto val="1"/>
        <c:lblAlgn val="ctr"/>
        <c:lblOffset val="100"/>
      </c:catAx>
      <c:valAx>
        <c:axId val="9359475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11334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Browser</a:t>
            </a:r>
            <a:endParaRPr lang="en-US" dirty="0"/>
          </a:p>
        </c:rich>
      </c:tx>
      <c:layout/>
      <c:spPr>
        <a:noFill/>
        <a:ln>
          <a:noFill/>
        </a:ln>
        <a:effectLst/>
      </c:spPr>
    </c:title>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Percent</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E49C-4A0C-9EB1-85B1B198C6C1}"/>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E49C-4A0C-9EB1-85B1B198C6C1}"/>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E49C-4A0C-9EB1-85B1B198C6C1}"/>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E49C-4A0C-9EB1-85B1B198C6C1}"/>
              </c:ext>
            </c:extLst>
          </c:dPt>
          <c:cat>
            <c:strRef>
              <c:f>Sheet1!$A$2:$A$5</c:f>
              <c:strCache>
                <c:ptCount val="4"/>
                <c:pt idx="0">
                  <c:v>Chrome</c:v>
                </c:pt>
                <c:pt idx="1">
                  <c:v>Firefox</c:v>
                </c:pt>
                <c:pt idx="2">
                  <c:v>Safari</c:v>
                </c:pt>
                <c:pt idx="3">
                  <c:v>Yahoo</c:v>
                </c:pt>
              </c:strCache>
            </c:strRef>
          </c:cat>
          <c:val>
            <c:numRef>
              <c:f>Sheet1!$B$2:$B$5</c:f>
              <c:numCache>
                <c:formatCode>General</c:formatCode>
                <c:ptCount val="4"/>
                <c:pt idx="0">
                  <c:v>80.3</c:v>
                </c:pt>
                <c:pt idx="1">
                  <c:v>14.870000000000006</c:v>
                </c:pt>
                <c:pt idx="2">
                  <c:v>2.9699999999999998</c:v>
                </c:pt>
                <c:pt idx="3">
                  <c:v>1.86</c:v>
                </c:pt>
              </c:numCache>
            </c:numRef>
          </c:val>
          <c:extLst xmlns:c16r2="http://schemas.microsoft.com/office/drawing/2015/06/chart">
            <c:ext xmlns:c16="http://schemas.microsoft.com/office/drawing/2014/chart" uri="{C3380CC4-5D6E-409C-BE32-E72D297353CC}">
              <c16:uniqueId val="{00000000-8CEB-4DDB-80DC-635FCBD79735}"/>
            </c:ext>
          </c:extLst>
        </c:ser>
      </c:pie3D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IN"/>
  <c:style val="5"/>
  <c:chart>
    <c:title>
      <c:tx>
        <c:rich>
          <a:bodyPr rot="0" vert="horz"/>
          <a:lstStyle/>
          <a:p>
            <a:pPr>
              <a:defRPr/>
            </a:pPr>
            <a:r>
              <a:rPr lang="en-IN"/>
              <a:t> First time visit through</a:t>
            </a:r>
          </a:p>
        </c:rich>
      </c:tx>
      <c:layout/>
    </c:title>
    <c:plotArea>
      <c:layout>
        <c:manualLayout>
          <c:layoutTarget val="inner"/>
          <c:xMode val="edge"/>
          <c:yMode val="edge"/>
          <c:x val="8.1646231807695674E-2"/>
          <c:y val="0.20162279624173568"/>
          <c:w val="0.89326588878077939"/>
          <c:h val="0.50683642987104305"/>
        </c:manualLayout>
      </c:layout>
      <c:barChart>
        <c:barDir val="col"/>
        <c:grouping val="clustered"/>
        <c:ser>
          <c:idx val="0"/>
          <c:order val="0"/>
          <c:tx>
            <c:strRef>
              <c:f>Sheet1!$B$1</c:f>
              <c:strCache>
                <c:ptCount val="1"/>
                <c:pt idx="0">
                  <c:v> First time visit through
2</c:v>
                </c:pt>
              </c:strCache>
            </c:strRef>
          </c:tx>
          <c:cat>
            <c:strRef>
              <c:f>Sheet1!$A$2:$A$4</c:f>
              <c:strCache>
                <c:ptCount val="3"/>
                <c:pt idx="0">
                  <c:v>search engine</c:v>
                </c:pt>
                <c:pt idx="1">
                  <c:v>content marketing</c:v>
                </c:pt>
                <c:pt idx="2">
                  <c:v>display adverts</c:v>
                </c:pt>
              </c:strCache>
            </c:strRef>
          </c:cat>
          <c:val>
            <c:numRef>
              <c:f>Sheet1!$B$2:$B$4</c:f>
              <c:numCache>
                <c:formatCode>General</c:formatCode>
                <c:ptCount val="3"/>
                <c:pt idx="0">
                  <c:v>90</c:v>
                </c:pt>
                <c:pt idx="1">
                  <c:v>30</c:v>
                </c:pt>
                <c:pt idx="2">
                  <c:v>25</c:v>
                </c:pt>
              </c:numCache>
            </c:numRef>
          </c:val>
          <c:extLst xmlns:c16r2="http://schemas.microsoft.com/office/drawing/2015/06/chart">
            <c:ext xmlns:c16="http://schemas.microsoft.com/office/drawing/2014/chart" uri="{C3380CC4-5D6E-409C-BE32-E72D297353CC}">
              <c16:uniqueId val="{00000000-B4CD-4A57-A799-467497D79F95}"/>
            </c:ext>
          </c:extLst>
        </c:ser>
        <c:gapWidth val="219"/>
        <c:overlap val="-27"/>
        <c:axId val="97048064"/>
        <c:axId val="97049600"/>
      </c:barChart>
      <c:catAx>
        <c:axId val="97048064"/>
        <c:scaling>
          <c:orientation val="minMax"/>
        </c:scaling>
        <c:axPos val="b"/>
        <c:numFmt formatCode="General" sourceLinked="1"/>
        <c:majorTickMark val="none"/>
        <c:tickLblPos val="nextTo"/>
        <c:txPr>
          <a:bodyPr rot="-60000000" vert="horz"/>
          <a:lstStyle/>
          <a:p>
            <a:pPr>
              <a:defRPr/>
            </a:pPr>
            <a:endParaRPr lang="en-US"/>
          </a:p>
        </c:txPr>
        <c:crossAx val="97049600"/>
        <c:crosses val="autoZero"/>
        <c:auto val="1"/>
        <c:lblAlgn val="ctr"/>
        <c:lblOffset val="100"/>
      </c:catAx>
      <c:valAx>
        <c:axId val="97049600"/>
        <c:scaling>
          <c:orientation val="minMax"/>
        </c:scaling>
        <c:axPos val="l"/>
        <c:majorGridlines/>
        <c:numFmt formatCode="General" sourceLinked="1"/>
        <c:majorTickMark val="none"/>
        <c:tickLblPos val="nextTo"/>
        <c:txPr>
          <a:bodyPr rot="-60000000" vert="horz"/>
          <a:lstStyle/>
          <a:p>
            <a:pPr>
              <a:defRPr/>
            </a:pPr>
            <a:endParaRPr lang="en-US"/>
          </a:p>
        </c:txPr>
        <c:crossAx val="97048064"/>
        <c:crosses val="autoZero"/>
        <c:crossBetween val="between"/>
      </c:valAx>
    </c:plotArea>
    <c:legend>
      <c:legendPos val="b"/>
      <c:layout/>
      <c:txPr>
        <a:bodyPr rot="0" vert="horz"/>
        <a:lstStyle/>
        <a:p>
          <a:pPr>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I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First Time visit, How?
</c:v>
                </c:pt>
              </c:strCache>
            </c:strRef>
          </c:tx>
          <c:explosion val="4"/>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66D7-42EE-AC7F-6A683CB28672}"/>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66D7-42EE-AC7F-6A683CB28672}"/>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66D7-42EE-AC7F-6A683CB28672}"/>
              </c:ext>
            </c:extLst>
          </c:dPt>
          <c:cat>
            <c:strRef>
              <c:f>Sheet1!$A$2:$A$4</c:f>
              <c:strCache>
                <c:ptCount val="3"/>
                <c:pt idx="0">
                  <c:v>search engine</c:v>
                </c:pt>
                <c:pt idx="1">
                  <c:v>content marketing</c:v>
                </c:pt>
                <c:pt idx="2">
                  <c:v>display engine</c:v>
                </c:pt>
              </c:strCache>
            </c:strRef>
          </c:cat>
          <c:val>
            <c:numRef>
              <c:f>Sheet1!$B$2:$B$4</c:f>
              <c:numCache>
                <c:formatCode>General</c:formatCode>
                <c:ptCount val="3"/>
                <c:pt idx="0">
                  <c:v>85</c:v>
                </c:pt>
                <c:pt idx="1">
                  <c:v>8</c:v>
                </c:pt>
                <c:pt idx="2">
                  <c:v>7</c:v>
                </c:pt>
              </c:numCache>
            </c:numRef>
          </c:val>
          <c:extLst xmlns:c16r2="http://schemas.microsoft.com/office/drawing/2015/06/chart">
            <c:ext xmlns:c16="http://schemas.microsoft.com/office/drawing/2014/chart" uri="{C3380CC4-5D6E-409C-BE32-E72D297353CC}">
              <c16:uniqueId val="{00000000-0EB8-4F9C-B927-10E18D60EC86}"/>
            </c:ext>
          </c:extLst>
        </c:ser>
      </c:pie3D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9C93C5-A0C0-485E-8A39-FEF9D4EDAB04}" type="datetimeFigureOut">
              <a:rPr lang="en-IN" smtClean="0"/>
              <a:pPr/>
              <a:t>26/09/2022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A9B2E4-ECB1-41A0-A443-1FD2C9B5CD2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4A9B2E4-ECB1-41A0-A443-1FD2C9B5CD26}" type="slidenum">
              <a:rPr lang="en-IN" smtClean="0"/>
              <a:pPr/>
              <a:t>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551105-5CE0-4BCD-8359-1E728A03DEEC}"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51105-5CE0-4BCD-8359-1E728A03DE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51105-5CE0-4BCD-8359-1E728A03DEEC}"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D23CD802-D0A0-4EAC-8222-78FFDDD76A75}"/>
              </a:ext>
            </a:extLst>
          </p:cNvPr>
          <p:cNvSpPr>
            <a:spLocks noGrp="1"/>
          </p:cNvSpPr>
          <p:nvPr>
            <p:ph sz="quarter" idx="10"/>
          </p:nvPr>
        </p:nvSpPr>
        <p:spPr>
          <a:xfrm>
            <a:off x="628650" y="2039392"/>
            <a:ext cx="78867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 xmlns:a16="http://schemas.microsoft.com/office/drawing/2014/main" id="{87BCB8BF-DA17-4856-91E9-77C601F2B139}"/>
              </a:ext>
            </a:extLst>
          </p:cNvPr>
          <p:cNvSpPr>
            <a:spLocks noGrp="1"/>
          </p:cNvSpPr>
          <p:nvPr>
            <p:ph type="title"/>
          </p:nvPr>
        </p:nvSpPr>
        <p:spPr>
          <a:xfrm>
            <a:off x="628650" y="635001"/>
            <a:ext cx="78867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651989139"/>
      </p:ext>
    </p:extLst>
  </p:cSld>
  <p:clrMapOvr>
    <a:masterClrMapping/>
  </p:clrMapOvr>
  <p:extLst>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51105-5CE0-4BCD-8359-1E728A03DEEC}"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3551105-5CE0-4BCD-8359-1E728A03DEE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51105-5CE0-4BCD-8359-1E728A03DEEC}"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551105-5CE0-4BCD-8359-1E728A03DEEC}"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551105-5CE0-4BCD-8359-1E728A03DE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551105-5CE0-4BCD-8359-1E728A03DEE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51105-5CE0-4BCD-8359-1E728A03DEEC}"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13A435-A49E-4ED9-9FD7-2BE270C08B00}" type="datetimeFigureOut">
              <a:rPr lang="en-IN" smtClean="0"/>
              <a:pPr/>
              <a:t>26/09/2022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73551105-5CE0-4BCD-8359-1E728A03DEEC}"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513A435-A49E-4ED9-9FD7-2BE270C08B00}" type="datetimeFigureOut">
              <a:rPr lang="en-IN" smtClean="0"/>
              <a:pPr/>
              <a:t>26/09/2022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551105-5CE0-4BCD-8359-1E728A03DEE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cloud/learn/cr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 Id="rId5" Type="http://schemas.openxmlformats.org/officeDocument/2006/relationships/chart" Target="../charts/chart15.xml"/><Relationship Id="rId4" Type="http://schemas.openxmlformats.org/officeDocument/2006/relationships/chart" Target="../charts/chart14.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6.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chart" Target="../charts/chart19.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chart" Target="../charts/chart24.xml"/><Relationship Id="rId4"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etsuite.com/portal/resource/articles/business-strategy/maximize-profitability.shtml" TargetMode="External"/><Relationship Id="rId2" Type="http://schemas.openxmlformats.org/officeDocument/2006/relationships/hyperlink" Target="http://www.biakelsey.com/small-business-owners-shift-investment-from-customer-acquisition-to-customer-engagement-new-report-by-manta-and-biakelse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allup.com/workplace/311870/customer-centricity.aspx" TargetMode="External"/><Relationship Id="rId2" Type="http://schemas.openxmlformats.org/officeDocument/2006/relationships/hyperlink" Target="https://media.bain.com/Images/BB_Prescription_cutting_costs.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xminstitute.com/blog/cx-leads-to-recommendations" TargetMode="External"/><Relationship Id="rId2" Type="http://schemas.openxmlformats.org/officeDocument/2006/relationships/hyperlink" Target="https://apnews.com/press-release/pr-businesswire/c6548693305a43cd937d59e42ff0aa84" TargetMode="External"/><Relationship Id="rId1" Type="http://schemas.openxmlformats.org/officeDocument/2006/relationships/slideLayout" Target="../slideLayouts/slideLayout2.xml"/><Relationship Id="rId4" Type="http://schemas.openxmlformats.org/officeDocument/2006/relationships/hyperlink" Target="http://ww2.glance.net/wp-content/uploads/2015/07/Counting-the-customer_-Glance_eBook-4.pdf"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netsuite.com/portal/resource/articles/ecommerce/improve-ecommerce-customer-experienc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3968" y="3886200"/>
            <a:ext cx="4608512" cy="2783160"/>
          </a:xfrm>
        </p:spPr>
        <p:txBody>
          <a:bodyPr>
            <a:noAutofit/>
          </a:bodyPr>
          <a:lstStyle/>
          <a:p>
            <a:r>
              <a:rPr lang="en-IN" sz="2800" dirty="0" smtClean="0">
                <a:solidFill>
                  <a:srgbClr val="FF0000"/>
                </a:solidFill>
                <a:latin typeface="Arial" pitchFamily="34" charset="0"/>
                <a:cs typeface="Arial" pitchFamily="34" charset="0"/>
              </a:rPr>
              <a:t>Report by :</a:t>
            </a:r>
          </a:p>
          <a:p>
            <a:r>
              <a:rPr lang="en-IN" sz="2800" b="0" dirty="0" err="1" smtClean="0">
                <a:solidFill>
                  <a:schemeClr val="tx1"/>
                </a:solidFill>
                <a:latin typeface="Arial" pitchFamily="34" charset="0"/>
                <a:cs typeface="Arial" pitchFamily="34" charset="0"/>
              </a:rPr>
              <a:t>Pratiksha</a:t>
            </a:r>
            <a:r>
              <a:rPr lang="en-IN" sz="2800" b="0" dirty="0" smtClean="0">
                <a:solidFill>
                  <a:schemeClr val="tx1"/>
                </a:solidFill>
                <a:latin typeface="Arial" pitchFamily="34" charset="0"/>
                <a:cs typeface="Arial" pitchFamily="34" charset="0"/>
              </a:rPr>
              <a:t> </a:t>
            </a:r>
            <a:r>
              <a:rPr lang="en-IN" sz="2800" b="0" dirty="0" err="1" smtClean="0">
                <a:solidFill>
                  <a:schemeClr val="tx1"/>
                </a:solidFill>
                <a:latin typeface="Arial" pitchFamily="34" charset="0"/>
                <a:cs typeface="Arial" pitchFamily="34" charset="0"/>
              </a:rPr>
              <a:t>Potghan</a:t>
            </a:r>
            <a:endParaRPr lang="en-IN" sz="2800" b="0" dirty="0" smtClean="0">
              <a:solidFill>
                <a:schemeClr val="tx1"/>
              </a:solidFill>
              <a:latin typeface="Arial" pitchFamily="34" charset="0"/>
              <a:cs typeface="Arial" pitchFamily="34" charset="0"/>
            </a:endParaRPr>
          </a:p>
          <a:p>
            <a:r>
              <a:rPr lang="en-IN" sz="2800" b="0" dirty="0" smtClean="0">
                <a:solidFill>
                  <a:schemeClr val="tx1"/>
                </a:solidFill>
                <a:latin typeface="Arial" pitchFamily="34" charset="0"/>
                <a:cs typeface="Arial" pitchFamily="34" charset="0"/>
              </a:rPr>
              <a:t>Internship 30</a:t>
            </a:r>
          </a:p>
          <a:p>
            <a:r>
              <a:rPr lang="en-IN" sz="2800" b="0" dirty="0" smtClean="0">
                <a:solidFill>
                  <a:schemeClr val="tx1"/>
                </a:solidFill>
                <a:latin typeface="Arial" pitchFamily="34" charset="0"/>
                <a:cs typeface="Arial" pitchFamily="34" charset="0"/>
              </a:rPr>
              <a:t>Flip </a:t>
            </a:r>
            <a:r>
              <a:rPr lang="en-IN" sz="2800" b="0" dirty="0" err="1" smtClean="0">
                <a:solidFill>
                  <a:schemeClr val="tx1"/>
                </a:solidFill>
                <a:latin typeface="Arial" pitchFamily="34" charset="0"/>
                <a:cs typeface="Arial" pitchFamily="34" charset="0"/>
              </a:rPr>
              <a:t>Robo</a:t>
            </a:r>
            <a:r>
              <a:rPr lang="en-IN" sz="2800" b="0" dirty="0" smtClean="0">
                <a:solidFill>
                  <a:schemeClr val="tx1"/>
                </a:solidFill>
                <a:latin typeface="Arial" pitchFamily="34" charset="0"/>
                <a:cs typeface="Arial" pitchFamily="34" charset="0"/>
              </a:rPr>
              <a:t> Technology</a:t>
            </a:r>
            <a:endParaRPr lang="en-IN" sz="2800" b="0" dirty="0">
              <a:solidFill>
                <a:schemeClr val="tx1"/>
              </a:solidFill>
              <a:latin typeface="Arial" pitchFamily="34" charset="0"/>
              <a:cs typeface="Arial" pitchFamily="34" charset="0"/>
            </a:endParaRPr>
          </a:p>
        </p:txBody>
      </p:sp>
      <p:sp>
        <p:nvSpPr>
          <p:cNvPr id="2" name="Title 1"/>
          <p:cNvSpPr>
            <a:spLocks noGrp="1"/>
          </p:cNvSpPr>
          <p:nvPr>
            <p:ph type="ctrTitle"/>
          </p:nvPr>
        </p:nvSpPr>
        <p:spPr>
          <a:xfrm>
            <a:off x="467544" y="1052736"/>
            <a:ext cx="8136904" cy="1368151"/>
          </a:xfrm>
        </p:spPr>
        <p:style>
          <a:lnRef idx="2">
            <a:schemeClr val="dk1"/>
          </a:lnRef>
          <a:fillRef idx="1">
            <a:schemeClr val="lt1"/>
          </a:fillRef>
          <a:effectRef idx="0">
            <a:schemeClr val="dk1"/>
          </a:effectRef>
          <a:fontRef idx="minor">
            <a:schemeClr val="dk1"/>
          </a:fontRef>
        </p:style>
        <p:txBody>
          <a:bodyPr>
            <a:noAutofit/>
          </a:bodyPr>
          <a:lstStyle/>
          <a:p>
            <a:pPr algn="ctr"/>
            <a:r>
              <a:rPr lang="en-IN" sz="5400" dirty="0" smtClean="0">
                <a:solidFill>
                  <a:schemeClr val="accent3">
                    <a:lumMod val="60000"/>
                    <a:lumOff val="40000"/>
                  </a:schemeClr>
                </a:solidFill>
                <a:latin typeface="Arial" pitchFamily="34" charset="0"/>
                <a:cs typeface="Arial" pitchFamily="34" charset="0"/>
              </a:rPr>
              <a:t>   </a:t>
            </a:r>
            <a:r>
              <a:rPr lang="en-IN" b="1" dirty="0" smtClean="0">
                <a:solidFill>
                  <a:srgbClr val="002060"/>
                </a:solidFill>
                <a:latin typeface="Arial" pitchFamily="34" charset="0"/>
                <a:cs typeface="Arial" pitchFamily="34" charset="0"/>
              </a:rPr>
              <a:t>Customer </a:t>
            </a:r>
            <a:br>
              <a:rPr lang="en-IN" b="1" dirty="0" smtClean="0">
                <a:solidFill>
                  <a:srgbClr val="002060"/>
                </a:solidFill>
                <a:latin typeface="Arial" pitchFamily="34" charset="0"/>
                <a:cs typeface="Arial" pitchFamily="34" charset="0"/>
              </a:rPr>
            </a:br>
            <a:r>
              <a:rPr lang="en-IN" b="1" dirty="0" smtClean="0">
                <a:solidFill>
                  <a:srgbClr val="002060"/>
                </a:solidFill>
                <a:latin typeface="Arial" pitchFamily="34" charset="0"/>
                <a:cs typeface="Arial" pitchFamily="34" charset="0"/>
              </a:rPr>
              <a:t>Retention Project</a:t>
            </a:r>
            <a:endParaRPr lang="en-IN" b="1" dirty="0">
              <a:solidFill>
                <a:srgbClr val="002060"/>
              </a:solidFill>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56792"/>
            <a:ext cx="8229600" cy="5112568"/>
          </a:xfrm>
        </p:spPr>
        <p:txBody>
          <a:bodyPr>
            <a:normAutofit fontScale="77500" lnSpcReduction="20000"/>
          </a:bodyPr>
          <a:lstStyle/>
          <a:p>
            <a:r>
              <a:rPr lang="en-IN" b="1" dirty="0"/>
              <a:t>Improve customer support:</a:t>
            </a:r>
            <a:r>
              <a:rPr lang="en-IN" dirty="0"/>
              <a:t> </a:t>
            </a:r>
            <a:endParaRPr lang="en-IN" dirty="0" smtClean="0"/>
          </a:p>
          <a:p>
            <a:pPr>
              <a:buNone/>
            </a:pPr>
            <a:r>
              <a:rPr lang="en-IN" dirty="0"/>
              <a:t> </a:t>
            </a:r>
            <a:r>
              <a:rPr lang="en-IN" dirty="0" smtClean="0"/>
              <a:t>    Offer </a:t>
            </a:r>
            <a:r>
              <a:rPr lang="en-IN" dirty="0"/>
              <a:t>multiple ways for customers to reach you. This can include live chat on your website, a dedicated telephone number, email, social media and a comprehensive FAQ page online. Additionally, you want to ensure fast response rates. Training your staff well and measuring their performance with benchmarks will help you meet customer expectations for communication</a:t>
            </a:r>
            <a:r>
              <a:rPr lang="en-IN" dirty="0" smtClean="0"/>
              <a:t>.</a:t>
            </a:r>
          </a:p>
          <a:p>
            <a:pPr>
              <a:buNone/>
            </a:pPr>
            <a:endParaRPr lang="en-IN" dirty="0"/>
          </a:p>
          <a:p>
            <a:r>
              <a:rPr lang="en-IN" b="1" dirty="0"/>
              <a:t>Create a community: </a:t>
            </a:r>
            <a:endParaRPr lang="en-IN" b="1" dirty="0" smtClean="0"/>
          </a:p>
          <a:p>
            <a:pPr>
              <a:buNone/>
            </a:pPr>
            <a:r>
              <a:rPr lang="en-IN" b="1" dirty="0"/>
              <a:t> </a:t>
            </a:r>
            <a:r>
              <a:rPr lang="en-IN" b="1" dirty="0" smtClean="0"/>
              <a:t>     </a:t>
            </a:r>
            <a:r>
              <a:rPr lang="en-IN" dirty="0" smtClean="0"/>
              <a:t>Having </a:t>
            </a:r>
            <a:r>
              <a:rPr lang="en-IN" dirty="0"/>
              <a:t>exclusive membership programs or forums where your company representatives and customers can interact with each other will help generate more brand loyalty and buzz. Other ideas include giving discount codes to loyal customers and creating referral programs that offer current clients an incentive</a:t>
            </a:r>
            <a:r>
              <a:rPr lang="en-IN" dirty="0" smtClean="0"/>
              <a:t>.</a:t>
            </a:r>
          </a:p>
          <a:p>
            <a:pPr>
              <a:buNone/>
            </a:pPr>
            <a:endParaRPr lang="en-IN" dirty="0"/>
          </a:p>
          <a:p>
            <a:r>
              <a:rPr lang="en-IN" b="1" dirty="0"/>
              <a:t>Start a loyalty program:</a:t>
            </a:r>
            <a:r>
              <a:rPr lang="en-IN" dirty="0"/>
              <a:t> </a:t>
            </a:r>
            <a:endParaRPr lang="en-IN" dirty="0" smtClean="0"/>
          </a:p>
          <a:p>
            <a:pPr>
              <a:buNone/>
            </a:pPr>
            <a:r>
              <a:rPr lang="en-IN" dirty="0"/>
              <a:t> </a:t>
            </a:r>
            <a:r>
              <a:rPr lang="en-IN" dirty="0" smtClean="0"/>
              <a:t>    Loyalty </a:t>
            </a:r>
            <a:r>
              <a:rPr lang="en-IN" dirty="0"/>
              <a:t>programs can be a great way to motivate existing customers to make additional purchases and at a higher frequency. Ensure that your loyalty program has rewards that existing customers would find valuable, like free products or significant discounts</a:t>
            </a:r>
            <a:r>
              <a:rPr lang="en-IN" dirty="0" smtClean="0"/>
              <a: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fographic-5-strategies-improve-customer-retention.png"/>
          <p:cNvPicPr>
            <a:picLocks noChangeAspect="1"/>
          </p:cNvPicPr>
          <p:nvPr/>
        </p:nvPicPr>
        <p:blipFill>
          <a:blip r:embed="rId2" cstate="print"/>
          <a:stretch>
            <a:fillRect/>
          </a:stretch>
        </p:blipFill>
        <p:spPr>
          <a:xfrm>
            <a:off x="0" y="404664"/>
            <a:ext cx="9144000" cy="61206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fontScale="90000"/>
          </a:bodyPr>
          <a:lstStyle/>
          <a:p>
            <a:pPr algn="ctr"/>
            <a:r>
              <a:rPr lang="en-IN" b="1" dirty="0" smtClean="0">
                <a:solidFill>
                  <a:srgbClr val="002060"/>
                </a:solidFill>
                <a:latin typeface="Arial" pitchFamily="34" charset="0"/>
                <a:cs typeface="Arial" pitchFamily="34" charset="0"/>
              </a:rPr>
              <a:t>Customer retention metrics</a:t>
            </a:r>
            <a:endParaRPr lang="en-IN" b="1" dirty="0">
              <a:solidFill>
                <a:srgbClr val="002060"/>
              </a:solidFill>
              <a:latin typeface="Arial" pitchFamily="34" charset="0"/>
              <a:cs typeface="Arial" pitchFamily="34" charset="0"/>
            </a:endParaRPr>
          </a:p>
        </p:txBody>
      </p:sp>
      <p:sp>
        <p:nvSpPr>
          <p:cNvPr id="3" name="Content Placeholder 2"/>
          <p:cNvSpPr>
            <a:spLocks noGrp="1"/>
          </p:cNvSpPr>
          <p:nvPr>
            <p:ph sz="quarter" idx="1"/>
          </p:nvPr>
        </p:nvSpPr>
        <p:spPr>
          <a:xfrm>
            <a:off x="457200" y="1340768"/>
            <a:ext cx="7467600" cy="5328592"/>
          </a:xfrm>
        </p:spPr>
        <p:txBody>
          <a:bodyPr>
            <a:normAutofit fontScale="85000" lnSpcReduction="10000"/>
          </a:bodyPr>
          <a:lstStyle/>
          <a:p>
            <a:pPr fontAlgn="base">
              <a:buNone/>
            </a:pPr>
            <a:r>
              <a:rPr lang="en-IN" dirty="0" smtClean="0"/>
              <a:t>    </a:t>
            </a:r>
          </a:p>
          <a:p>
            <a:pPr fontAlgn="base">
              <a:buNone/>
            </a:pPr>
            <a:r>
              <a:rPr lang="en-IN" dirty="0" smtClean="0"/>
              <a:t>Here are the 3 most important and widely utilized metrics:</a:t>
            </a:r>
          </a:p>
          <a:p>
            <a:pPr fontAlgn="base">
              <a:buNone/>
            </a:pPr>
            <a:endParaRPr lang="en-IN" dirty="0" smtClean="0"/>
          </a:p>
          <a:p>
            <a:pPr fontAlgn="base"/>
            <a:r>
              <a:rPr lang="en-IN" b="1" dirty="0" smtClean="0"/>
              <a:t>Customer retention rate (CRR): </a:t>
            </a:r>
            <a:r>
              <a:rPr lang="en-IN" dirty="0" smtClean="0"/>
              <a:t>The percentage of customers retained over a period of time. Though a 100% customer retention rate is ideal, it varies across industries. Regardless of the industry, modify your strategy if your CRR hovers around 15%. [3]</a:t>
            </a:r>
          </a:p>
          <a:p>
            <a:pPr fontAlgn="base"/>
            <a:r>
              <a:rPr lang="en-IN" b="1" dirty="0" smtClean="0"/>
              <a:t>Customer churn rate (CCR):</a:t>
            </a:r>
            <a:r>
              <a:rPr lang="en-IN" b="1" i="1" dirty="0" smtClean="0"/>
              <a:t> </a:t>
            </a:r>
            <a:r>
              <a:rPr lang="en-IN" dirty="0" smtClean="0"/>
              <a:t>This is the percentage of customers lost over a period of time. Companies with a low customer churn rate tend to have a higher CRR, so the closer the CCR is to 0%, the better.</a:t>
            </a:r>
          </a:p>
          <a:p>
            <a:pPr fontAlgn="base"/>
            <a:r>
              <a:rPr lang="en-IN" b="1" dirty="0" smtClean="0"/>
              <a:t>Customer lifetime value (LTV): </a:t>
            </a:r>
            <a:r>
              <a:rPr lang="en-IN" dirty="0" smtClean="0"/>
              <a:t>This is the projected revenue from a customer throughout the purchasing lifecycle. It helps businesses measure customer loyalty. LTV also identifies ways to maximize the return on investment (ROI) for product marketing and support team development.</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786210"/>
          </a:xfrm>
        </p:spPr>
        <p:txBody>
          <a:bodyPr>
            <a:normAutofit fontScale="90000"/>
          </a:bodyPr>
          <a:lstStyle/>
          <a:p>
            <a:pPr algn="ctr"/>
            <a:r>
              <a:rPr lang="en-IN" b="1" dirty="0" smtClean="0">
                <a:latin typeface="Arial" pitchFamily="34" charset="0"/>
                <a:cs typeface="Arial" pitchFamily="34" charset="0"/>
              </a:rPr>
              <a:t/>
            </a:r>
            <a:br>
              <a:rPr lang="en-IN" b="1" dirty="0" smtClean="0">
                <a:latin typeface="Arial" pitchFamily="34" charset="0"/>
                <a:cs typeface="Arial" pitchFamily="34" charset="0"/>
              </a:rPr>
            </a:br>
            <a:r>
              <a:rPr lang="en-IN" b="1" dirty="0" smtClean="0">
                <a:latin typeface="Arial" pitchFamily="34" charset="0"/>
                <a:cs typeface="Arial" pitchFamily="34" charset="0"/>
              </a:rPr>
              <a:t/>
            </a:r>
            <a:br>
              <a:rPr lang="en-IN" b="1" dirty="0" smtClean="0">
                <a:latin typeface="Arial" pitchFamily="34" charset="0"/>
                <a:cs typeface="Arial" pitchFamily="34" charset="0"/>
              </a:rPr>
            </a:br>
            <a:r>
              <a:rPr lang="en-IN" b="1" dirty="0" smtClean="0">
                <a:latin typeface="Arial" pitchFamily="34" charset="0"/>
                <a:cs typeface="Arial" pitchFamily="34" charset="0"/>
              </a:rPr>
              <a:t>                                                          </a:t>
            </a:r>
            <a:r>
              <a:rPr lang="en-IN" b="1" dirty="0" smtClean="0">
                <a:solidFill>
                  <a:srgbClr val="002060"/>
                </a:solidFill>
                <a:latin typeface="Arial" pitchFamily="34" charset="0"/>
                <a:cs typeface="Arial" pitchFamily="34" charset="0"/>
              </a:rPr>
              <a:t>Customer retention, CX, and CRM</a:t>
            </a:r>
            <a:r>
              <a:rPr lang="en-IN" dirty="0" smtClean="0"/>
              <a:t/>
            </a:r>
            <a:br>
              <a:rPr lang="en-IN" dirty="0" smtClean="0"/>
            </a:br>
            <a:endParaRPr lang="en-IN" dirty="0"/>
          </a:p>
        </p:txBody>
      </p:sp>
      <p:sp>
        <p:nvSpPr>
          <p:cNvPr id="3" name="Content Placeholder 2"/>
          <p:cNvSpPr>
            <a:spLocks noGrp="1"/>
          </p:cNvSpPr>
          <p:nvPr>
            <p:ph sz="quarter" idx="1"/>
          </p:nvPr>
        </p:nvSpPr>
        <p:spPr>
          <a:xfrm>
            <a:off x="457200" y="1556792"/>
            <a:ext cx="7467600" cy="4917160"/>
          </a:xfrm>
        </p:spPr>
        <p:txBody>
          <a:bodyPr>
            <a:normAutofit fontScale="92500"/>
          </a:bodyPr>
          <a:lstStyle/>
          <a:p>
            <a:pPr fontAlgn="base"/>
            <a:r>
              <a:rPr lang="en-IN" u="sng" dirty="0" smtClean="0">
                <a:solidFill>
                  <a:schemeClr val="accent1">
                    <a:lumMod val="75000"/>
                  </a:schemeClr>
                </a:solidFill>
              </a:rPr>
              <a:t>Customer experience (CX) </a:t>
            </a:r>
            <a:r>
              <a:rPr lang="en-IN" dirty="0" smtClean="0"/>
              <a:t>and </a:t>
            </a:r>
            <a:r>
              <a:rPr lang="en-IN" dirty="0" smtClean="0">
                <a:hlinkClick r:id="rId2"/>
              </a:rPr>
              <a:t>customer relationship management (CRM)</a:t>
            </a:r>
            <a:r>
              <a:rPr lang="en-IN" dirty="0" smtClean="0"/>
              <a:t> systems are significant components of the customer retention process.</a:t>
            </a:r>
          </a:p>
          <a:p>
            <a:pPr fontAlgn="base"/>
            <a:r>
              <a:rPr lang="en-IN" dirty="0" smtClean="0"/>
              <a:t>A CRM system </a:t>
            </a:r>
            <a:r>
              <a:rPr lang="en-IN" i="1" dirty="0" smtClean="0"/>
              <a:t>unites multiple functions (e.g. project management, contact management, digital marketing) into a single data-driven platform</a:t>
            </a:r>
            <a:r>
              <a:rPr lang="en-IN" b="1" dirty="0" smtClean="0"/>
              <a:t>. A “unified” CRM system automates communications and streamlines internal processes to enhance the overall CX.</a:t>
            </a:r>
            <a:r>
              <a:rPr lang="en-IN" dirty="0" smtClean="0"/>
              <a:t> It may include “</a:t>
            </a:r>
            <a:r>
              <a:rPr lang="en-IN" dirty="0" err="1" smtClean="0"/>
              <a:t>hyperpersonalization</a:t>
            </a:r>
            <a:r>
              <a:rPr lang="en-IN" dirty="0" smtClean="0"/>
              <a:t>” features (e.g. targeted content, offers, alerts) that silo customer engagement within a specific context.</a:t>
            </a:r>
          </a:p>
          <a:p>
            <a:pPr fontAlgn="base"/>
            <a:r>
              <a:rPr lang="en-IN" dirty="0" smtClean="0"/>
              <a:t>Overall, </a:t>
            </a:r>
            <a:r>
              <a:rPr lang="en-IN" i="1" dirty="0" smtClean="0"/>
              <a:t>a unified CRM provides procedural consistency and reliable data that help increase customer retention and company revenue.</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858218"/>
          </a:xfrm>
        </p:spPr>
        <p:txBody>
          <a:bodyPr>
            <a:normAutofit fontScale="90000"/>
          </a:bodyPr>
          <a:lstStyle/>
          <a:p>
            <a:pPr algn="ctr"/>
            <a:r>
              <a:rPr lang="en-IN" b="1" dirty="0" smtClean="0">
                <a:latin typeface="Arial" pitchFamily="34" charset="0"/>
                <a:cs typeface="Arial" pitchFamily="34" charset="0"/>
              </a:rPr>
              <a:t>Customer retention best practices</a:t>
            </a:r>
            <a:r>
              <a:rPr lang="en-IN" dirty="0" smtClean="0"/>
              <a:t/>
            </a:r>
            <a:br>
              <a:rPr lang="en-IN" dirty="0" smtClean="0"/>
            </a:br>
            <a:endParaRPr lang="en-IN" dirty="0"/>
          </a:p>
        </p:txBody>
      </p:sp>
      <p:sp>
        <p:nvSpPr>
          <p:cNvPr id="3" name="Content Placeholder 2"/>
          <p:cNvSpPr>
            <a:spLocks noGrp="1"/>
          </p:cNvSpPr>
          <p:nvPr>
            <p:ph sz="quarter" idx="1"/>
          </p:nvPr>
        </p:nvSpPr>
        <p:spPr>
          <a:xfrm>
            <a:off x="539552" y="2348880"/>
            <a:ext cx="7467600" cy="3960440"/>
          </a:xfrm>
        </p:spPr>
        <p:txBody>
          <a:bodyPr>
            <a:normAutofit/>
          </a:bodyPr>
          <a:lstStyle/>
          <a:p>
            <a:pPr fontAlgn="base"/>
            <a:r>
              <a:rPr lang="en-IN" b="1" dirty="0" smtClean="0"/>
              <a:t>Net Dollar Retention (NDR) </a:t>
            </a:r>
            <a:r>
              <a:rPr lang="en-IN" dirty="0" smtClean="0"/>
              <a:t>is a churn metric that calculates the percentage of recurring revenue retained from existing customers over a period of time. Since NDR considers multiple factors (e.g. downgrades, cancellations, pause requests) that impact recurring revenue, it is the </a:t>
            </a:r>
            <a:r>
              <a:rPr lang="en-IN" b="1" i="1" dirty="0" smtClean="0">
                <a:solidFill>
                  <a:srgbClr val="C00000"/>
                </a:solidFill>
              </a:rPr>
              <a:t>best indicator of customer retention success </a:t>
            </a:r>
            <a:r>
              <a:rPr lang="en-IN" dirty="0" smtClean="0"/>
              <a:t>(versus Monthly Recurring Revenue (MRR) and Annual Run Rate (ARR)).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426170"/>
          </a:xfrm>
        </p:spPr>
        <p:txBody>
          <a:bodyPr>
            <a:normAutofit fontScale="90000"/>
          </a:bodyPr>
          <a:lstStyle/>
          <a:p>
            <a:r>
              <a:rPr lang="en-IN" sz="2700" b="1" dirty="0" smtClean="0">
                <a:solidFill>
                  <a:srgbClr val="002060"/>
                </a:solidFill>
                <a:latin typeface="Arial" pitchFamily="34" charset="0"/>
                <a:cs typeface="Arial" pitchFamily="34" charset="0"/>
              </a:rPr>
              <a:t>These five best practices are designed to drive NDR rates toward customer retention success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fontScale="70000" lnSpcReduction="20000"/>
          </a:bodyPr>
          <a:lstStyle/>
          <a:p>
            <a:pPr fontAlgn="base"/>
            <a:r>
              <a:rPr lang="en-IN" b="1" dirty="0" smtClean="0"/>
              <a:t>Value-based selling: </a:t>
            </a:r>
            <a:r>
              <a:rPr lang="en-IN" dirty="0" smtClean="0"/>
              <a:t>This is a consultative approach that prioritizes customer value during the purchasing process. It prioritizes needs and enables customers to make well-informed purchasing decisions. This increases brand sentiment, which establishes brand loyalty.</a:t>
            </a:r>
          </a:p>
          <a:p>
            <a:pPr fontAlgn="base"/>
            <a:r>
              <a:rPr lang="en-IN" b="1" dirty="0" smtClean="0"/>
              <a:t>Drive product adoption &amp; expansion:</a:t>
            </a:r>
            <a:r>
              <a:rPr lang="en-IN" dirty="0" smtClean="0"/>
              <a:t> A positive product experience (PX) helps drive a successful CX. Adoption and expansion are the fruit of resolving customer needs, challenges or pain points. This increases brand trust and sentiment as well as customer  loyalty.</a:t>
            </a:r>
          </a:p>
          <a:p>
            <a:pPr fontAlgn="base"/>
            <a:r>
              <a:rPr lang="en-IN" b="1" dirty="0" smtClean="0"/>
              <a:t>Accelerate time to value:</a:t>
            </a:r>
            <a:r>
              <a:rPr lang="en-IN" dirty="0" smtClean="0"/>
              <a:t> Assess customers’ needs throughout the </a:t>
            </a:r>
            <a:r>
              <a:rPr lang="en-IN" dirty="0" err="1" smtClean="0"/>
              <a:t>onboarding</a:t>
            </a:r>
            <a:r>
              <a:rPr lang="en-IN" dirty="0" smtClean="0"/>
              <a:t> process to sharpen resolutions. Synchronize their requirements with product and service features so customers can make swift purchasing decisions and quickly allocate resources.</a:t>
            </a:r>
          </a:p>
          <a:p>
            <a:pPr fontAlgn="base"/>
            <a:r>
              <a:rPr lang="en-IN" b="1" dirty="0" smtClean="0"/>
              <a:t>Align with customer needs:</a:t>
            </a:r>
            <a:r>
              <a:rPr lang="en-IN" dirty="0" smtClean="0"/>
              <a:t> Use a roadmap to synchronize products and services with customer needs. Include customer research to gain insights and guide efforts toward providing customer satisfaction, which builds brand trust.</a:t>
            </a:r>
          </a:p>
          <a:p>
            <a:pPr fontAlgn="base"/>
            <a:r>
              <a:rPr lang="en-IN" b="1" dirty="0" smtClean="0"/>
              <a:t>Manage customer engagement:</a:t>
            </a:r>
            <a:r>
              <a:rPr lang="en-IN" dirty="0" smtClean="0"/>
              <a:t> Use a high-touch engagement model to optimize live interactions and build customer rapport. This creates high-level engagement that drives customer success, which builds brand sentiment and trust.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8F5AD94F-94C4-BC5A-5EBD-58FFBB48C8D5}"/>
              </a:ext>
            </a:extLst>
          </p:cNvPr>
          <p:cNvGraphicFramePr>
            <a:graphicFrameLocks noGrp="1"/>
          </p:cNvGraphicFramePr>
          <p:nvPr>
            <p:ph sz="quarter" idx="10"/>
            <p:extLst>
              <p:ext uri="{D42A27DB-BD31-4B8C-83A1-F6EECF244321}">
                <p14:modId xmlns="" xmlns:p14="http://schemas.microsoft.com/office/powerpoint/2010/main" val="1680249662"/>
              </p:ext>
            </p:extLst>
          </p:nvPr>
        </p:nvGraphicFramePr>
        <p:xfrm>
          <a:off x="628650" y="2039938"/>
          <a:ext cx="78867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 xmlns:a16="http://schemas.microsoft.com/office/drawing/2014/main" id="{DFB16E94-0C73-FACE-41AC-BA38CD23CD7C}"/>
              </a:ext>
            </a:extLst>
          </p:cNvPr>
          <p:cNvSpPr>
            <a:spLocks noGrp="1"/>
          </p:cNvSpPr>
          <p:nvPr>
            <p:ph type="title"/>
          </p:nvPr>
        </p:nvSpPr>
        <p:spPr/>
        <p:txBody>
          <a:bodyPr>
            <a:normAutofit fontScale="90000"/>
          </a:bodyPr>
          <a:lstStyle/>
          <a:p>
            <a:r>
              <a:rPr lang="en-US" dirty="0"/>
              <a:t>Online Retailers Preferred</a:t>
            </a:r>
          </a:p>
        </p:txBody>
      </p:sp>
    </p:spTree>
    <p:extLst>
      <p:ext uri="{BB962C8B-B14F-4D97-AF65-F5344CB8AC3E}">
        <p14:creationId xmlns="" xmlns:p14="http://schemas.microsoft.com/office/powerpoint/2010/main" val="1568207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 xmlns:a16="http://schemas.microsoft.com/office/drawing/2014/main" id="{95625D71-1744-627A-F6BF-33B0100338B0}"/>
              </a:ext>
            </a:extLst>
          </p:cNvPr>
          <p:cNvGraphicFramePr>
            <a:graphicFrameLocks noGrp="1"/>
          </p:cNvGraphicFramePr>
          <p:nvPr>
            <p:ph sz="quarter" idx="10"/>
            <p:extLst>
              <p:ext uri="{D42A27DB-BD31-4B8C-83A1-F6EECF244321}">
                <p14:modId xmlns="" xmlns:p14="http://schemas.microsoft.com/office/powerpoint/2010/main" val="2609501627"/>
              </p:ext>
            </p:extLst>
          </p:nvPr>
        </p:nvGraphicFramePr>
        <p:xfrm>
          <a:off x="755576" y="1844824"/>
          <a:ext cx="7632848" cy="3312368"/>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a:xfrm>
            <a:off x="628650" y="188641"/>
            <a:ext cx="7886700" cy="792087"/>
          </a:xfrm>
        </p:spPr>
        <p:txBody>
          <a:bodyPr>
            <a:normAutofit/>
          </a:bodyPr>
          <a:lstStyle/>
          <a:p>
            <a:r>
              <a:rPr lang="en-US" sz="3200" dirty="0" smtClean="0"/>
              <a:t>Who is our potential customer?</a:t>
            </a:r>
            <a:endParaRPr lang="en-IN" sz="3200" dirty="0"/>
          </a:p>
        </p:txBody>
      </p:sp>
      <p:sp>
        <p:nvSpPr>
          <p:cNvPr id="6" name="Rectangle 5"/>
          <p:cNvSpPr/>
          <p:nvPr/>
        </p:nvSpPr>
        <p:spPr>
          <a:xfrm>
            <a:off x="251520" y="5589240"/>
            <a:ext cx="8208912" cy="646331"/>
          </a:xfrm>
          <a:prstGeom prst="rect">
            <a:avLst/>
          </a:prstGeom>
        </p:spPr>
        <p:txBody>
          <a:bodyPr wrap="square">
            <a:spAutoFit/>
          </a:bodyPr>
          <a:lstStyle/>
          <a:p>
            <a:r>
              <a:rPr lang="en-US" dirty="0" smtClean="0"/>
              <a:t>                        21 – 50 Years are potential age who covers - 85% sales</a:t>
            </a:r>
          </a:p>
          <a:p>
            <a:r>
              <a:rPr lang="en-US" dirty="0" smtClean="0"/>
              <a:t>                                 Females are the Potential customer - 67.29%</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9CC93F05-1D7A-9F6D-7A7C-39E47B89DAED}"/>
              </a:ext>
            </a:extLst>
          </p:cNvPr>
          <p:cNvGraphicFramePr>
            <a:graphicFrameLocks noGrp="1"/>
          </p:cNvGraphicFramePr>
          <p:nvPr>
            <p:ph sz="quarter" idx="10"/>
            <p:extLst>
              <p:ext uri="{D42A27DB-BD31-4B8C-83A1-F6EECF244321}">
                <p14:modId xmlns="" xmlns:p14="http://schemas.microsoft.com/office/powerpoint/2010/main" val="3249252981"/>
              </p:ext>
            </p:extLst>
          </p:nvPr>
        </p:nvGraphicFramePr>
        <p:xfrm>
          <a:off x="611560" y="1484784"/>
          <a:ext cx="7886700" cy="48133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a:xfrm>
            <a:off x="628650" y="188641"/>
            <a:ext cx="7886700" cy="1146476"/>
          </a:xfrm>
        </p:spPr>
        <p:txBody>
          <a:bodyPr>
            <a:normAutofit/>
          </a:bodyPr>
          <a:lstStyle/>
          <a:p>
            <a:r>
              <a:rPr lang="en-US" sz="3200" dirty="0" smtClean="0"/>
              <a:t>Top 10 Cities for e-commerce</a:t>
            </a:r>
            <a:endParaRPr lang="en-IN"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28650" y="1412776"/>
            <a:ext cx="7886700" cy="4741416"/>
          </a:xfrm>
        </p:spPr>
        <p:txBody>
          <a:bodyPr/>
          <a:lstStyle/>
          <a:p>
            <a:endParaRPr lang="en-US" sz="2400" b="1" dirty="0" smtClean="0">
              <a:solidFill>
                <a:schemeClr val="tx1">
                  <a:lumMod val="95000"/>
                  <a:lumOff val="5000"/>
                </a:schemeClr>
              </a:solidFill>
            </a:endParaRPr>
          </a:p>
          <a:p>
            <a:r>
              <a:rPr lang="en-US" sz="2400" b="1" dirty="0" smtClean="0">
                <a:solidFill>
                  <a:schemeClr val="tx1">
                    <a:lumMod val="95000"/>
                    <a:lumOff val="5000"/>
                  </a:schemeClr>
                </a:solidFill>
              </a:rPr>
              <a:t>Since how long you are shopping online</a:t>
            </a:r>
            <a:r>
              <a:rPr lang="en-US" sz="2400" dirty="0" smtClean="0">
                <a:solidFill>
                  <a:schemeClr val="tx1">
                    <a:lumMod val="95000"/>
                    <a:lumOff val="5000"/>
                  </a:schemeClr>
                </a:solidFill>
              </a:rPr>
              <a:t>?</a:t>
            </a:r>
          </a:p>
          <a:p>
            <a:pPr>
              <a:buNone/>
            </a:pPr>
            <a:endParaRPr lang="en-IN" dirty="0"/>
          </a:p>
        </p:txBody>
      </p:sp>
      <p:sp>
        <p:nvSpPr>
          <p:cNvPr id="3" name="Title 2"/>
          <p:cNvSpPr>
            <a:spLocks noGrp="1"/>
          </p:cNvSpPr>
          <p:nvPr>
            <p:ph type="title"/>
          </p:nvPr>
        </p:nvSpPr>
        <p:spPr>
          <a:xfrm>
            <a:off x="628650" y="188641"/>
            <a:ext cx="7886700" cy="648071"/>
          </a:xfrm>
        </p:spPr>
        <p:txBody>
          <a:bodyPr>
            <a:normAutofit/>
          </a:bodyPr>
          <a:lstStyle/>
          <a:p>
            <a:r>
              <a:rPr lang="en-US" sz="3200" dirty="0" smtClean="0"/>
              <a:t>Shopping Pattern</a:t>
            </a:r>
            <a:endParaRPr lang="en-IN" sz="3200" dirty="0"/>
          </a:p>
        </p:txBody>
      </p:sp>
      <p:graphicFrame>
        <p:nvGraphicFramePr>
          <p:cNvPr id="4" name="Chart 3">
            <a:extLst>
              <a:ext uri="{FF2B5EF4-FFF2-40B4-BE49-F238E27FC236}">
                <a16:creationId xmlns="" xmlns:a16="http://schemas.microsoft.com/office/drawing/2014/main" id="{EA603471-85C0-33D5-BC55-A779077B4184}"/>
              </a:ext>
            </a:extLst>
          </p:cNvPr>
          <p:cNvGraphicFramePr/>
          <p:nvPr>
            <p:extLst>
              <p:ext uri="{D42A27DB-BD31-4B8C-83A1-F6EECF244321}">
                <p14:modId xmlns="" xmlns:p14="http://schemas.microsoft.com/office/powerpoint/2010/main" val="2031258495"/>
              </p:ext>
            </p:extLst>
          </p:nvPr>
        </p:nvGraphicFramePr>
        <p:xfrm>
          <a:off x="467544" y="2492896"/>
          <a:ext cx="8352928" cy="341676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2060"/>
                </a:solidFill>
                <a:latin typeface="Arial" pitchFamily="34" charset="0"/>
                <a:cs typeface="Arial" pitchFamily="34" charset="0"/>
              </a:rPr>
              <a:t>What is Customer Retention?</a:t>
            </a:r>
            <a:endParaRPr lang="en-IN" b="1" dirty="0">
              <a:solidFill>
                <a:srgbClr val="002060"/>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IN" sz="2800" dirty="0">
                <a:latin typeface="Arial" pitchFamily="34" charset="0"/>
                <a:cs typeface="Arial" pitchFamily="34" charset="0"/>
              </a:rPr>
              <a:t>Customer retention is a business’s ability to keep existing customers and continue to generate revenue from them. </a:t>
            </a:r>
            <a:endParaRPr lang="en-IN" sz="2800" dirty="0" smtClean="0">
              <a:latin typeface="Arial" pitchFamily="34" charset="0"/>
              <a:cs typeface="Arial" pitchFamily="34" charset="0"/>
            </a:endParaRPr>
          </a:p>
          <a:p>
            <a:r>
              <a:rPr lang="en-IN" sz="2800" dirty="0" smtClean="0">
                <a:latin typeface="Arial" pitchFamily="34" charset="0"/>
                <a:cs typeface="Arial" pitchFamily="34" charset="0"/>
              </a:rPr>
              <a:t>Companies </a:t>
            </a:r>
            <a:r>
              <a:rPr lang="en-IN" sz="2800" dirty="0">
                <a:latin typeface="Arial" pitchFamily="34" charset="0"/>
                <a:cs typeface="Arial" pitchFamily="34" charset="0"/>
              </a:rPr>
              <a:t>use different tactics to convert first-time buyers into repeat shoppers. In other words, customer retention allows a business to increase the profitability of an existing customer and maximize their lifetime value (LTV).</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00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How many times you have made an online purchase in the past 1 year?</a:t>
            </a:r>
            <a:br>
              <a:rPr lang="en-US" b="1" dirty="0" smtClean="0"/>
            </a:br>
            <a:endParaRPr lang="en-IN" dirty="0"/>
          </a:p>
        </p:txBody>
      </p:sp>
      <p:graphicFrame>
        <p:nvGraphicFramePr>
          <p:cNvPr id="3" name="Chart 2">
            <a:extLst>
              <a:ext uri="{FF2B5EF4-FFF2-40B4-BE49-F238E27FC236}">
                <a16:creationId xmlns="" xmlns:a16="http://schemas.microsoft.com/office/drawing/2014/main" id="{15F5F9A1-C52D-2879-993B-4E13DC90B28E}"/>
              </a:ext>
            </a:extLst>
          </p:cNvPr>
          <p:cNvGraphicFramePr/>
          <p:nvPr>
            <p:extLst>
              <p:ext uri="{D42A27DB-BD31-4B8C-83A1-F6EECF244321}">
                <p14:modId xmlns="" xmlns:p14="http://schemas.microsoft.com/office/powerpoint/2010/main" val="3619730025"/>
              </p:ext>
            </p:extLst>
          </p:nvPr>
        </p:nvGraphicFramePr>
        <p:xfrm>
          <a:off x="1115616" y="1916832"/>
          <a:ext cx="7200800" cy="417646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How customers do shopping?</a:t>
            </a:r>
            <a:endParaRPr lang="en-IN" dirty="0"/>
          </a:p>
        </p:txBody>
      </p:sp>
      <p:graphicFrame>
        <p:nvGraphicFramePr>
          <p:cNvPr id="3" name="Chart 2">
            <a:extLst>
              <a:ext uri="{FF2B5EF4-FFF2-40B4-BE49-F238E27FC236}">
                <a16:creationId xmlns="" xmlns:a16="http://schemas.microsoft.com/office/drawing/2014/main" id="{EBCD12D1-42DB-7FF4-C22C-E160A9AA9B82}"/>
              </a:ext>
            </a:extLst>
          </p:cNvPr>
          <p:cNvGraphicFramePr/>
          <p:nvPr>
            <p:extLst>
              <p:ext uri="{D42A27DB-BD31-4B8C-83A1-F6EECF244321}">
                <p14:modId xmlns="" xmlns:p14="http://schemas.microsoft.com/office/powerpoint/2010/main" val="367101752"/>
              </p:ext>
            </p:extLst>
          </p:nvPr>
        </p:nvGraphicFramePr>
        <p:xfrm>
          <a:off x="679509" y="1484784"/>
          <a:ext cx="3892491" cy="48965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a16="http://schemas.microsoft.com/office/drawing/2014/main" id="{ADC47002-0399-7C74-F3EC-58E7D5A6D814}"/>
              </a:ext>
            </a:extLst>
          </p:cNvPr>
          <p:cNvGraphicFramePr/>
          <p:nvPr>
            <p:extLst>
              <p:ext uri="{D42A27DB-BD31-4B8C-83A1-F6EECF244321}">
                <p14:modId xmlns="" xmlns:p14="http://schemas.microsoft.com/office/powerpoint/2010/main" val="2339202721"/>
              </p:ext>
            </p:extLst>
          </p:nvPr>
        </p:nvGraphicFramePr>
        <p:xfrm>
          <a:off x="4772404" y="1628800"/>
          <a:ext cx="4120076" cy="46805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60648"/>
            <a:ext cx="8534400" cy="1008112"/>
          </a:xfrm>
        </p:spPr>
        <p:txBody>
          <a:bodyPr>
            <a:normAutofit/>
          </a:bodyPr>
          <a:lstStyle/>
          <a:p>
            <a:r>
              <a:rPr lang="en-US" sz="3200" b="1" dirty="0" smtClean="0">
                <a:solidFill>
                  <a:srgbClr val="002060"/>
                </a:solidFill>
                <a:latin typeface="Arial" pitchFamily="34" charset="0"/>
                <a:cs typeface="Arial" pitchFamily="34" charset="0"/>
              </a:rPr>
              <a:t>How Customer reached to online website?</a:t>
            </a:r>
            <a:endParaRPr lang="en-IN" sz="3200" dirty="0">
              <a:solidFill>
                <a:srgbClr val="002060"/>
              </a:solidFill>
              <a:latin typeface="Arial" pitchFamily="34" charset="0"/>
              <a:cs typeface="Arial" pitchFamily="34" charset="0"/>
            </a:endParaRPr>
          </a:p>
        </p:txBody>
      </p:sp>
      <p:graphicFrame>
        <p:nvGraphicFramePr>
          <p:cNvPr id="3" name="Chart 2">
            <a:extLst>
              <a:ext uri="{FF2B5EF4-FFF2-40B4-BE49-F238E27FC236}">
                <a16:creationId xmlns="" xmlns:a16="http://schemas.microsoft.com/office/drawing/2014/main" id="{FD408AE6-524E-5F57-5955-E5935BE6E1CC}"/>
              </a:ext>
            </a:extLst>
          </p:cNvPr>
          <p:cNvGraphicFramePr/>
          <p:nvPr>
            <p:extLst>
              <p:ext uri="{D42A27DB-BD31-4B8C-83A1-F6EECF244321}">
                <p14:modId xmlns="" xmlns:p14="http://schemas.microsoft.com/office/powerpoint/2010/main" val="2838475918"/>
              </p:ext>
            </p:extLst>
          </p:nvPr>
        </p:nvGraphicFramePr>
        <p:xfrm>
          <a:off x="323528" y="1484784"/>
          <a:ext cx="5184576" cy="48245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a16="http://schemas.microsoft.com/office/drawing/2014/main" id="{ADDEDAD3-C958-3BD9-D152-883EEC96BB59}"/>
              </a:ext>
            </a:extLst>
          </p:cNvPr>
          <p:cNvGraphicFramePr/>
          <p:nvPr>
            <p:extLst>
              <p:ext uri="{D42A27DB-BD31-4B8C-83A1-F6EECF244321}">
                <p14:modId xmlns="" xmlns:p14="http://schemas.microsoft.com/office/powerpoint/2010/main" val="35249580"/>
              </p:ext>
            </p:extLst>
          </p:nvPr>
        </p:nvGraphicFramePr>
        <p:xfrm>
          <a:off x="6084168" y="1484784"/>
          <a:ext cx="2824499" cy="48245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2060"/>
                </a:solidFill>
                <a:latin typeface="Arial" pitchFamily="34" charset="0"/>
                <a:cs typeface="Arial" pitchFamily="34" charset="0"/>
              </a:rPr>
              <a:t>Customer habit on ecommerce</a:t>
            </a:r>
            <a:endParaRPr lang="en-IN" dirty="0">
              <a:solidFill>
                <a:srgbClr val="002060"/>
              </a:solidFill>
              <a:latin typeface="Arial" pitchFamily="34" charset="0"/>
              <a:cs typeface="Arial" pitchFamily="34" charset="0"/>
            </a:endParaRPr>
          </a:p>
        </p:txBody>
      </p:sp>
      <p:graphicFrame>
        <p:nvGraphicFramePr>
          <p:cNvPr id="3" name="Chart 2">
            <a:extLst>
              <a:ext uri="{FF2B5EF4-FFF2-40B4-BE49-F238E27FC236}">
                <a16:creationId xmlns="" xmlns:a16="http://schemas.microsoft.com/office/drawing/2014/main" id="{977CF31B-8DBE-3BA0-86FB-3EAACB8A38F8}"/>
              </a:ext>
            </a:extLst>
          </p:cNvPr>
          <p:cNvGraphicFramePr/>
          <p:nvPr>
            <p:extLst>
              <p:ext uri="{D42A27DB-BD31-4B8C-83A1-F6EECF244321}">
                <p14:modId xmlns="" xmlns:p14="http://schemas.microsoft.com/office/powerpoint/2010/main" val="472217481"/>
              </p:ext>
            </p:extLst>
          </p:nvPr>
        </p:nvGraphicFramePr>
        <p:xfrm>
          <a:off x="251520" y="1628800"/>
          <a:ext cx="4608512" cy="46085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a16="http://schemas.microsoft.com/office/drawing/2014/main" id="{E428593C-4014-D3BA-DC74-D30F90BE1C27}"/>
              </a:ext>
            </a:extLst>
          </p:cNvPr>
          <p:cNvGraphicFramePr/>
          <p:nvPr>
            <p:extLst>
              <p:ext uri="{D42A27DB-BD31-4B8C-83A1-F6EECF244321}">
                <p14:modId xmlns="" xmlns:p14="http://schemas.microsoft.com/office/powerpoint/2010/main" val="1109277480"/>
              </p:ext>
            </p:extLst>
          </p:nvPr>
        </p:nvGraphicFramePr>
        <p:xfrm>
          <a:off x="4572001" y="1628800"/>
          <a:ext cx="4176464" cy="43924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Arial" pitchFamily="34" charset="0"/>
                <a:cs typeface="Arial" pitchFamily="34" charset="0"/>
              </a:rPr>
              <a:t>Website content</a:t>
            </a:r>
            <a:endParaRPr lang="en-IN" dirty="0">
              <a:solidFill>
                <a:srgbClr val="002060"/>
              </a:solidFill>
              <a:latin typeface="Arial" pitchFamily="34" charset="0"/>
              <a:cs typeface="Arial" pitchFamily="34" charset="0"/>
            </a:endParaRPr>
          </a:p>
        </p:txBody>
      </p:sp>
      <p:graphicFrame>
        <p:nvGraphicFramePr>
          <p:cNvPr id="3" name="Chart 2">
            <a:extLst>
              <a:ext uri="{FF2B5EF4-FFF2-40B4-BE49-F238E27FC236}">
                <a16:creationId xmlns="" xmlns:a16="http://schemas.microsoft.com/office/drawing/2014/main" id="{D76265BF-EA10-D7A5-92E2-CEE6C0A0C822}"/>
              </a:ext>
            </a:extLst>
          </p:cNvPr>
          <p:cNvGraphicFramePr/>
          <p:nvPr>
            <p:extLst>
              <p:ext uri="{D42A27DB-BD31-4B8C-83A1-F6EECF244321}">
                <p14:modId xmlns="" xmlns:p14="http://schemas.microsoft.com/office/powerpoint/2010/main" val="1155887206"/>
              </p:ext>
            </p:extLst>
          </p:nvPr>
        </p:nvGraphicFramePr>
        <p:xfrm>
          <a:off x="251521" y="1375794"/>
          <a:ext cx="4464495" cy="23412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a16="http://schemas.microsoft.com/office/drawing/2014/main" id="{DC77F10D-871B-0846-16D6-C10BF0F55D68}"/>
              </a:ext>
            </a:extLst>
          </p:cNvPr>
          <p:cNvGraphicFramePr/>
          <p:nvPr>
            <p:extLst>
              <p:ext uri="{D42A27DB-BD31-4B8C-83A1-F6EECF244321}">
                <p14:modId xmlns="" xmlns:p14="http://schemas.microsoft.com/office/powerpoint/2010/main" val="3854403446"/>
              </p:ext>
            </p:extLst>
          </p:nvPr>
        </p:nvGraphicFramePr>
        <p:xfrm>
          <a:off x="4519302" y="1412776"/>
          <a:ext cx="4624698" cy="22584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 xmlns:a16="http://schemas.microsoft.com/office/drawing/2014/main" id="{8DF6395C-5988-6B96-F647-85D4A98219D0}"/>
              </a:ext>
            </a:extLst>
          </p:cNvPr>
          <p:cNvGraphicFramePr/>
          <p:nvPr>
            <p:extLst>
              <p:ext uri="{D42A27DB-BD31-4B8C-83A1-F6EECF244321}">
                <p14:modId xmlns="" xmlns:p14="http://schemas.microsoft.com/office/powerpoint/2010/main" val="759201632"/>
              </p:ext>
            </p:extLst>
          </p:nvPr>
        </p:nvGraphicFramePr>
        <p:xfrm>
          <a:off x="165444" y="4015793"/>
          <a:ext cx="4905695" cy="25834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 xmlns:a16="http://schemas.microsoft.com/office/drawing/2014/main" id="{1B86C4A4-0F62-9BB4-F2D2-4755DA8D430A}"/>
              </a:ext>
            </a:extLst>
          </p:cNvPr>
          <p:cNvGraphicFramePr/>
          <p:nvPr>
            <p:extLst>
              <p:ext uri="{D42A27DB-BD31-4B8C-83A1-F6EECF244321}">
                <p14:modId xmlns="" xmlns:p14="http://schemas.microsoft.com/office/powerpoint/2010/main" val="1979488748"/>
              </p:ext>
            </p:extLst>
          </p:nvPr>
        </p:nvGraphicFramePr>
        <p:xfrm>
          <a:off x="5364088" y="3789040"/>
          <a:ext cx="2895134" cy="306896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6672"/>
            <a:ext cx="7772400" cy="1224136"/>
          </a:xfrm>
        </p:spPr>
        <p:txBody>
          <a:bodyPr>
            <a:normAutofit fontScale="90000"/>
          </a:bodyPr>
          <a:lstStyle/>
          <a:p>
            <a:r>
              <a:rPr lang="en-US" b="1" dirty="0" smtClean="0"/>
              <a:t/>
            </a:r>
            <a:br>
              <a:rPr lang="en-US" b="1" dirty="0" smtClean="0"/>
            </a:br>
            <a:r>
              <a:rPr lang="en-US" sz="3100" b="1" dirty="0" smtClean="0">
                <a:solidFill>
                  <a:srgbClr val="002060"/>
                </a:solidFill>
                <a:latin typeface="Arial" pitchFamily="34" charset="0"/>
                <a:cs typeface="Arial" pitchFamily="34" charset="0"/>
              </a:rPr>
              <a:t>Which of the Indian online retailer would you recommend to a friend?</a:t>
            </a:r>
            <a:endParaRPr lang="en-IN" sz="3100" dirty="0">
              <a:solidFill>
                <a:srgbClr val="002060"/>
              </a:solidFill>
              <a:latin typeface="Arial" pitchFamily="34" charset="0"/>
              <a:cs typeface="Arial" pitchFamily="34" charset="0"/>
            </a:endParaRPr>
          </a:p>
        </p:txBody>
      </p:sp>
      <p:graphicFrame>
        <p:nvGraphicFramePr>
          <p:cNvPr id="3" name="Chart 2">
            <a:extLst>
              <a:ext uri="{FF2B5EF4-FFF2-40B4-BE49-F238E27FC236}">
                <a16:creationId xmlns="" xmlns:a16="http://schemas.microsoft.com/office/drawing/2014/main" id="{33FD423D-2C9E-360F-32B1-691595ACF37E}"/>
              </a:ext>
            </a:extLst>
          </p:cNvPr>
          <p:cNvGraphicFramePr/>
          <p:nvPr>
            <p:extLst>
              <p:ext uri="{D42A27DB-BD31-4B8C-83A1-F6EECF244321}">
                <p14:modId xmlns="" xmlns:p14="http://schemas.microsoft.com/office/powerpoint/2010/main" val="4096849345"/>
              </p:ext>
            </p:extLst>
          </p:nvPr>
        </p:nvGraphicFramePr>
        <p:xfrm>
          <a:off x="755576" y="1700808"/>
          <a:ext cx="7489505" cy="44605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Arial" pitchFamily="34" charset="0"/>
                <a:cs typeface="Arial" pitchFamily="34" charset="0"/>
              </a:rPr>
              <a:t>Performance during promotion, sales period</a:t>
            </a:r>
            <a:endParaRPr lang="en-IN" dirty="0">
              <a:solidFill>
                <a:srgbClr val="002060"/>
              </a:solidFill>
              <a:latin typeface="Arial" pitchFamily="34" charset="0"/>
              <a:cs typeface="Arial" pitchFamily="34" charset="0"/>
            </a:endParaRPr>
          </a:p>
        </p:txBody>
      </p:sp>
      <p:graphicFrame>
        <p:nvGraphicFramePr>
          <p:cNvPr id="3" name="Chart 2">
            <a:extLst>
              <a:ext uri="{FF2B5EF4-FFF2-40B4-BE49-F238E27FC236}">
                <a16:creationId xmlns="" xmlns:a16="http://schemas.microsoft.com/office/drawing/2014/main" id="{A7382D20-7108-1933-F1EA-0F791CA0B5CB}"/>
              </a:ext>
            </a:extLst>
          </p:cNvPr>
          <p:cNvGraphicFramePr/>
          <p:nvPr>
            <p:extLst>
              <p:ext uri="{D42A27DB-BD31-4B8C-83A1-F6EECF244321}">
                <p14:modId xmlns="" xmlns:p14="http://schemas.microsoft.com/office/powerpoint/2010/main" val="3638125658"/>
              </p:ext>
            </p:extLst>
          </p:nvPr>
        </p:nvGraphicFramePr>
        <p:xfrm>
          <a:off x="0" y="1412777"/>
          <a:ext cx="4572000" cy="2160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a16="http://schemas.microsoft.com/office/drawing/2014/main" id="{20DF39D5-2D07-F5DF-1F6C-665FA2798DDF}"/>
              </a:ext>
            </a:extLst>
          </p:cNvPr>
          <p:cNvGraphicFramePr/>
          <p:nvPr>
            <p:extLst>
              <p:ext uri="{D42A27DB-BD31-4B8C-83A1-F6EECF244321}">
                <p14:modId xmlns="" xmlns:p14="http://schemas.microsoft.com/office/powerpoint/2010/main" val="3897061066"/>
              </p:ext>
            </p:extLst>
          </p:nvPr>
        </p:nvGraphicFramePr>
        <p:xfrm>
          <a:off x="4716016" y="1484784"/>
          <a:ext cx="4068661"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 xmlns:a16="http://schemas.microsoft.com/office/drawing/2014/main" id="{A0E78665-8A11-8927-32F9-42BF08891D07}"/>
              </a:ext>
            </a:extLst>
          </p:cNvPr>
          <p:cNvGraphicFramePr/>
          <p:nvPr>
            <p:extLst>
              <p:ext uri="{D42A27DB-BD31-4B8C-83A1-F6EECF244321}">
                <p14:modId xmlns="" xmlns:p14="http://schemas.microsoft.com/office/powerpoint/2010/main" val="676029820"/>
              </p:ext>
            </p:extLst>
          </p:nvPr>
        </p:nvGraphicFramePr>
        <p:xfrm>
          <a:off x="611560" y="4005064"/>
          <a:ext cx="2952328" cy="26369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 xmlns:a16="http://schemas.microsoft.com/office/drawing/2014/main" id="{1BFAAB3A-72FB-B66E-4B95-C49579E72818}"/>
              </a:ext>
            </a:extLst>
          </p:cNvPr>
          <p:cNvGraphicFramePr/>
          <p:nvPr>
            <p:extLst>
              <p:ext uri="{D42A27DB-BD31-4B8C-83A1-F6EECF244321}">
                <p14:modId xmlns="" xmlns:p14="http://schemas.microsoft.com/office/powerpoint/2010/main" val="1828143926"/>
              </p:ext>
            </p:extLst>
          </p:nvPr>
        </p:nvGraphicFramePr>
        <p:xfrm>
          <a:off x="4716016" y="4509120"/>
          <a:ext cx="4111688" cy="21777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 xmlns:a16="http://schemas.microsoft.com/office/drawing/2014/main" id="{1BFAAB3A-72FB-B66E-4B95-C49579E72818}"/>
              </a:ext>
            </a:extLst>
          </p:cNvPr>
          <p:cNvGraphicFramePr/>
          <p:nvPr>
            <p:extLst>
              <p:ext uri="{D42A27DB-BD31-4B8C-83A1-F6EECF244321}">
                <p14:modId xmlns="" xmlns:p14="http://schemas.microsoft.com/office/powerpoint/2010/main" val="1828143926"/>
              </p:ext>
            </p:extLst>
          </p:nvPr>
        </p:nvGraphicFramePr>
        <p:xfrm>
          <a:off x="4716016" y="3933056"/>
          <a:ext cx="4032449" cy="253778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fontScale="90000"/>
          </a:bodyPr>
          <a:lstStyle/>
          <a:p>
            <a:r>
              <a:rPr lang="en-US" b="1" dirty="0" smtClean="0">
                <a:solidFill>
                  <a:srgbClr val="002060"/>
                </a:solidFill>
                <a:latin typeface="Arial" pitchFamily="34" charset="0"/>
                <a:cs typeface="Arial" pitchFamily="34" charset="0"/>
              </a:rPr>
              <a:t>Platform Technical performance</a:t>
            </a:r>
            <a:endParaRPr lang="en-IN" b="1" dirty="0">
              <a:solidFill>
                <a:srgbClr val="002060"/>
              </a:solidFill>
              <a:latin typeface="Arial" pitchFamily="34" charset="0"/>
              <a:cs typeface="Arial" pitchFamily="34" charset="0"/>
            </a:endParaRPr>
          </a:p>
        </p:txBody>
      </p:sp>
      <p:graphicFrame>
        <p:nvGraphicFramePr>
          <p:cNvPr id="3" name="Chart 2">
            <a:extLst>
              <a:ext uri="{FF2B5EF4-FFF2-40B4-BE49-F238E27FC236}">
                <a16:creationId xmlns="" xmlns:a16="http://schemas.microsoft.com/office/drawing/2014/main" id="{EA0A5166-51B1-7DF2-3122-CB0F61E06827}"/>
              </a:ext>
            </a:extLst>
          </p:cNvPr>
          <p:cNvGraphicFramePr/>
          <p:nvPr>
            <p:extLst>
              <p:ext uri="{D42A27DB-BD31-4B8C-83A1-F6EECF244321}">
                <p14:modId xmlns="" xmlns:p14="http://schemas.microsoft.com/office/powerpoint/2010/main" val="1804396430"/>
              </p:ext>
            </p:extLst>
          </p:nvPr>
        </p:nvGraphicFramePr>
        <p:xfrm>
          <a:off x="184557" y="1345000"/>
          <a:ext cx="2083187" cy="29480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 xmlns:a16="http://schemas.microsoft.com/office/drawing/2014/main" id="{4802247C-B857-9CCA-0171-AA5557216973}"/>
              </a:ext>
            </a:extLst>
          </p:cNvPr>
          <p:cNvGraphicFramePr/>
          <p:nvPr>
            <p:extLst>
              <p:ext uri="{D42A27DB-BD31-4B8C-83A1-F6EECF244321}">
                <p14:modId xmlns="" xmlns:p14="http://schemas.microsoft.com/office/powerpoint/2010/main" val="3904460315"/>
              </p:ext>
            </p:extLst>
          </p:nvPr>
        </p:nvGraphicFramePr>
        <p:xfrm>
          <a:off x="3184772" y="1312634"/>
          <a:ext cx="2304256" cy="35283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 xmlns:a16="http://schemas.microsoft.com/office/drawing/2014/main" id="{E8366C30-D5D8-651E-0448-117CBA5337FF}"/>
              </a:ext>
            </a:extLst>
          </p:cNvPr>
          <p:cNvGraphicFramePr/>
          <p:nvPr>
            <p:extLst>
              <p:ext uri="{D42A27DB-BD31-4B8C-83A1-F6EECF244321}">
                <p14:modId xmlns="" xmlns:p14="http://schemas.microsoft.com/office/powerpoint/2010/main" val="655385727"/>
              </p:ext>
            </p:extLst>
          </p:nvPr>
        </p:nvGraphicFramePr>
        <p:xfrm>
          <a:off x="6516216" y="1916832"/>
          <a:ext cx="2160240" cy="2736304"/>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p:cNvSpPr/>
          <p:nvPr/>
        </p:nvSpPr>
        <p:spPr>
          <a:xfrm>
            <a:off x="6228184" y="1268760"/>
            <a:ext cx="2707984" cy="665439"/>
          </a:xfrm>
          <a:prstGeom prst="rect">
            <a:avLst/>
          </a:prstGeom>
        </p:spPr>
        <p:txBody>
          <a:bodyPr wrap="none">
            <a:spAutoFit/>
          </a:bodyPr>
          <a:lstStyle/>
          <a:p>
            <a:pPr algn="ctr">
              <a:defRPr sz="1862" b="0" i="0" u="none" strike="noStrike" kern="1200" spc="0" baseline="0">
                <a:solidFill>
                  <a:prstClr val="white">
                    <a:lumMod val="65000"/>
                    <a:lumOff val="35000"/>
                  </a:prstClr>
                </a:solidFill>
                <a:latin typeface="+mn-lt"/>
                <a:ea typeface="+mn-ea"/>
                <a:cs typeface="+mn-cs"/>
              </a:defRPr>
            </a:pPr>
            <a:r>
              <a:rPr lang="en-US" b="1" dirty="0">
                <a:solidFill>
                  <a:schemeClr val="tx1">
                    <a:lumMod val="85000"/>
                    <a:lumOff val="15000"/>
                  </a:schemeClr>
                </a:solidFill>
              </a:rPr>
              <a:t>Reliability of the website </a:t>
            </a:r>
            <a:endParaRPr lang="en-US" b="1" dirty="0" smtClean="0">
              <a:solidFill>
                <a:schemeClr val="tx1">
                  <a:lumMod val="85000"/>
                  <a:lumOff val="15000"/>
                </a:schemeClr>
              </a:solidFill>
            </a:endParaRPr>
          </a:p>
          <a:p>
            <a:pPr algn="ctr">
              <a:defRPr sz="1862" b="0" i="0" u="none" strike="noStrike" kern="1200" spc="0" baseline="0">
                <a:solidFill>
                  <a:prstClr val="white">
                    <a:lumMod val="65000"/>
                    <a:lumOff val="35000"/>
                  </a:prstClr>
                </a:solidFill>
                <a:latin typeface="+mn-lt"/>
                <a:ea typeface="+mn-ea"/>
                <a:cs typeface="+mn-cs"/>
              </a:defRPr>
            </a:pPr>
            <a:r>
              <a:rPr lang="en-US" b="1" dirty="0" smtClean="0">
                <a:solidFill>
                  <a:schemeClr val="tx1">
                    <a:lumMod val="85000"/>
                    <a:lumOff val="15000"/>
                  </a:schemeClr>
                </a:solidFill>
              </a:rPr>
              <a:t>or </a:t>
            </a:r>
            <a:r>
              <a:rPr lang="en-US" b="1" dirty="0">
                <a:solidFill>
                  <a:schemeClr val="tx1">
                    <a:lumMod val="85000"/>
                    <a:lumOff val="15000"/>
                  </a:schemeClr>
                </a:solidFill>
              </a:rPr>
              <a:t>application</a:t>
            </a:r>
          </a:p>
        </p:txBody>
      </p:sp>
      <p:sp>
        <p:nvSpPr>
          <p:cNvPr id="7" name="Rectangle 6"/>
          <p:cNvSpPr/>
          <p:nvPr/>
        </p:nvSpPr>
        <p:spPr>
          <a:xfrm>
            <a:off x="323528" y="4272677"/>
            <a:ext cx="8820472" cy="2308324"/>
          </a:xfrm>
          <a:prstGeom prst="rect">
            <a:avLst/>
          </a:prstGeom>
        </p:spPr>
        <p:txBody>
          <a:bodyPr wrap="square">
            <a:spAutoFit/>
          </a:bodyPr>
          <a:lstStyle/>
          <a:p>
            <a:endParaRPr lang="en-US" dirty="0" smtClean="0"/>
          </a:p>
          <a:p>
            <a:endParaRPr lang="en-US" dirty="0"/>
          </a:p>
          <a:p>
            <a:r>
              <a:rPr lang="en-US" b="1" dirty="0" smtClean="0"/>
              <a:t>Conclusion:</a:t>
            </a:r>
          </a:p>
          <a:p>
            <a:pPr marL="342900" indent="-342900">
              <a:buAutoNum type="arabicPeriod"/>
            </a:pPr>
            <a:r>
              <a:rPr lang="en-US" dirty="0" smtClean="0"/>
              <a:t>Amazon is technically best platform as per customer choices</a:t>
            </a:r>
          </a:p>
          <a:p>
            <a:pPr marL="342900" indent="-342900">
              <a:buAutoNum type="arabicPeriod"/>
            </a:pPr>
            <a:r>
              <a:rPr lang="en-US" dirty="0" err="1" smtClean="0"/>
              <a:t>Flipkart</a:t>
            </a:r>
            <a:r>
              <a:rPr lang="en-US" dirty="0" smtClean="0"/>
              <a:t> is on the 2</a:t>
            </a:r>
            <a:r>
              <a:rPr lang="en-US" baseline="30000" dirty="0" smtClean="0"/>
              <a:t>nd</a:t>
            </a:r>
            <a:r>
              <a:rPr lang="en-US" dirty="0" smtClean="0"/>
              <a:t> position in this category</a:t>
            </a:r>
          </a:p>
          <a:p>
            <a:pPr marL="342900" indent="-342900">
              <a:buAutoNum type="arabicPeriod"/>
            </a:pPr>
            <a:r>
              <a:rPr lang="en-US" dirty="0" err="1" smtClean="0"/>
              <a:t>Paytm</a:t>
            </a:r>
            <a:r>
              <a:rPr lang="en-US" dirty="0" smtClean="0"/>
              <a:t> secured 3</a:t>
            </a:r>
            <a:r>
              <a:rPr lang="en-US" baseline="30000" dirty="0" smtClean="0"/>
              <a:t>rd</a:t>
            </a:r>
            <a:r>
              <a:rPr lang="en-US" dirty="0" smtClean="0"/>
              <a:t> position on platform stability</a:t>
            </a:r>
          </a:p>
          <a:p>
            <a:pPr marL="342900" indent="-342900">
              <a:buAutoNum type="arabicPeriod"/>
            </a:pPr>
            <a:r>
              <a:rPr lang="en-US" dirty="0" err="1" smtClean="0"/>
              <a:t>Myntra</a:t>
            </a:r>
            <a:r>
              <a:rPr lang="en-US" dirty="0" smtClean="0"/>
              <a:t> is on 4</a:t>
            </a:r>
            <a:r>
              <a:rPr lang="en-US" baseline="30000" dirty="0" smtClean="0"/>
              <a:t>th</a:t>
            </a:r>
            <a:r>
              <a:rPr lang="en-US" dirty="0" smtClean="0"/>
              <a:t> position</a:t>
            </a:r>
          </a:p>
          <a:p>
            <a:pPr marL="342900" indent="-342900">
              <a:buAutoNum type="arabicPeriod"/>
            </a:pPr>
            <a:r>
              <a:rPr lang="en-US" dirty="0" err="1" smtClean="0"/>
              <a:t>Snapdeal</a:t>
            </a:r>
            <a:r>
              <a:rPr lang="en-US" dirty="0" smtClean="0"/>
              <a:t> is on 5</a:t>
            </a:r>
            <a:r>
              <a:rPr lang="en-US" baseline="30000" dirty="0" smtClean="0"/>
              <a:t>th</a:t>
            </a:r>
            <a:r>
              <a:rPr lang="en-US" dirty="0" smtClean="0"/>
              <a:t> position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143000"/>
          </a:xfrm>
        </p:spPr>
        <p:style>
          <a:lnRef idx="1">
            <a:schemeClr val="accent1"/>
          </a:lnRef>
          <a:fillRef idx="2">
            <a:schemeClr val="accent1"/>
          </a:fillRef>
          <a:effectRef idx="1">
            <a:schemeClr val="accent1"/>
          </a:effectRef>
          <a:fontRef idx="minor">
            <a:schemeClr val="dk1"/>
          </a:fontRef>
        </p:style>
        <p:txBody>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itchFamily="34" charset="0"/>
                <a:cs typeface="Arial" pitchFamily="34" charset="0"/>
              </a:rPr>
              <a:t>Conclusion</a:t>
            </a:r>
            <a:endParaRPr lang="en-IN"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itchFamily="34" charset="0"/>
              <a:cs typeface="Arial" pitchFamily="34" charset="0"/>
            </a:endParaRPr>
          </a:p>
        </p:txBody>
      </p:sp>
      <p:sp>
        <p:nvSpPr>
          <p:cNvPr id="3" name="Rectangle 2"/>
          <p:cNvSpPr/>
          <p:nvPr/>
        </p:nvSpPr>
        <p:spPr>
          <a:xfrm>
            <a:off x="971600" y="2132856"/>
            <a:ext cx="7272808" cy="3693319"/>
          </a:xfrm>
          <a:prstGeom prst="rect">
            <a:avLst/>
          </a:prstGeom>
        </p:spPr>
        <p:txBody>
          <a:bodyPr wrap="square">
            <a:spAutoFit/>
          </a:bodyPr>
          <a:lstStyle/>
          <a:p>
            <a:pPr>
              <a:buFont typeface="Arial" pitchFamily="34" charset="0"/>
              <a:buChar char="•"/>
            </a:pPr>
            <a:r>
              <a:rPr lang="en-US" b="0" i="0" dirty="0" smtClean="0">
                <a:solidFill>
                  <a:srgbClr val="3B4246"/>
                </a:solidFill>
                <a:effectLst/>
                <a:latin typeface="Arial" pitchFamily="34" charset="0"/>
                <a:cs typeface="Arial" pitchFamily="34" charset="0"/>
              </a:rPr>
              <a:t>Customer retention do not improve overnight. </a:t>
            </a:r>
          </a:p>
          <a:p>
            <a:pPr>
              <a:buFont typeface="Arial" pitchFamily="34" charset="0"/>
              <a:buChar char="•"/>
            </a:pPr>
            <a:endParaRPr lang="en-US" b="0" i="0" dirty="0" smtClean="0">
              <a:solidFill>
                <a:srgbClr val="3B4246"/>
              </a:solidFill>
              <a:effectLst/>
              <a:latin typeface="Arial" pitchFamily="34" charset="0"/>
              <a:cs typeface="Arial" pitchFamily="34" charset="0"/>
            </a:endParaRPr>
          </a:p>
          <a:p>
            <a:pPr>
              <a:buFont typeface="Arial" pitchFamily="34" charset="0"/>
              <a:buChar char="•"/>
            </a:pPr>
            <a:r>
              <a:rPr lang="en-US" b="0" i="0" dirty="0" smtClean="0">
                <a:solidFill>
                  <a:srgbClr val="3B4246"/>
                </a:solidFill>
                <a:effectLst/>
                <a:latin typeface="Arial" pitchFamily="34" charset="0"/>
                <a:cs typeface="Arial" pitchFamily="34" charset="0"/>
              </a:rPr>
              <a:t>First, know your customers. Figure out what they want and need.</a:t>
            </a:r>
          </a:p>
          <a:p>
            <a:pPr>
              <a:buFont typeface="Arial" pitchFamily="34" charset="0"/>
              <a:buChar char="•"/>
            </a:pPr>
            <a:endParaRPr lang="en-US" b="0" i="0" dirty="0" smtClean="0">
              <a:solidFill>
                <a:srgbClr val="3B4246"/>
              </a:solidFill>
              <a:effectLst/>
              <a:latin typeface="Arial" pitchFamily="34" charset="0"/>
              <a:cs typeface="Arial" pitchFamily="34" charset="0"/>
            </a:endParaRPr>
          </a:p>
          <a:p>
            <a:pPr>
              <a:buFont typeface="Arial" pitchFamily="34" charset="0"/>
              <a:buChar char="•"/>
            </a:pPr>
            <a:r>
              <a:rPr lang="en-US" b="0" i="0" dirty="0" smtClean="0">
                <a:solidFill>
                  <a:srgbClr val="3B4246"/>
                </a:solidFill>
                <a:effectLst/>
                <a:latin typeface="Arial" pitchFamily="34" charset="0"/>
                <a:cs typeface="Arial" pitchFamily="34" charset="0"/>
              </a:rPr>
              <a:t>Next, find ways to surprise, delight, and motivate them. </a:t>
            </a:r>
          </a:p>
          <a:p>
            <a:pPr>
              <a:buFont typeface="Arial" pitchFamily="34" charset="0"/>
              <a:buChar char="•"/>
            </a:pPr>
            <a:endParaRPr lang="en-US" dirty="0">
              <a:solidFill>
                <a:srgbClr val="3B4246"/>
              </a:solidFill>
              <a:latin typeface="Arial" pitchFamily="34" charset="0"/>
              <a:cs typeface="Arial" pitchFamily="34" charset="0"/>
            </a:endParaRPr>
          </a:p>
          <a:p>
            <a:pPr>
              <a:buFont typeface="Arial" pitchFamily="34" charset="0"/>
              <a:buChar char="•"/>
            </a:pPr>
            <a:r>
              <a:rPr lang="en-US" b="0" i="0" dirty="0" smtClean="0">
                <a:solidFill>
                  <a:srgbClr val="3B4246"/>
                </a:solidFill>
                <a:effectLst/>
                <a:latin typeface="Arial" pitchFamily="34" charset="0"/>
                <a:cs typeface="Arial" pitchFamily="34" charset="0"/>
              </a:rPr>
              <a:t>Get in touch. </a:t>
            </a:r>
            <a:r>
              <a:rPr lang="en-US" b="0" i="0" dirty="0" smtClean="0">
                <a:solidFill>
                  <a:schemeClr val="tx1"/>
                </a:solidFill>
                <a:effectLst/>
                <a:latin typeface="Arial" pitchFamily="34" charset="0"/>
                <a:cs typeface="Arial" pitchFamily="34" charset="0"/>
              </a:rPr>
              <a:t>Ask for feedback and testimonials</a:t>
            </a:r>
            <a:r>
              <a:rPr lang="en-US" b="0" i="0" dirty="0" smtClean="0">
                <a:solidFill>
                  <a:srgbClr val="3B4246"/>
                </a:solidFill>
                <a:effectLst/>
                <a:latin typeface="Arial" pitchFamily="34" charset="0"/>
                <a:cs typeface="Arial" pitchFamily="34" charset="0"/>
              </a:rPr>
              <a:t>. </a:t>
            </a:r>
          </a:p>
          <a:p>
            <a:pPr>
              <a:buFont typeface="Arial" pitchFamily="34" charset="0"/>
              <a:buChar char="•"/>
            </a:pPr>
            <a:endParaRPr lang="en-US" dirty="0">
              <a:solidFill>
                <a:srgbClr val="3B4246"/>
              </a:solidFill>
              <a:latin typeface="Arial" pitchFamily="34" charset="0"/>
              <a:cs typeface="Arial" pitchFamily="34" charset="0"/>
            </a:endParaRPr>
          </a:p>
          <a:p>
            <a:pPr>
              <a:buFont typeface="Arial" pitchFamily="34" charset="0"/>
              <a:buChar char="•"/>
            </a:pPr>
            <a:r>
              <a:rPr lang="en-US" b="0" i="0" dirty="0" smtClean="0">
                <a:solidFill>
                  <a:srgbClr val="3B4246"/>
                </a:solidFill>
                <a:effectLst/>
                <a:latin typeface="Arial" pitchFamily="34" charset="0"/>
                <a:cs typeface="Arial" pitchFamily="34" charset="0"/>
              </a:rPr>
              <a:t>Help them realize you appreciate their patronage.</a:t>
            </a:r>
          </a:p>
          <a:p>
            <a:pPr>
              <a:buFont typeface="Arial" pitchFamily="34" charset="0"/>
              <a:buChar char="•"/>
            </a:pPr>
            <a:endParaRPr lang="en-US" b="0" i="0" dirty="0" smtClean="0">
              <a:solidFill>
                <a:srgbClr val="3B4246"/>
              </a:solidFill>
              <a:effectLst/>
              <a:latin typeface="Arial" pitchFamily="34" charset="0"/>
              <a:cs typeface="Arial" pitchFamily="34" charset="0"/>
            </a:endParaRPr>
          </a:p>
          <a:p>
            <a:pPr>
              <a:buFont typeface="Arial" pitchFamily="34" charset="0"/>
              <a:buChar char="•"/>
            </a:pPr>
            <a:r>
              <a:rPr lang="en-US" b="0" i="0" dirty="0" smtClean="0">
                <a:solidFill>
                  <a:schemeClr val="tx1"/>
                </a:solidFill>
                <a:effectLst/>
                <a:latin typeface="Arial" pitchFamily="34" charset="0"/>
                <a:cs typeface="Arial" pitchFamily="34" charset="0"/>
              </a:rPr>
              <a:t>Using tools like crazy Egg</a:t>
            </a:r>
            <a:r>
              <a:rPr lang="en-US" b="0" i="0" dirty="0" smtClean="0">
                <a:solidFill>
                  <a:srgbClr val="3B4246"/>
                </a:solidFill>
                <a:effectLst/>
                <a:latin typeface="Arial" pitchFamily="34" charset="0"/>
                <a:cs typeface="Arial" pitchFamily="34" charset="0"/>
              </a:rPr>
              <a:t>, you can test every strategy you try and continuously refine your approach. The more you test, the stronger your customer retention program becomes.</a:t>
            </a:r>
            <a:endParaRPr lang="en-US" b="0" i="0" dirty="0">
              <a:solidFill>
                <a:srgbClr val="3B424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png"/>
          <p:cNvPicPr>
            <a:picLocks noChangeAspect="1"/>
          </p:cNvPicPr>
          <p:nvPr/>
        </p:nvPicPr>
        <p:blipFill>
          <a:blip r:embed="rId2" cstate="print"/>
          <a:stretch>
            <a:fillRect/>
          </a:stretch>
        </p:blipFill>
        <p:spPr>
          <a:xfrm>
            <a:off x="1085363" y="18574"/>
            <a:ext cx="6973274" cy="682085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002060"/>
                </a:solidFill>
                <a:latin typeface="Arial" pitchFamily="34" charset="0"/>
                <a:cs typeface="Arial" pitchFamily="34" charset="0"/>
              </a:rPr>
              <a:t>Why Is Customer Retention Important</a:t>
            </a:r>
            <a:r>
              <a:rPr lang="en-IN" b="1" dirty="0" smtClean="0">
                <a:solidFill>
                  <a:srgbClr val="002060"/>
                </a:solidFill>
                <a:latin typeface="Arial" pitchFamily="34" charset="0"/>
                <a:cs typeface="Arial" pitchFamily="34" charset="0"/>
              </a:rPr>
              <a:t>?</a:t>
            </a:r>
            <a:endParaRPr lang="en-IN" dirty="0">
              <a:solidFill>
                <a:srgbClr val="002060"/>
              </a:solidFill>
              <a:latin typeface="Arial" pitchFamily="34" charset="0"/>
              <a:cs typeface="Arial" pitchFamily="34" charset="0"/>
            </a:endParaRPr>
          </a:p>
        </p:txBody>
      </p:sp>
      <p:sp>
        <p:nvSpPr>
          <p:cNvPr id="3" name="Content Placeholder 2"/>
          <p:cNvSpPr>
            <a:spLocks noGrp="1"/>
          </p:cNvSpPr>
          <p:nvPr>
            <p:ph sz="quarter" idx="1"/>
          </p:nvPr>
        </p:nvSpPr>
        <p:spPr/>
        <p:txBody>
          <a:bodyPr>
            <a:noAutofit/>
          </a:bodyPr>
          <a:lstStyle/>
          <a:p>
            <a:r>
              <a:rPr lang="en-IN" sz="2700" dirty="0"/>
              <a:t>Customer retention is vital in driving repeat purchases and ongoing value from your customer base. </a:t>
            </a:r>
            <a:endParaRPr lang="en-IN" sz="2700" dirty="0" smtClean="0"/>
          </a:p>
          <a:p>
            <a:r>
              <a:rPr lang="en-IN" sz="2700" dirty="0" smtClean="0"/>
              <a:t>One </a:t>
            </a:r>
            <a:r>
              <a:rPr lang="en-IN" sz="2700" dirty="0"/>
              <a:t>oft-cited rule of thumb is that it costs five times as much to acquire a new customer as it does to retain an existing customer. </a:t>
            </a:r>
            <a:endParaRPr lang="en-IN" sz="2700" dirty="0" smtClean="0"/>
          </a:p>
          <a:p>
            <a:r>
              <a:rPr lang="en-IN" sz="2700" dirty="0" smtClean="0"/>
              <a:t>Two </a:t>
            </a:r>
            <a:r>
              <a:rPr lang="en-IN" sz="2700" dirty="0"/>
              <a:t>of the most important factors in improving customer retention is understanding your customers’ satisfaction and loyalty. </a:t>
            </a:r>
            <a:endParaRPr lang="en-IN" sz="2700" dirty="0" smtClean="0"/>
          </a:p>
          <a:p>
            <a:r>
              <a:rPr lang="en-IN" sz="2700" dirty="0" smtClean="0"/>
              <a:t>Businesses </a:t>
            </a:r>
            <a:r>
              <a:rPr lang="en-IN" sz="2700" dirty="0"/>
              <a:t>also </a:t>
            </a:r>
            <a:r>
              <a:rPr lang="en-IN" sz="2700" dirty="0" smtClean="0"/>
              <a:t>need </a:t>
            </a:r>
            <a:r>
              <a:rPr lang="en-IN" sz="2700" dirty="0"/>
              <a:t>to understand any operations that may turn off potential and existing customers, such as slow or poor customer service or a faulty product.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256184"/>
          </a:xfrm>
        </p:spPr>
        <p:txBody>
          <a:bodyPr>
            <a:normAutofit fontScale="90000"/>
          </a:bodyPr>
          <a:lstStyle/>
          <a:p>
            <a:pPr algn="ct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solidFill>
                  <a:srgbClr val="002060"/>
                </a:solidFill>
                <a:latin typeface="Arial" pitchFamily="34" charset="0"/>
                <a:cs typeface="Arial" pitchFamily="34" charset="0"/>
              </a:rPr>
              <a:t>Customer </a:t>
            </a:r>
            <a:r>
              <a:rPr lang="en-IN" b="1" dirty="0">
                <a:solidFill>
                  <a:srgbClr val="002060"/>
                </a:solidFill>
                <a:latin typeface="Arial" pitchFamily="34" charset="0"/>
                <a:cs typeface="Arial" pitchFamily="34" charset="0"/>
              </a:rPr>
              <a:t>Acquisition vs. Customer </a:t>
            </a:r>
            <a:r>
              <a:rPr lang="en-IN" b="1" dirty="0" smtClean="0">
                <a:solidFill>
                  <a:srgbClr val="002060"/>
                </a:solidFill>
                <a:latin typeface="Arial" pitchFamily="34" charset="0"/>
                <a:cs typeface="Arial" pitchFamily="34" charset="0"/>
              </a:rPr>
              <a:t>Retention</a:t>
            </a:r>
            <a:endParaRPr lang="en-IN" dirty="0">
              <a:solidFill>
                <a:srgbClr val="002060"/>
              </a:solidFill>
              <a:latin typeface="Arial" pitchFamily="34" charset="0"/>
              <a:cs typeface="Arial" pitchFamily="34" charset="0"/>
            </a:endParaRPr>
          </a:p>
        </p:txBody>
      </p:sp>
      <p:sp>
        <p:nvSpPr>
          <p:cNvPr id="3" name="Content Placeholder 2"/>
          <p:cNvSpPr>
            <a:spLocks noGrp="1"/>
          </p:cNvSpPr>
          <p:nvPr>
            <p:ph sz="quarter" idx="1"/>
          </p:nvPr>
        </p:nvSpPr>
        <p:spPr>
          <a:xfrm>
            <a:off x="914400" y="1700808"/>
            <a:ext cx="7546032" cy="4318992"/>
          </a:xfrm>
        </p:spPr>
        <p:txBody>
          <a:bodyPr>
            <a:normAutofit/>
          </a:bodyPr>
          <a:lstStyle/>
          <a:p>
            <a:r>
              <a:rPr lang="en-IN" b="1" dirty="0">
                <a:solidFill>
                  <a:srgbClr val="FF0000"/>
                </a:solidFill>
              </a:rPr>
              <a:t>Customer acquisition </a:t>
            </a:r>
            <a:r>
              <a:rPr lang="en-IN" dirty="0"/>
              <a:t>refers to </a:t>
            </a:r>
            <a:r>
              <a:rPr lang="en-IN" b="1" i="1" dirty="0"/>
              <a:t>the actions or processes designed to help a business gain new customer</a:t>
            </a:r>
            <a:r>
              <a:rPr lang="en-IN" dirty="0"/>
              <a:t>. This includes any efforts focused on finding new leads or turning prospects into paying customers</a:t>
            </a:r>
            <a:r>
              <a:rPr lang="en-IN" dirty="0" smtClean="0"/>
              <a:t>.</a:t>
            </a:r>
          </a:p>
          <a:p>
            <a:pPr>
              <a:buNone/>
            </a:pPr>
            <a:endParaRPr lang="en-IN" dirty="0"/>
          </a:p>
          <a:p>
            <a:r>
              <a:rPr lang="en-IN" b="1" dirty="0">
                <a:solidFill>
                  <a:srgbClr val="FF0000"/>
                </a:solidFill>
              </a:rPr>
              <a:t>Customer retention</a:t>
            </a:r>
            <a:r>
              <a:rPr lang="en-IN" dirty="0"/>
              <a:t>, on the other hand, </a:t>
            </a:r>
            <a:r>
              <a:rPr lang="en-IN" b="1" i="1" dirty="0"/>
              <a:t>happens after you acquire the customer</a:t>
            </a:r>
            <a:r>
              <a:rPr lang="en-IN" dirty="0"/>
              <a:t>. Once they make a purchase, you’re trying to build loyalty and drive repeat business.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352928" cy="850106"/>
          </a:xfrm>
        </p:spPr>
        <p:txBody>
          <a:bodyPr>
            <a:normAutofit/>
          </a:bodyPr>
          <a:lstStyle/>
          <a:p>
            <a:pPr algn="ctr"/>
            <a:r>
              <a:rPr lang="en-IN" b="1" dirty="0">
                <a:solidFill>
                  <a:srgbClr val="002060"/>
                </a:solidFill>
                <a:latin typeface="Arial" pitchFamily="34" charset="0"/>
                <a:cs typeface="Arial" pitchFamily="34" charset="0"/>
              </a:rPr>
              <a:t>Benefits of Customer </a:t>
            </a:r>
            <a:r>
              <a:rPr lang="en-IN" b="1" dirty="0" smtClean="0">
                <a:solidFill>
                  <a:srgbClr val="002060"/>
                </a:solidFill>
                <a:latin typeface="Arial" pitchFamily="34" charset="0"/>
                <a:cs typeface="Arial" pitchFamily="34" charset="0"/>
              </a:rPr>
              <a:t>Retention</a:t>
            </a:r>
            <a:endParaRPr lang="en-IN" dirty="0">
              <a:solidFill>
                <a:srgbClr val="002060"/>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IN" dirty="0"/>
              <a:t>The main benefit of customer retention is </a:t>
            </a:r>
            <a:r>
              <a:rPr lang="en-IN" i="1" dirty="0">
                <a:solidFill>
                  <a:srgbClr val="FF0000"/>
                </a:solidFill>
              </a:rPr>
              <a:t>the ability to maximize the amount of money you can extract from each customer</a:t>
            </a:r>
            <a:r>
              <a:rPr lang="en-IN" dirty="0"/>
              <a:t>. There are also other benefits including the following</a:t>
            </a:r>
            <a:r>
              <a:rPr lang="en-IN" dirty="0" smtClean="0"/>
              <a:t>:</a:t>
            </a:r>
          </a:p>
          <a:p>
            <a:pPr>
              <a:buNone/>
            </a:pPr>
            <a:endParaRPr lang="en-IN" dirty="0"/>
          </a:p>
          <a:p>
            <a:r>
              <a:rPr lang="en-IN" b="1" dirty="0"/>
              <a:t>Increased profits:</a:t>
            </a:r>
            <a:r>
              <a:rPr lang="en-IN" dirty="0"/>
              <a:t> </a:t>
            </a:r>
            <a:endParaRPr lang="en-IN" dirty="0" smtClean="0"/>
          </a:p>
          <a:p>
            <a:pPr>
              <a:buNone/>
            </a:pPr>
            <a:r>
              <a:rPr lang="en-IN" dirty="0" smtClean="0"/>
              <a:t>   Many </a:t>
            </a:r>
            <a:r>
              <a:rPr lang="en-IN" dirty="0"/>
              <a:t>companies generate the majority of their revenue from existing customers—</a:t>
            </a:r>
            <a:r>
              <a:rPr lang="en-IN" dirty="0">
                <a:hlinkClick r:id="rId2"/>
              </a:rPr>
              <a:t>61% of SMBs</a:t>
            </a:r>
            <a:r>
              <a:rPr lang="en-IN" dirty="0"/>
              <a:t> said this was the case, per a BIA/Kelsey report—so focusing on this part of your business should be the priority. It will not only increase your revenue, but also your </a:t>
            </a:r>
            <a:r>
              <a:rPr lang="en-IN" dirty="0">
                <a:hlinkClick r:id="rId3"/>
              </a:rPr>
              <a:t>business’s profitability</a:t>
            </a:r>
            <a:r>
              <a:rPr lang="en-IN" dirty="0"/>
              <a:t>.</a:t>
            </a:r>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84784"/>
            <a:ext cx="8229600" cy="4641379"/>
          </a:xfrm>
        </p:spPr>
        <p:txBody>
          <a:bodyPr>
            <a:normAutofit fontScale="77500" lnSpcReduction="20000"/>
          </a:bodyPr>
          <a:lstStyle/>
          <a:p>
            <a:r>
              <a:rPr lang="en-IN" b="1" dirty="0" smtClean="0"/>
              <a:t>Lower costs:</a:t>
            </a:r>
            <a:r>
              <a:rPr lang="en-IN" dirty="0" smtClean="0"/>
              <a:t> </a:t>
            </a:r>
          </a:p>
          <a:p>
            <a:pPr>
              <a:buNone/>
            </a:pPr>
            <a:r>
              <a:rPr lang="en-IN" dirty="0" smtClean="0"/>
              <a:t>    Retaining an existing customer is anywhere from</a:t>
            </a:r>
            <a:r>
              <a:rPr lang="en-IN" i="1" dirty="0" smtClean="0"/>
              <a:t> 5-25 </a:t>
            </a:r>
            <a:r>
              <a:rPr lang="en-IN" dirty="0" smtClean="0"/>
              <a:t>times cheaper than acquiring a new one, </a:t>
            </a:r>
            <a:r>
              <a:rPr lang="en-IN" dirty="0" smtClean="0">
                <a:hlinkClick r:id="rId2"/>
              </a:rPr>
              <a:t>according to Bain &amp; Company</a:t>
            </a:r>
            <a:r>
              <a:rPr lang="en-IN" dirty="0" smtClean="0"/>
              <a:t>, so it’s a much more cost-effective strategy in the long run.</a:t>
            </a:r>
          </a:p>
          <a:p>
            <a:pPr>
              <a:buNone/>
            </a:pPr>
            <a:endParaRPr lang="en-IN" dirty="0" smtClean="0"/>
          </a:p>
          <a:p>
            <a:r>
              <a:rPr lang="en-IN" b="1" dirty="0" smtClean="0"/>
              <a:t>Increased average order value (AOV):</a:t>
            </a:r>
            <a:r>
              <a:rPr lang="en-IN" dirty="0" smtClean="0"/>
              <a:t> </a:t>
            </a:r>
          </a:p>
          <a:p>
            <a:pPr>
              <a:buNone/>
            </a:pPr>
            <a:r>
              <a:rPr lang="en-IN" dirty="0" smtClean="0"/>
              <a:t>    Repeat customers tend to spend more over time while increasing their average order value. That’s why just a 5% increase in retention rate can lead to profits growing 25-95%, per Bain &amp; Company. And loyal customers are 23% more likely to buy again than others, </a:t>
            </a:r>
            <a:r>
              <a:rPr lang="en-IN" dirty="0" smtClean="0">
                <a:hlinkClick r:id="rId3"/>
              </a:rPr>
              <a:t>according to a Gallup study</a:t>
            </a:r>
            <a:r>
              <a:rPr lang="en-IN" dirty="0" smtClean="0"/>
              <a:t>.</a:t>
            </a:r>
          </a:p>
          <a:p>
            <a:pPr>
              <a:buNone/>
            </a:pPr>
            <a:endParaRPr lang="en-IN" dirty="0" smtClean="0"/>
          </a:p>
          <a:p>
            <a:r>
              <a:rPr lang="en-IN" b="1" dirty="0" smtClean="0"/>
              <a:t>Acquire brand ambassadors:</a:t>
            </a:r>
            <a:r>
              <a:rPr lang="en-IN" dirty="0" smtClean="0"/>
              <a:t> </a:t>
            </a:r>
          </a:p>
          <a:p>
            <a:pPr>
              <a:buNone/>
            </a:pPr>
            <a:r>
              <a:rPr lang="en-IN" dirty="0" smtClean="0"/>
              <a:t>    Word of mouth is one of the best ways to grow your business organically. The more loyal your customers, the more likely that they’ll share positive experiences and recommend your company to others.</a:t>
            </a:r>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ormAutofit fontScale="90000"/>
          </a:bodyPr>
          <a:lstStyle/>
          <a:p>
            <a:pPr algn="ctr"/>
            <a:r>
              <a:rPr lang="en-IN" b="1" dirty="0" smtClean="0">
                <a:solidFill>
                  <a:srgbClr val="002060"/>
                </a:solidFill>
                <a:latin typeface="Arial" pitchFamily="34" charset="0"/>
                <a:cs typeface="Arial" pitchFamily="34" charset="0"/>
              </a:rPr>
              <a:t>     Customer </a:t>
            </a:r>
            <a:r>
              <a:rPr lang="en-IN" b="1" dirty="0">
                <a:solidFill>
                  <a:srgbClr val="002060"/>
                </a:solidFill>
                <a:latin typeface="Arial" pitchFamily="34" charset="0"/>
                <a:cs typeface="Arial" pitchFamily="34" charset="0"/>
              </a:rPr>
              <a:t>Retention </a:t>
            </a:r>
            <a:r>
              <a:rPr lang="en-IN" b="1" dirty="0" smtClean="0">
                <a:solidFill>
                  <a:srgbClr val="002060"/>
                </a:solidFill>
                <a:latin typeface="Arial" pitchFamily="34" charset="0"/>
                <a:cs typeface="Arial" pitchFamily="34" charset="0"/>
              </a:rPr>
              <a:t>Statistics</a:t>
            </a:r>
            <a:endParaRPr lang="en-IN" dirty="0">
              <a:solidFill>
                <a:srgbClr val="002060"/>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IN" dirty="0"/>
              <a:t>Poor customer service would convince 39% of people never to use a company again and 37% to change suppliers, according to </a:t>
            </a:r>
            <a:r>
              <a:rPr lang="en-IN" dirty="0">
                <a:hlinkClick r:id="rId2"/>
              </a:rPr>
              <a:t>research from New Voice Media</a:t>
            </a:r>
            <a:r>
              <a:rPr lang="en-IN" dirty="0"/>
              <a:t>.</a:t>
            </a:r>
          </a:p>
          <a:p>
            <a:r>
              <a:rPr lang="en-IN" dirty="0" err="1">
                <a:hlinkClick r:id="rId3"/>
              </a:rPr>
              <a:t>Temkin</a:t>
            </a:r>
            <a:r>
              <a:rPr lang="en-IN" dirty="0">
                <a:hlinkClick r:id="rId3"/>
              </a:rPr>
              <a:t> Group</a:t>
            </a:r>
            <a:r>
              <a:rPr lang="en-IN" dirty="0"/>
              <a:t> found that 77% of customers would recommend a business to a friend after having just one positive experience.</a:t>
            </a:r>
          </a:p>
          <a:p>
            <a:r>
              <a:rPr lang="en-IN" dirty="0"/>
              <a:t>It takes 12 positive customer experiences to make up for one negative experience, according to Ruby Newell-</a:t>
            </a:r>
            <a:r>
              <a:rPr lang="en-IN" dirty="0" err="1"/>
              <a:t>Legner’s</a:t>
            </a:r>
            <a:r>
              <a:rPr lang="en-IN" dirty="0"/>
              <a:t> </a:t>
            </a:r>
            <a:r>
              <a:rPr lang="en-IN" dirty="0">
                <a:hlinkClick r:id="rId4"/>
              </a:rPr>
              <a:t>“Understanding Customers</a:t>
            </a:r>
            <a:r>
              <a:rPr lang="en-IN" dirty="0" smtClean="0">
                <a:hlinkClick r:id="rId4"/>
              </a:rPr>
              <a: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712968" cy="1008112"/>
          </a:xfrm>
        </p:spPr>
        <p:txBody>
          <a:bodyPr>
            <a:normAutofit fontScale="90000"/>
          </a:bodyPr>
          <a:lstStyle/>
          <a:p>
            <a:pPr algn="ctr"/>
            <a:r>
              <a:rPr lang="en-IN" b="1" dirty="0" smtClean="0">
                <a:latin typeface="Arial" pitchFamily="34" charset="0"/>
                <a:cs typeface="Arial" pitchFamily="34" charset="0"/>
              </a:rPr>
              <a:t/>
            </a:r>
            <a:br>
              <a:rPr lang="en-IN" b="1" dirty="0" smtClean="0">
                <a:latin typeface="Arial" pitchFamily="34" charset="0"/>
                <a:cs typeface="Arial" pitchFamily="34" charset="0"/>
              </a:rPr>
            </a:br>
            <a:r>
              <a:rPr lang="en-IN" b="1" dirty="0" smtClean="0">
                <a:latin typeface="Arial" pitchFamily="34" charset="0"/>
                <a:cs typeface="Arial" pitchFamily="34" charset="0"/>
              </a:rPr>
              <a:t/>
            </a:r>
            <a:br>
              <a:rPr lang="en-IN" b="1" dirty="0" smtClean="0">
                <a:latin typeface="Arial" pitchFamily="34" charset="0"/>
                <a:cs typeface="Arial" pitchFamily="34" charset="0"/>
              </a:rPr>
            </a:br>
            <a:r>
              <a:rPr lang="en-IN" b="1" dirty="0" smtClean="0">
                <a:latin typeface="Arial" pitchFamily="34" charset="0"/>
                <a:cs typeface="Arial" pitchFamily="34" charset="0"/>
              </a:rPr>
              <a:t/>
            </a:r>
            <a:br>
              <a:rPr lang="en-IN" b="1" dirty="0" smtClean="0">
                <a:latin typeface="Arial" pitchFamily="34" charset="0"/>
                <a:cs typeface="Arial" pitchFamily="34" charset="0"/>
              </a:rPr>
            </a:br>
            <a:r>
              <a:rPr lang="en-IN" b="1" dirty="0" smtClean="0">
                <a:latin typeface="Arial" pitchFamily="34" charset="0"/>
                <a:cs typeface="Arial" pitchFamily="34" charset="0"/>
              </a:rPr>
              <a:t/>
            </a:r>
            <a:br>
              <a:rPr lang="en-IN" b="1" dirty="0" smtClean="0">
                <a:latin typeface="Arial" pitchFamily="34" charset="0"/>
                <a:cs typeface="Arial" pitchFamily="34" charset="0"/>
              </a:rPr>
            </a:br>
            <a:r>
              <a:rPr lang="en-IN" b="1" dirty="0" smtClean="0">
                <a:solidFill>
                  <a:srgbClr val="002060"/>
                </a:solidFill>
                <a:latin typeface="Arial" pitchFamily="34" charset="0"/>
                <a:cs typeface="Arial" pitchFamily="34" charset="0"/>
              </a:rPr>
              <a:t>5 </a:t>
            </a:r>
            <a:r>
              <a:rPr lang="en-IN" b="1" dirty="0">
                <a:solidFill>
                  <a:srgbClr val="002060"/>
                </a:solidFill>
                <a:latin typeface="Arial" pitchFamily="34" charset="0"/>
                <a:cs typeface="Arial" pitchFamily="34" charset="0"/>
              </a:rPr>
              <a:t>Strategies to Improve Customer </a:t>
            </a:r>
            <a:r>
              <a:rPr lang="en-IN" b="1" dirty="0" smtClean="0">
                <a:solidFill>
                  <a:srgbClr val="002060"/>
                </a:solidFill>
                <a:latin typeface="Arial" pitchFamily="34" charset="0"/>
                <a:cs typeface="Arial" pitchFamily="34" charset="0"/>
              </a:rPr>
              <a:t>Retention</a:t>
            </a:r>
            <a:endParaRPr lang="en-IN" dirty="0">
              <a:solidFill>
                <a:srgbClr val="002060"/>
              </a:solidFill>
              <a:latin typeface="Arial" pitchFamily="34" charset="0"/>
              <a:cs typeface="Arial" pitchFamily="34" charset="0"/>
            </a:endParaRPr>
          </a:p>
        </p:txBody>
      </p:sp>
      <p:sp>
        <p:nvSpPr>
          <p:cNvPr id="3" name="Content Placeholder 2"/>
          <p:cNvSpPr>
            <a:spLocks noGrp="1"/>
          </p:cNvSpPr>
          <p:nvPr>
            <p:ph sz="quarter" idx="1"/>
          </p:nvPr>
        </p:nvSpPr>
        <p:spPr>
          <a:xfrm>
            <a:off x="457200" y="1916832"/>
            <a:ext cx="8229600" cy="4680520"/>
          </a:xfrm>
        </p:spPr>
        <p:txBody>
          <a:bodyPr>
            <a:normAutofit fontScale="92500" lnSpcReduction="10000"/>
          </a:bodyPr>
          <a:lstStyle/>
          <a:p>
            <a:r>
              <a:rPr lang="en-IN" b="1" dirty="0"/>
              <a:t>Engage with customers:</a:t>
            </a:r>
            <a:r>
              <a:rPr lang="en-IN" dirty="0"/>
              <a:t> </a:t>
            </a:r>
            <a:endParaRPr lang="en-IN" dirty="0" smtClean="0"/>
          </a:p>
          <a:p>
            <a:pPr>
              <a:buNone/>
            </a:pPr>
            <a:r>
              <a:rPr lang="en-IN" dirty="0"/>
              <a:t> </a:t>
            </a:r>
            <a:r>
              <a:rPr lang="en-IN" dirty="0" smtClean="0"/>
              <a:t>    Look </a:t>
            </a:r>
            <a:r>
              <a:rPr lang="en-IN" dirty="0"/>
              <a:t>at your marketing channels and identify the best ways to engage with your clients. Do they respond best to social media, email marketing, online events or something else? Let customers weigh in on upcoming products and services, so they feel like they’re part of the brand</a:t>
            </a:r>
            <a:r>
              <a:rPr lang="en-IN" dirty="0" smtClean="0"/>
              <a:t>.</a:t>
            </a:r>
            <a:endParaRPr lang="en-IN" dirty="0"/>
          </a:p>
          <a:p>
            <a:pPr>
              <a:buNone/>
            </a:pPr>
            <a:endParaRPr lang="en-IN" dirty="0"/>
          </a:p>
          <a:p>
            <a:r>
              <a:rPr lang="en-IN" b="1" dirty="0"/>
              <a:t>Reduce friction in the purchase process: </a:t>
            </a:r>
            <a:endParaRPr lang="en-IN" b="1" dirty="0" smtClean="0"/>
          </a:p>
          <a:p>
            <a:pPr>
              <a:buNone/>
            </a:pPr>
            <a:r>
              <a:rPr lang="en-IN" b="1" dirty="0"/>
              <a:t> </a:t>
            </a:r>
            <a:r>
              <a:rPr lang="en-IN" b="1" dirty="0" smtClean="0"/>
              <a:t>    </a:t>
            </a:r>
            <a:r>
              <a:rPr lang="en-IN" dirty="0" smtClean="0"/>
              <a:t>The </a:t>
            </a:r>
            <a:r>
              <a:rPr lang="en-IN" dirty="0"/>
              <a:t>fewer obstacles or challenges customers face when purchasing your product or service, the better. When it comes to </a:t>
            </a:r>
            <a:r>
              <a:rPr lang="en-IN" dirty="0">
                <a:hlinkClick r:id="rId2"/>
              </a:rPr>
              <a:t>ecommerce</a:t>
            </a:r>
            <a:r>
              <a:rPr lang="en-IN" dirty="0"/>
              <a:t>, fast page load times and a fast, simple checkout experience is critical. In a store, eliminate friction by making sure a staff member is always available to help a customer when they’re ready to check out</a:t>
            </a:r>
            <a:r>
              <a:rPr lang="en-IN" dirty="0" smtClean="0"/>
              <a:t>.</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163</TotalTime>
  <Words>693</Words>
  <Application>Microsoft Office PowerPoint</Application>
  <PresentationFormat>On-screen Show (4:3)</PresentationFormat>
  <Paragraphs>129</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   Customer  Retention Project</vt:lpstr>
      <vt:lpstr>What is Customer Retention?</vt:lpstr>
      <vt:lpstr>Slide 3</vt:lpstr>
      <vt:lpstr>Why Is Customer Retention Important?</vt:lpstr>
      <vt:lpstr>    Customer Acquisition vs. Customer Retention</vt:lpstr>
      <vt:lpstr>Benefits of Customer Retention</vt:lpstr>
      <vt:lpstr>Slide 7</vt:lpstr>
      <vt:lpstr>     Customer Retention Statistics</vt:lpstr>
      <vt:lpstr>    5 Strategies to Improve Customer Retention</vt:lpstr>
      <vt:lpstr>Slide 10</vt:lpstr>
      <vt:lpstr>Slide 11</vt:lpstr>
      <vt:lpstr>Customer retention metrics</vt:lpstr>
      <vt:lpstr>                                                            Customer retention, CX, and CRM </vt:lpstr>
      <vt:lpstr>Customer retention best practices </vt:lpstr>
      <vt:lpstr>These five best practices are designed to drive NDR rates toward customer retention success </vt:lpstr>
      <vt:lpstr>Online Retailers Preferred</vt:lpstr>
      <vt:lpstr>Who is our potential customer?</vt:lpstr>
      <vt:lpstr>Top 10 Cities for e-commerce</vt:lpstr>
      <vt:lpstr>Shopping Pattern</vt:lpstr>
      <vt:lpstr>   How many times you have made an online purchase in the past 1 year? </vt:lpstr>
      <vt:lpstr>How customers do shopping?</vt:lpstr>
      <vt:lpstr>How Customer reached to online website?</vt:lpstr>
      <vt:lpstr>Customer habit on ecommerce</vt:lpstr>
      <vt:lpstr>Website content</vt:lpstr>
      <vt:lpstr> Which of the Indian online retailer would you recommend to a friend?</vt:lpstr>
      <vt:lpstr>Performance during promotion, sales period</vt:lpstr>
      <vt:lpstr>Platform Technical performance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Sunny</dc:creator>
  <cp:lastModifiedBy>Sunny</cp:lastModifiedBy>
  <cp:revision>16</cp:revision>
  <dcterms:created xsi:type="dcterms:W3CDTF">2022-09-26T09:48:36Z</dcterms:created>
  <dcterms:modified xsi:type="dcterms:W3CDTF">2022-09-26T12:34:17Z</dcterms:modified>
</cp:coreProperties>
</file>