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3580" y="1142404"/>
            <a:ext cx="7766936" cy="2785652"/>
          </a:xfrm>
        </p:spPr>
        <p:txBody>
          <a:bodyPr/>
          <a:lstStyle/>
          <a:p>
            <a:pPr algn="ctr"/>
            <a:r>
              <a:rPr lang="en-IN" b="1" dirty="0" smtClean="0">
                <a:latin typeface="Times New Roman" panose="02020603050405020304" pitchFamily="18" charset="0"/>
                <a:cs typeface="Times New Roman" panose="02020603050405020304" pitchFamily="18" charset="0"/>
              </a:rPr>
              <a:t>MALIGNANT COMMENTS CLASSIFIER PROJECT</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76002" y="5351599"/>
            <a:ext cx="7766936" cy="1096899"/>
          </a:xfrm>
        </p:spPr>
        <p:txBody>
          <a:bodyPr/>
          <a:lstStyle/>
          <a:p>
            <a:r>
              <a:rPr lang="en-IN" b="1" dirty="0" smtClean="0">
                <a:latin typeface="Times New Roman" panose="02020603050405020304" pitchFamily="18" charset="0"/>
                <a:cs typeface="Times New Roman" panose="02020603050405020304" pitchFamily="18" charset="0"/>
              </a:rPr>
              <a:t>Prepared By: </a:t>
            </a:r>
          </a:p>
          <a:p>
            <a:r>
              <a:rPr lang="en-IN" dirty="0" err="1" smtClean="0">
                <a:latin typeface="Times New Roman" panose="02020603050405020304" pitchFamily="18" charset="0"/>
                <a:cs typeface="Times New Roman" panose="02020603050405020304" pitchFamily="18" charset="0"/>
              </a:rPr>
              <a:t>Pratiksha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Potghan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3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lstStyle/>
          <a:p>
            <a:r>
              <a:rPr lang="en-IN" dirty="0"/>
              <a:t>Data </a:t>
            </a:r>
            <a:r>
              <a:rPr lang="en-IN" dirty="0" err="1"/>
              <a:t>Preprocessing</a:t>
            </a:r>
            <a:endParaRPr lang="en-IN" dirty="0"/>
          </a:p>
        </p:txBody>
      </p:sp>
      <p:sp>
        <p:nvSpPr>
          <p:cNvPr id="3" name="Content Placeholder 2"/>
          <p:cNvSpPr>
            <a:spLocks noGrp="1"/>
          </p:cNvSpPr>
          <p:nvPr>
            <p:ph idx="1"/>
          </p:nvPr>
        </p:nvSpPr>
        <p:spPr>
          <a:xfrm>
            <a:off x="677334" y="1478009"/>
            <a:ext cx="8596668" cy="5128853"/>
          </a:xfrm>
        </p:spPr>
        <p:txBody>
          <a:bodyPr>
            <a:normAutofit/>
          </a:bodyPr>
          <a:lstStyle/>
          <a:p>
            <a:pPr marL="0" indent="0">
              <a:buNone/>
            </a:pPr>
            <a:r>
              <a:rPr lang="en-US" b="1" i="1" dirty="0">
                <a:solidFill>
                  <a:schemeClr val="accent3">
                    <a:lumMod val="50000"/>
                  </a:schemeClr>
                </a:solidFill>
              </a:rPr>
              <a:t>For the purpose of the project the dataset has been preprocessed as follows:</a:t>
            </a:r>
          </a:p>
          <a:p>
            <a:pPr>
              <a:buFont typeface="Wingdings" pitchFamily="2" charset="2"/>
              <a:buChar char="Ø"/>
            </a:pPr>
            <a:r>
              <a:rPr lang="en-US" dirty="0"/>
              <a:t>Importing necessary libraries and importing dataset as a data frame.</a:t>
            </a:r>
          </a:p>
          <a:p>
            <a:pPr>
              <a:buFont typeface="Wingdings" pitchFamily="2" charset="2"/>
              <a:buChar char="Ø"/>
            </a:pPr>
            <a:r>
              <a:rPr lang="en-US" dirty="0"/>
              <a:t>Checked some statistical information like shape, number of unique values present, info, finding more values etc.</a:t>
            </a:r>
          </a:p>
          <a:p>
            <a:pPr>
              <a:buFont typeface="Wingdings" pitchFamily="2" charset="2"/>
              <a:buChar char="Ø"/>
            </a:pPr>
            <a:r>
              <a:rPr lang="en-US" dirty="0"/>
              <a:t>Checked for null values and did not find any null values and removed Id.</a:t>
            </a:r>
          </a:p>
          <a:p>
            <a:pPr>
              <a:buFont typeface="Wingdings" pitchFamily="2" charset="2"/>
              <a:buChar char="Ø"/>
            </a:pPr>
            <a:r>
              <a:rPr lang="en-US" dirty="0"/>
              <a:t>Done feature engineering and created new columns </a:t>
            </a:r>
            <a:r>
              <a:rPr lang="en-US" dirty="0" err="1"/>
              <a:t>viz</a:t>
            </a:r>
            <a:r>
              <a:rPr lang="en-US" dirty="0"/>
              <a:t> label which contain both good and bad comments which is the sum of all the labels, comment length which contains the length of comment text.</a:t>
            </a:r>
          </a:p>
          <a:p>
            <a:pPr>
              <a:buFont typeface="Wingdings" pitchFamily="2" charset="2"/>
              <a:buChar char="Ø"/>
            </a:pPr>
            <a:r>
              <a:rPr lang="en-US" dirty="0"/>
              <a:t>Visualized each feature using </a:t>
            </a:r>
            <a:r>
              <a:rPr lang="en-US" dirty="0" err="1"/>
              <a:t>seaborn</a:t>
            </a:r>
            <a:r>
              <a:rPr lang="en-US" dirty="0"/>
              <a:t> and </a:t>
            </a:r>
            <a:r>
              <a:rPr lang="en-US" dirty="0" err="1"/>
              <a:t>matplotlib</a:t>
            </a:r>
            <a:r>
              <a:rPr lang="en-US" dirty="0"/>
              <a:t> libraries by plotting categorical plots like pie plot , count plot, distribution plot and </a:t>
            </a:r>
            <a:r>
              <a:rPr lang="en-US" dirty="0" err="1"/>
              <a:t>wordcloud</a:t>
            </a:r>
            <a:r>
              <a:rPr lang="en-US" dirty="0"/>
              <a:t> for each label.</a:t>
            </a:r>
          </a:p>
          <a:p>
            <a:pPr>
              <a:buFont typeface="Wingdings" pitchFamily="2" charset="2"/>
              <a:buChar char="Ø"/>
            </a:pPr>
            <a:r>
              <a:rPr lang="en-US" dirty="0" smtClean="0"/>
              <a:t>All </a:t>
            </a:r>
            <a:r>
              <a:rPr lang="en-US" dirty="0"/>
              <a:t>these steps were done on both train and test datasets. Checked correlation using </a:t>
            </a:r>
            <a:r>
              <a:rPr lang="en-US" dirty="0" err="1"/>
              <a:t>heatmap</a:t>
            </a:r>
            <a:r>
              <a:rPr lang="en-US" dirty="0"/>
              <a:t>. After getting a cleaned data used TF-IDF </a:t>
            </a:r>
            <a:r>
              <a:rPr lang="en-US" dirty="0" err="1"/>
              <a:t>vectorizer</a:t>
            </a:r>
            <a:r>
              <a:rPr lang="en-US" dirty="0" smtClean="0"/>
              <a:t>.</a:t>
            </a:r>
            <a:endParaRPr lang="en-US" dirty="0"/>
          </a:p>
        </p:txBody>
      </p:sp>
    </p:spTree>
    <p:extLst>
      <p:ext uri="{BB962C8B-B14F-4D97-AF65-F5344CB8AC3E}">
        <p14:creationId xmlns:p14="http://schemas.microsoft.com/office/powerpoint/2010/main" val="249290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Words Frequent in malignant and high malignant</a:t>
            </a:r>
          </a:p>
        </p:txBody>
      </p:sp>
      <p:pic>
        <p:nvPicPr>
          <p:cNvPr id="4" name="Picture 2">
            <a:extLst>
              <a:ext uri="{FF2B5EF4-FFF2-40B4-BE49-F238E27FC236}">
                <a16:creationId xmlns:a16="http://schemas.microsoft.com/office/drawing/2014/main" xmlns="" id="{A4AFF889-463B-20CA-3A10-E5A071B661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710" y="1882141"/>
            <a:ext cx="5290236" cy="42853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4FCD98EF-C896-73B5-F794-DDDAD2C95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307" y="1838617"/>
            <a:ext cx="4965392" cy="432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63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IN" dirty="0"/>
              <a:t>Words Frequent in rude and high threat</a:t>
            </a:r>
          </a:p>
        </p:txBody>
      </p:sp>
      <p:pic>
        <p:nvPicPr>
          <p:cNvPr id="4" name="Picture 2">
            <a:extLst>
              <a:ext uri="{FF2B5EF4-FFF2-40B4-BE49-F238E27FC236}">
                <a16:creationId xmlns:a16="http://schemas.microsoft.com/office/drawing/2014/main" xmlns="" id="{363B832A-B3C5-8A3C-46C5-B50741134F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1697999"/>
            <a:ext cx="4744143" cy="46240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AB782E65-7824-3365-C131-1A07FBBEE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940" y="1792528"/>
            <a:ext cx="4873107" cy="452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00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IN" dirty="0"/>
              <a:t>Words Frequent in abuse and high loathe</a:t>
            </a:r>
          </a:p>
        </p:txBody>
      </p:sp>
      <p:pic>
        <p:nvPicPr>
          <p:cNvPr id="4" name="Picture 2">
            <a:extLst>
              <a:ext uri="{FF2B5EF4-FFF2-40B4-BE49-F238E27FC236}">
                <a16:creationId xmlns:a16="http://schemas.microsoft.com/office/drawing/2014/main" xmlns="" id="{03C395B6-A35D-5B82-B63B-4675EA90F0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1691648"/>
            <a:ext cx="5027478" cy="46240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B046B2E6-61B3-5FDD-4D47-6ED71B816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638" y="1691649"/>
            <a:ext cx="5000625" cy="4624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81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3138"/>
          </a:xfrm>
        </p:spPr>
        <p:txBody>
          <a:bodyPr>
            <a:normAutofit fontScale="90000"/>
          </a:bodyPr>
          <a:lstStyle/>
          <a:p>
            <a:r>
              <a:rPr lang="en-IN" dirty="0" err="1" smtClean="0"/>
              <a:t>BarPlot</a:t>
            </a:r>
            <a:r>
              <a:rPr lang="en-IN" dirty="0" smtClean="0"/>
              <a:t> </a:t>
            </a:r>
            <a:r>
              <a:rPr lang="en-IN" dirty="0"/>
              <a:t>of total no of messages in each column</a:t>
            </a:r>
          </a:p>
        </p:txBody>
      </p:sp>
      <p:pic>
        <p:nvPicPr>
          <p:cNvPr id="4" name="Picture 4">
            <a:extLst>
              <a:ext uri="{FF2B5EF4-FFF2-40B4-BE49-F238E27FC236}">
                <a16:creationId xmlns:a16="http://schemas.microsoft.com/office/drawing/2014/main" xmlns="" id="{BEC36B51-6010-5806-AF69-DDE9485409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1863591"/>
            <a:ext cx="8851900" cy="4550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19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9499"/>
          </a:xfrm>
        </p:spPr>
        <p:txBody>
          <a:bodyPr>
            <a:normAutofit fontScale="90000"/>
          </a:bodyPr>
          <a:lstStyle/>
          <a:p>
            <a:r>
              <a:rPr lang="en-US" dirty="0"/>
              <a:t>Model Building</a:t>
            </a:r>
            <a:endParaRPr lang="en-IN" dirty="0"/>
          </a:p>
        </p:txBody>
      </p:sp>
      <p:sp>
        <p:nvSpPr>
          <p:cNvPr id="3" name="Content Placeholder 2"/>
          <p:cNvSpPr>
            <a:spLocks noGrp="1"/>
          </p:cNvSpPr>
          <p:nvPr>
            <p:ph idx="1"/>
          </p:nvPr>
        </p:nvSpPr>
        <p:spPr>
          <a:xfrm>
            <a:off x="677334" y="1374978"/>
            <a:ext cx="8596668" cy="5038701"/>
          </a:xfrm>
        </p:spPr>
        <p:txBody>
          <a:bodyPr>
            <a:normAutofit fontScale="92500" lnSpcReduction="20000"/>
          </a:bodyPr>
          <a:lstStyle/>
          <a:p>
            <a:pPr>
              <a:buFont typeface="Wingdings" pitchFamily="2" charset="2"/>
              <a:buChar char="Ø"/>
            </a:pPr>
            <a:r>
              <a:rPr lang="en-US" dirty="0">
                <a:solidFill>
                  <a:schemeClr val="accent3">
                    <a:lumMod val="50000"/>
                  </a:schemeClr>
                </a:solidFill>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 “NO” and 1 represents “Yes” . In this NLP based project we need to predict the multiple labels which are binary. I have converted text into feature vectors using TF-IDF </a:t>
            </a:r>
            <a:r>
              <a:rPr lang="en-US" dirty="0" err="1">
                <a:solidFill>
                  <a:schemeClr val="accent3">
                    <a:lumMod val="50000"/>
                  </a:schemeClr>
                </a:solidFill>
              </a:rPr>
              <a:t>vectorizer</a:t>
            </a:r>
            <a:r>
              <a:rPr lang="en-US" dirty="0">
                <a:solidFill>
                  <a:schemeClr val="accent3">
                    <a:lumMod val="50000"/>
                  </a:schemeClr>
                </a:solidFill>
              </a:rPr>
              <a:t> and separated our feature and labels. Also, before building the model, I made sure that the input data is cleaned and scaled before it was fed into the machine learning models.</a:t>
            </a:r>
          </a:p>
          <a:p>
            <a:pPr>
              <a:buNone/>
            </a:pPr>
            <a:endParaRPr lang="en-US" dirty="0">
              <a:solidFill>
                <a:schemeClr val="accent3">
                  <a:lumMod val="50000"/>
                </a:schemeClr>
              </a:solidFill>
            </a:endParaRPr>
          </a:p>
          <a:p>
            <a:pPr>
              <a:buFont typeface="Wingdings" pitchFamily="2" charset="2"/>
              <a:buChar char="Ø"/>
            </a:pPr>
            <a:r>
              <a:rPr lang="en-US" dirty="0">
                <a:solidFill>
                  <a:schemeClr val="accent3">
                    <a:lumMod val="50000"/>
                  </a:schemeClr>
                </a:solidFill>
              </a:rPr>
              <a:t>After the pre-processing and data cleaning I used remaining independent features for model building and prediction. The classification algorithms used on training the data are as follows.</a:t>
            </a:r>
          </a:p>
          <a:p>
            <a:pPr>
              <a:buNone/>
            </a:pPr>
            <a:r>
              <a:rPr lang="en-US" dirty="0">
                <a:solidFill>
                  <a:schemeClr val="accent3">
                    <a:lumMod val="50000"/>
                  </a:schemeClr>
                </a:solidFill>
              </a:rPr>
              <a:t> 	 1.  Logistic Regression</a:t>
            </a:r>
          </a:p>
          <a:p>
            <a:pPr>
              <a:buNone/>
            </a:pPr>
            <a:r>
              <a:rPr lang="en-US" dirty="0">
                <a:solidFill>
                  <a:schemeClr val="accent3">
                    <a:lumMod val="50000"/>
                  </a:schemeClr>
                </a:solidFill>
              </a:rPr>
              <a:t>        2.  </a:t>
            </a:r>
            <a:r>
              <a:rPr lang="en-US" dirty="0" err="1">
                <a:solidFill>
                  <a:schemeClr val="accent3">
                    <a:lumMod val="50000"/>
                  </a:schemeClr>
                </a:solidFill>
              </a:rPr>
              <a:t>MultinomialNB</a:t>
            </a:r>
            <a:endParaRPr lang="en-US" dirty="0">
              <a:solidFill>
                <a:schemeClr val="accent3">
                  <a:lumMod val="50000"/>
                </a:schemeClr>
              </a:solidFill>
            </a:endParaRPr>
          </a:p>
          <a:p>
            <a:pPr>
              <a:buNone/>
            </a:pPr>
            <a:r>
              <a:rPr lang="en-US" dirty="0">
                <a:solidFill>
                  <a:schemeClr val="accent3">
                    <a:lumMod val="50000"/>
                  </a:schemeClr>
                </a:solidFill>
              </a:rPr>
              <a:t>        3.  </a:t>
            </a:r>
            <a:r>
              <a:rPr lang="en-US" dirty="0" err="1">
                <a:solidFill>
                  <a:schemeClr val="accent3">
                    <a:lumMod val="50000"/>
                  </a:schemeClr>
                </a:solidFill>
              </a:rPr>
              <a:t>LineraSVC</a:t>
            </a:r>
            <a:endParaRPr lang="en-US" dirty="0">
              <a:solidFill>
                <a:schemeClr val="accent3">
                  <a:lumMod val="50000"/>
                </a:schemeClr>
              </a:solidFill>
            </a:endParaRPr>
          </a:p>
          <a:p>
            <a:pPr>
              <a:buNone/>
            </a:pPr>
            <a:r>
              <a:rPr lang="en-US" dirty="0">
                <a:solidFill>
                  <a:schemeClr val="accent3">
                    <a:lumMod val="50000"/>
                  </a:schemeClr>
                </a:solidFill>
              </a:rPr>
              <a:t>        4.  Gradient Boosting Classifier</a:t>
            </a:r>
          </a:p>
          <a:p>
            <a:pPr>
              <a:buNone/>
            </a:pPr>
            <a:r>
              <a:rPr lang="en-US" dirty="0">
                <a:solidFill>
                  <a:schemeClr val="accent3">
                    <a:lumMod val="50000"/>
                  </a:schemeClr>
                </a:solidFill>
              </a:rPr>
              <a:t>        5.  Decision Tree Classifier</a:t>
            </a:r>
          </a:p>
          <a:p>
            <a:pPr>
              <a:buNone/>
            </a:pPr>
            <a:r>
              <a:rPr lang="en-US" dirty="0">
                <a:solidFill>
                  <a:schemeClr val="accent3">
                    <a:lumMod val="50000"/>
                  </a:schemeClr>
                </a:solidFill>
              </a:rPr>
              <a:t>        6.  Ada Boost Classifier</a:t>
            </a:r>
          </a:p>
          <a:p>
            <a:pPr marL="0" indent="0">
              <a:buNone/>
            </a:pPr>
            <a:endParaRPr lang="en-IN" dirty="0"/>
          </a:p>
        </p:txBody>
      </p:sp>
    </p:spTree>
    <p:extLst>
      <p:ext uri="{BB962C8B-B14F-4D97-AF65-F5344CB8AC3E}">
        <p14:creationId xmlns:p14="http://schemas.microsoft.com/office/powerpoint/2010/main" val="329840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US" dirty="0"/>
              <a:t>Hyper parameter Tuning</a:t>
            </a:r>
            <a:endParaRPr lang="en-IN" dirty="0"/>
          </a:p>
        </p:txBody>
      </p:sp>
      <p:pic>
        <p:nvPicPr>
          <p:cNvPr id="4" name="Content Placeholder 5">
            <a:extLst>
              <a:ext uri="{FF2B5EF4-FFF2-40B4-BE49-F238E27FC236}">
                <a16:creationId xmlns="" xmlns:a16="http://schemas.microsoft.com/office/drawing/2014/main" id="{AB490174-A7F7-0B14-9445-79A6CA10AE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23923"/>
            <a:ext cx="4126486" cy="3794297"/>
          </a:xfrm>
        </p:spPr>
      </p:pic>
      <p:sp>
        <p:nvSpPr>
          <p:cNvPr id="5" name="Rectangle 4"/>
          <p:cNvSpPr/>
          <p:nvPr/>
        </p:nvSpPr>
        <p:spPr>
          <a:xfrm>
            <a:off x="5336276" y="1923923"/>
            <a:ext cx="4298334" cy="3139321"/>
          </a:xfrm>
          <a:prstGeom prst="rect">
            <a:avLst/>
          </a:prstGeom>
        </p:spPr>
        <p:txBody>
          <a:bodyPr wrap="square">
            <a:spAutoFit/>
          </a:bodyPr>
          <a:lstStyle/>
          <a:p>
            <a:pPr algn="just"/>
            <a:r>
              <a:rPr lang="en-US" dirty="0">
                <a:solidFill>
                  <a:schemeClr val="accent3">
                    <a:lumMod val="50000"/>
                  </a:schemeClr>
                </a:solidFill>
              </a:rPr>
              <a:t>I have used 6 </a:t>
            </a:r>
            <a:r>
              <a:rPr lang="en-US" dirty="0" err="1">
                <a:solidFill>
                  <a:schemeClr val="accent3">
                    <a:lumMod val="50000"/>
                  </a:schemeClr>
                </a:solidFill>
              </a:rPr>
              <a:t>LinearSVC</a:t>
            </a:r>
            <a:r>
              <a:rPr lang="en-US" dirty="0">
                <a:solidFill>
                  <a:schemeClr val="accent3">
                    <a:lumMod val="50000"/>
                  </a:schemeClr>
                </a:solidFill>
              </a:rPr>
              <a:t> classifier parameters to be saved under the variable "parameters" that will be used in </a:t>
            </a:r>
            <a:r>
              <a:rPr lang="en-US" dirty="0" err="1">
                <a:solidFill>
                  <a:schemeClr val="accent3">
                    <a:lumMod val="50000"/>
                  </a:schemeClr>
                </a:solidFill>
              </a:rPr>
              <a:t>GridSearchCV</a:t>
            </a:r>
            <a:r>
              <a:rPr lang="en-US" dirty="0">
                <a:solidFill>
                  <a:schemeClr val="accent3">
                    <a:lumMod val="50000"/>
                  </a:schemeClr>
                </a:solidFill>
              </a:rPr>
              <a:t> for finding the best output. Assigned a variable to the </a:t>
            </a:r>
            <a:r>
              <a:rPr lang="en-US" dirty="0" err="1">
                <a:solidFill>
                  <a:schemeClr val="accent3">
                    <a:lumMod val="50000"/>
                  </a:schemeClr>
                </a:solidFill>
              </a:rPr>
              <a:t>GridSearchCV</a:t>
            </a:r>
            <a:r>
              <a:rPr lang="en-US" dirty="0">
                <a:solidFill>
                  <a:schemeClr val="accent3">
                    <a:lumMod val="50000"/>
                  </a:schemeClr>
                </a:solidFill>
              </a:rPr>
              <a:t> function after entering all the necessary inputs. And we used our training data set to make the </a:t>
            </a:r>
            <a:r>
              <a:rPr lang="en-US" dirty="0" err="1">
                <a:solidFill>
                  <a:schemeClr val="accent3">
                    <a:lumMod val="50000"/>
                  </a:schemeClr>
                </a:solidFill>
              </a:rPr>
              <a:t>GridSearchCV</a:t>
            </a:r>
            <a:r>
              <a:rPr lang="en-US" dirty="0">
                <a:solidFill>
                  <a:schemeClr val="accent3">
                    <a:lumMod val="50000"/>
                  </a:schemeClr>
                </a:solidFill>
              </a:rPr>
              <a:t> aware of all the hyper parameters that needs to be applied on our best model</a:t>
            </a:r>
          </a:p>
        </p:txBody>
      </p:sp>
    </p:spTree>
    <p:extLst>
      <p:ext uri="{BB962C8B-B14F-4D97-AF65-F5344CB8AC3E}">
        <p14:creationId xmlns:p14="http://schemas.microsoft.com/office/powerpoint/2010/main" val="393172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744"/>
          </a:xfrm>
        </p:spPr>
        <p:txBody>
          <a:bodyPr/>
          <a:lstStyle/>
          <a:p>
            <a:r>
              <a:rPr lang="en-IN" dirty="0"/>
              <a:t>Interpretation of the Results</a:t>
            </a:r>
          </a:p>
        </p:txBody>
      </p:sp>
      <p:sp>
        <p:nvSpPr>
          <p:cNvPr id="3" name="Content Placeholder 2"/>
          <p:cNvSpPr>
            <a:spLocks noGrp="1"/>
          </p:cNvSpPr>
          <p:nvPr>
            <p:ph idx="1"/>
          </p:nvPr>
        </p:nvSpPr>
        <p:spPr>
          <a:xfrm>
            <a:off x="677334" y="1722707"/>
            <a:ext cx="8596668" cy="4549304"/>
          </a:xfrm>
        </p:spPr>
        <p:txBody>
          <a:bodyPr/>
          <a:lstStyle/>
          <a:p>
            <a:pPr lvl="0">
              <a:lnSpc>
                <a:spcPct val="106000"/>
              </a:lnSpc>
              <a:buSzPts val="2000"/>
              <a:buFont typeface="Symbol" panose="05050102010706020507" pitchFamily="18" charset="2"/>
              <a:buChar char=""/>
            </a:pPr>
            <a:r>
              <a:rPr lang="en-US" dirty="0" err="1">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LinearSVM</a:t>
            </a:r>
            <a:r>
              <a:rPr lang="en-US" dirty="0">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 and Random Forest models perform best in this project</a:t>
            </a:r>
            <a:endParaRPr lang="en-IN"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6000"/>
              </a:lnSpc>
              <a:buSzPts val="2000"/>
              <a:buFont typeface="Symbol" panose="05050102010706020507" pitchFamily="18" charset="2"/>
              <a:buChar char=""/>
            </a:pPr>
            <a:r>
              <a:rPr lang="en-US" dirty="0">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At first we get only 91.76% accuracy from </a:t>
            </a:r>
            <a:r>
              <a:rPr lang="en-US" dirty="0" err="1">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LinearSVM</a:t>
            </a:r>
            <a:r>
              <a:rPr lang="en-US" dirty="0">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 But after parameter tuning we get 91.77% </a:t>
            </a:r>
            <a:r>
              <a:rPr lang="en-US" dirty="0" err="1">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accuracy.There</a:t>
            </a:r>
            <a:r>
              <a:rPr lang="en-US" dirty="0">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 is no </a:t>
            </a:r>
            <a:r>
              <a:rPr lang="en-US" dirty="0" err="1">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defference</a:t>
            </a:r>
            <a:r>
              <a:rPr lang="en-US" dirty="0">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 in accuracy score after parameter tuning.</a:t>
            </a:r>
            <a:endParaRPr lang="en-IN"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6000"/>
              </a:lnSpc>
              <a:buSzPts val="2000"/>
              <a:buFont typeface="Symbol" panose="05050102010706020507" pitchFamily="18" charset="2"/>
              <a:buChar char=""/>
            </a:pPr>
            <a:r>
              <a:rPr lang="en-US" dirty="0">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Using hyper parameter </a:t>
            </a:r>
            <a:r>
              <a:rPr lang="en-US" dirty="0" err="1">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tunning</a:t>
            </a:r>
            <a:r>
              <a:rPr lang="en-US" dirty="0">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 we can improve our model accuracy, But here in this model the accuracy did not increased.</a:t>
            </a:r>
            <a:endParaRPr lang="en-IN"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6000"/>
              </a:lnSpc>
              <a:spcAft>
                <a:spcPts val="800"/>
              </a:spcAft>
              <a:buSzPts val="2000"/>
              <a:buFont typeface="Symbol" panose="05050102010706020507" pitchFamily="18" charset="2"/>
              <a:buChar char=""/>
            </a:pPr>
            <a:r>
              <a:rPr lang="en-US" dirty="0">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It is always advised to all of us that </a:t>
            </a:r>
            <a:r>
              <a:rPr lang="en-US" dirty="0" err="1">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atleast</a:t>
            </a:r>
            <a:r>
              <a:rPr lang="en-US" dirty="0">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 we need to use 5 Algorithm in order to figure out which one is performing best among them and we choose that one and we send that for hyper parameter tuning to know that best </a:t>
            </a:r>
            <a:r>
              <a:rPr lang="en-US" dirty="0" smtClean="0">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parameter.</a:t>
            </a:r>
            <a:endParaRPr lang="en-IN"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293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Work</a:t>
            </a:r>
          </a:p>
        </p:txBody>
      </p:sp>
      <p:sp>
        <p:nvSpPr>
          <p:cNvPr id="3" name="Content Placeholder 2"/>
          <p:cNvSpPr>
            <a:spLocks noGrp="1"/>
          </p:cNvSpPr>
          <p:nvPr>
            <p:ph idx="1"/>
          </p:nvPr>
        </p:nvSpPr>
        <p:spPr>
          <a:xfrm>
            <a:off x="677334" y="1542403"/>
            <a:ext cx="8596668" cy="4317484"/>
          </a:xfrm>
        </p:spPr>
        <p:txBody>
          <a:bodyPr>
            <a:normAutofit lnSpcReduction="10000"/>
          </a:bodyPr>
          <a:lstStyle/>
          <a:p>
            <a:pPr marL="0" indent="0">
              <a:buNone/>
            </a:pPr>
            <a:r>
              <a:rPr lang="en-US" sz="2800" dirty="0">
                <a:solidFill>
                  <a:schemeClr val="accent3">
                    <a:lumMod val="50000"/>
                  </a:schemeClr>
                </a:solidFill>
              </a:rPr>
              <a:t>For future improvements, the following step we thought to take-</a:t>
            </a:r>
          </a:p>
          <a:p>
            <a:endParaRPr lang="en-US" sz="2800" dirty="0">
              <a:solidFill>
                <a:schemeClr val="accent3">
                  <a:lumMod val="50000"/>
                </a:schemeClr>
              </a:solidFill>
            </a:endParaRPr>
          </a:p>
          <a:p>
            <a:pPr lvl="1"/>
            <a:r>
              <a:rPr lang="en-US" sz="2800" dirty="0">
                <a:solidFill>
                  <a:schemeClr val="accent3">
                    <a:lumMod val="50000"/>
                  </a:schemeClr>
                </a:solidFill>
              </a:rPr>
              <a:t>Replacing model with a latest/different model</a:t>
            </a:r>
          </a:p>
          <a:p>
            <a:pPr lvl="1"/>
            <a:r>
              <a:rPr lang="en-US" sz="2800" dirty="0">
                <a:solidFill>
                  <a:schemeClr val="accent3">
                    <a:lumMod val="50000"/>
                  </a:schemeClr>
                </a:solidFill>
              </a:rPr>
              <a:t>Using other robust datasets  </a:t>
            </a:r>
          </a:p>
          <a:p>
            <a:pPr lvl="1"/>
            <a:r>
              <a:rPr lang="en-US" sz="2800" dirty="0">
                <a:solidFill>
                  <a:schemeClr val="accent3">
                    <a:lumMod val="50000"/>
                  </a:schemeClr>
                </a:solidFill>
              </a:rPr>
              <a:t>Predicting results on different attributes</a:t>
            </a:r>
          </a:p>
          <a:p>
            <a:pPr lvl="1"/>
            <a:r>
              <a:rPr lang="en-IN" sz="2800" dirty="0">
                <a:solidFill>
                  <a:schemeClr val="accent3">
                    <a:lumMod val="50000"/>
                  </a:schemeClr>
                </a:solidFill>
              </a:rPr>
              <a:t>It would seem that better performance might be achieved if multiple learners were combined</a:t>
            </a:r>
            <a:r>
              <a:rPr lang="en-IN" sz="1800" dirty="0" smtClean="0">
                <a:solidFill>
                  <a:schemeClr val="accent3">
                    <a:lumMod val="50000"/>
                  </a:schemeClr>
                </a:solidFill>
                <a:latin typeface="Arial" panose="020B0604020202020204" pitchFamily="34" charset="0"/>
                <a:ea typeface="Times New Roman" panose="02020603050405020304" pitchFamily="18" charset="0"/>
                <a:cs typeface="Times New Roman" panose="02020603050405020304" pitchFamily="18" charset="0"/>
              </a:rPr>
              <a:t>.</a:t>
            </a:r>
            <a:endParaRPr lang="en-IN" sz="1800"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141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US" dirty="0">
                <a:solidFill>
                  <a:schemeClr val="accent3">
                    <a:lumMod val="50000"/>
                  </a:schemeClr>
                </a:solidFill>
              </a:rPr>
              <a:t>When I was working on this project, many complications were involved. There are many variables/attributes to consider in determining our target value, we need a lot of calculating power to get a near 100% accuracy result. And it is very difficult to accurately predict any comment good or bad.</a:t>
            </a:r>
          </a:p>
          <a:p>
            <a:endParaRPr lang="en-US" dirty="0">
              <a:solidFill>
                <a:schemeClr val="accent3">
                  <a:lumMod val="50000"/>
                </a:schemeClr>
              </a:solidFill>
            </a:endParaRPr>
          </a:p>
          <a:p>
            <a:r>
              <a:rPr lang="en-US" dirty="0">
                <a:solidFill>
                  <a:schemeClr val="accent3">
                    <a:lumMod val="50000"/>
                  </a:schemeClr>
                </a:solidFill>
              </a:rPr>
              <a:t>For any machine learning project my suggestion is first you have to understand the problem at ground </a:t>
            </a:r>
            <a:r>
              <a:rPr lang="en-US" dirty="0" err="1">
                <a:solidFill>
                  <a:schemeClr val="accent3">
                    <a:lumMod val="50000"/>
                  </a:schemeClr>
                </a:solidFill>
              </a:rPr>
              <a:t>level.if</a:t>
            </a:r>
            <a:r>
              <a:rPr lang="en-US" dirty="0">
                <a:solidFill>
                  <a:schemeClr val="accent3">
                    <a:lumMod val="50000"/>
                  </a:schemeClr>
                </a:solidFill>
              </a:rPr>
              <a:t> you don’t allow yourself to work with </a:t>
            </a:r>
            <a:r>
              <a:rPr lang="en-US" dirty="0" err="1">
                <a:solidFill>
                  <a:schemeClr val="accent3">
                    <a:lumMod val="50000"/>
                  </a:schemeClr>
                </a:solidFill>
              </a:rPr>
              <a:t>diligence.if</a:t>
            </a:r>
            <a:r>
              <a:rPr lang="en-US" dirty="0">
                <a:solidFill>
                  <a:schemeClr val="accent3">
                    <a:lumMod val="50000"/>
                  </a:schemeClr>
                </a:solidFill>
              </a:rPr>
              <a:t> you don’t work harder anything that you are doing or will do, not only in the case of machine learning but also in the life cycle would be futile. Maybe, my endeavor assist you whenever you will get stuck.</a:t>
            </a:r>
          </a:p>
          <a:p>
            <a:pPr marL="0" indent="0">
              <a:buNone/>
            </a:pPr>
            <a:endParaRPr lang="en-IN" dirty="0"/>
          </a:p>
        </p:txBody>
      </p:sp>
    </p:spTree>
    <p:extLst>
      <p:ext uri="{BB962C8B-B14F-4D97-AF65-F5344CB8AC3E}">
        <p14:creationId xmlns:p14="http://schemas.microsoft.com/office/powerpoint/2010/main" val="150170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a:xfrm>
            <a:off x="677334" y="1413614"/>
            <a:ext cx="9741674" cy="4871276"/>
          </a:xfrm>
        </p:spPr>
        <p:txBody>
          <a:bodyPr>
            <a:normAutofit fontScale="77500" lnSpcReduction="20000"/>
          </a:bodyPr>
          <a:lstStyle/>
          <a:p>
            <a:r>
              <a:rPr lang="en-IN" dirty="0"/>
              <a:t>Introduction</a:t>
            </a:r>
          </a:p>
          <a:p>
            <a:r>
              <a:rPr lang="en-IN" dirty="0"/>
              <a:t>Problem Statement</a:t>
            </a:r>
          </a:p>
          <a:p>
            <a:r>
              <a:rPr lang="en-IN" dirty="0">
                <a:ea typeface="Calibri" panose="020F0502020204030204" pitchFamily="34" charset="0"/>
                <a:cs typeface="Times New Roman" panose="02020603050405020304" pitchFamily="18" charset="0"/>
              </a:rPr>
              <a:t>Conceptual Background of the Domain Problem</a:t>
            </a:r>
          </a:p>
          <a:p>
            <a:r>
              <a:rPr lang="en-IN" dirty="0">
                <a:ea typeface="Calibri" panose="020F0502020204030204" pitchFamily="34" charset="0"/>
                <a:cs typeface="Times New Roman" panose="02020603050405020304" pitchFamily="18" charset="0"/>
              </a:rPr>
              <a:t>Motivation for the Problem</a:t>
            </a:r>
          </a:p>
          <a:p>
            <a:r>
              <a:rPr lang="en-US" dirty="0"/>
              <a:t>Hardware and Software Requirements and Tools Used</a:t>
            </a:r>
            <a:r>
              <a:rPr lang="en-IN" dirty="0"/>
              <a:t>About The </a:t>
            </a:r>
            <a:r>
              <a:rPr lang="en-IN" dirty="0" err="1"/>
              <a:t>DataSet</a:t>
            </a:r>
            <a:endParaRPr lang="en-IN" dirty="0"/>
          </a:p>
          <a:p>
            <a:r>
              <a:rPr lang="en-US" dirty="0"/>
              <a:t>Data Analysis and Model Building Flowchart</a:t>
            </a:r>
          </a:p>
          <a:p>
            <a:r>
              <a:rPr lang="en-US" dirty="0"/>
              <a:t>Data Sources and their formats</a:t>
            </a:r>
            <a:endParaRPr lang="en-IN" dirty="0"/>
          </a:p>
          <a:p>
            <a:r>
              <a:rPr lang="en-US" dirty="0" smtClean="0"/>
              <a:t>All </a:t>
            </a:r>
            <a:r>
              <a:rPr lang="en-US" dirty="0"/>
              <a:t>Data Preprocessing step details</a:t>
            </a:r>
          </a:p>
          <a:p>
            <a:r>
              <a:rPr lang="en-US" smtClean="0"/>
              <a:t>BarPlot</a:t>
            </a:r>
            <a:r>
              <a:rPr lang="en-US" dirty="0" smtClean="0"/>
              <a:t> </a:t>
            </a:r>
            <a:r>
              <a:rPr lang="en-US" dirty="0"/>
              <a:t>of total </a:t>
            </a:r>
            <a:r>
              <a:rPr lang="en-US" dirty="0" smtClean="0"/>
              <a:t>number </a:t>
            </a:r>
            <a:r>
              <a:rPr lang="en-US" dirty="0"/>
              <a:t>of messages in each column</a:t>
            </a:r>
          </a:p>
          <a:p>
            <a:r>
              <a:rPr lang="en-US" dirty="0"/>
              <a:t>Correlation using the </a:t>
            </a:r>
            <a:r>
              <a:rPr lang="en-US" dirty="0" err="1"/>
              <a:t>heatmap</a:t>
            </a:r>
            <a:endParaRPr lang="en-US" dirty="0"/>
          </a:p>
          <a:p>
            <a:r>
              <a:rPr lang="en-IN" dirty="0"/>
              <a:t>Model building</a:t>
            </a:r>
          </a:p>
          <a:p>
            <a:r>
              <a:rPr lang="en-IN" dirty="0"/>
              <a:t>Model performance</a:t>
            </a:r>
          </a:p>
          <a:p>
            <a:r>
              <a:rPr lang="en-IN" dirty="0"/>
              <a:t>Parameter tuning</a:t>
            </a:r>
          </a:p>
          <a:p>
            <a:r>
              <a:rPr lang="en-IN" dirty="0"/>
              <a:t>Interpretation of the Results</a:t>
            </a:r>
          </a:p>
          <a:p>
            <a:r>
              <a:rPr lang="en-IN" dirty="0"/>
              <a:t>Future work</a:t>
            </a:r>
          </a:p>
          <a:p>
            <a:r>
              <a:rPr lang="en-IN" dirty="0" err="1"/>
              <a:t>Conclussion</a:t>
            </a:r>
            <a:endParaRPr lang="en-IN" dirty="0"/>
          </a:p>
          <a:p>
            <a:endParaRPr lang="en-IN" dirty="0"/>
          </a:p>
        </p:txBody>
      </p:sp>
    </p:spTree>
    <p:extLst>
      <p:ext uri="{BB962C8B-B14F-4D97-AF65-F5344CB8AC3E}">
        <p14:creationId xmlns:p14="http://schemas.microsoft.com/office/powerpoint/2010/main" val="1360052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482107"/>
          </a:xfrm>
        </p:spPr>
        <p:txBody>
          <a:bodyPr/>
          <a:lstStyle/>
          <a:p>
            <a:pPr algn="ct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sz="6000" b="1" i="1" dirty="0">
                <a:solidFill>
                  <a:schemeClr val="accent1"/>
                </a:solidFill>
                <a:latin typeface="Algerian" panose="04020705040A02060702" pitchFamily="82" charset="0"/>
              </a:rPr>
              <a:t>Thank you</a:t>
            </a:r>
          </a:p>
        </p:txBody>
      </p:sp>
    </p:spTree>
    <p:extLst>
      <p:ext uri="{BB962C8B-B14F-4D97-AF65-F5344CB8AC3E}">
        <p14:creationId xmlns:p14="http://schemas.microsoft.com/office/powerpoint/2010/main" val="164596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677334" y="1490887"/>
            <a:ext cx="8596668" cy="4832640"/>
          </a:xfrm>
        </p:spPr>
        <p:txBody>
          <a:bodyPr>
            <a:normAutofit fontScale="92500" lnSpcReduction="20000"/>
          </a:bodyPr>
          <a:lstStyle/>
          <a:p>
            <a:r>
              <a:rPr lang="en-US" dirty="0">
                <a:solidFill>
                  <a:schemeClr val="accent3">
                    <a:lumMod val="50000"/>
                  </a:schemeClr>
                </a:solidFill>
              </a:rPr>
              <a:t>In this project, we have been provided with two datasets namely train and test CSV files. We will build a machine learning model by using NLP using a training dataset. And using this model we will make predictions for our test dataset.</a:t>
            </a:r>
          </a:p>
          <a:p>
            <a:r>
              <a:rPr lang="en-US" dirty="0">
                <a:solidFill>
                  <a:schemeClr val="accent3">
                    <a:lumMod val="50000"/>
                  </a:schemeClr>
                </a:solidFill>
              </a:rPr>
              <a:t>We will need to build multiple classification machines and learning models. Before model building, we will need to perform all data pre-processing steps involving NLP. After trying different classification models with different </a:t>
            </a:r>
            <a:r>
              <a:rPr lang="en-US" dirty="0" err="1">
                <a:solidFill>
                  <a:schemeClr val="accent3">
                    <a:lumMod val="50000"/>
                  </a:schemeClr>
                </a:solidFill>
              </a:rPr>
              <a:t>hyperparameters</a:t>
            </a:r>
            <a:r>
              <a:rPr lang="en-US" dirty="0">
                <a:solidFill>
                  <a:schemeClr val="accent3">
                    <a:lumMod val="50000"/>
                  </a:schemeClr>
                </a:solidFill>
              </a:rPr>
              <a:t> than will select the best model out of them. We will need to follow the complete life cycle of data science that includes steps like </a:t>
            </a:r>
            <a:r>
              <a:rPr lang="en-US" dirty="0" smtClean="0">
                <a:solidFill>
                  <a:schemeClr val="accent3">
                    <a:lumMod val="50000"/>
                  </a:schemeClr>
                </a:solidFill>
              </a:rPr>
              <a:t>– </a:t>
            </a:r>
          </a:p>
          <a:p>
            <a:r>
              <a:rPr lang="en-US" dirty="0" smtClean="0">
                <a:solidFill>
                  <a:schemeClr val="accent3">
                    <a:lumMod val="50000"/>
                  </a:schemeClr>
                </a:solidFill>
              </a:rPr>
              <a:t>1</a:t>
            </a:r>
            <a:r>
              <a:rPr lang="en-US" dirty="0">
                <a:solidFill>
                  <a:schemeClr val="accent3">
                    <a:lumMod val="50000"/>
                  </a:schemeClr>
                </a:solidFill>
              </a:rPr>
              <a:t>. Data Cleaning</a:t>
            </a:r>
          </a:p>
          <a:p>
            <a:r>
              <a:rPr lang="en-US" dirty="0">
                <a:solidFill>
                  <a:schemeClr val="accent3">
                    <a:lumMod val="50000"/>
                  </a:schemeClr>
                </a:solidFill>
              </a:rPr>
              <a:t>2. Exploratory Data Analysis</a:t>
            </a:r>
          </a:p>
          <a:p>
            <a:r>
              <a:rPr lang="en-US" dirty="0">
                <a:solidFill>
                  <a:schemeClr val="accent3">
                    <a:lumMod val="50000"/>
                  </a:schemeClr>
                </a:solidFill>
              </a:rPr>
              <a:t>3. Data Pre-processing</a:t>
            </a:r>
          </a:p>
          <a:p>
            <a:r>
              <a:rPr lang="en-US" dirty="0">
                <a:solidFill>
                  <a:schemeClr val="accent3">
                    <a:lumMod val="50000"/>
                  </a:schemeClr>
                </a:solidFill>
              </a:rPr>
              <a:t>4. Model Building</a:t>
            </a:r>
          </a:p>
          <a:p>
            <a:r>
              <a:rPr lang="en-US" dirty="0">
                <a:solidFill>
                  <a:schemeClr val="accent3">
                    <a:lumMod val="50000"/>
                  </a:schemeClr>
                </a:solidFill>
              </a:rPr>
              <a:t>5. Model Evaluation</a:t>
            </a:r>
          </a:p>
          <a:p>
            <a:r>
              <a:rPr lang="en-US" dirty="0">
                <a:solidFill>
                  <a:schemeClr val="accent3">
                    <a:lumMod val="50000"/>
                  </a:schemeClr>
                </a:solidFill>
              </a:rPr>
              <a:t>6. Selecting the best model</a:t>
            </a:r>
          </a:p>
          <a:p>
            <a:r>
              <a:rPr lang="en-US" dirty="0">
                <a:solidFill>
                  <a:schemeClr val="accent3">
                    <a:lumMod val="50000"/>
                  </a:schemeClr>
                </a:solidFill>
              </a:rPr>
              <a:t>Finally, we compared the results of proposed and baseline features with other machine learning algorithms. The findings of the comparison indicate the significance of the proposed features in cyberbullying detection</a:t>
            </a:r>
            <a:r>
              <a:rPr lang="en-US" dirty="0" smtClean="0">
                <a:solidFill>
                  <a:schemeClr val="accent3">
                    <a:lumMod val="50000"/>
                  </a:schemeClr>
                </a:solidFill>
              </a:rPr>
              <a:t>.</a:t>
            </a:r>
            <a:endParaRPr lang="en-US" dirty="0">
              <a:solidFill>
                <a:schemeClr val="accent3">
                  <a:lumMod val="50000"/>
                </a:schemeClr>
              </a:solidFill>
            </a:endParaRPr>
          </a:p>
        </p:txBody>
      </p:sp>
    </p:spTree>
    <p:extLst>
      <p:ext uri="{BB962C8B-B14F-4D97-AF65-F5344CB8AC3E}">
        <p14:creationId xmlns:p14="http://schemas.microsoft.com/office/powerpoint/2010/main" val="223841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507"/>
            <a:ext cx="8596668" cy="1320800"/>
          </a:xfrm>
        </p:spPr>
        <p:txBody>
          <a:bodyPr/>
          <a:lstStyle/>
          <a:p>
            <a:r>
              <a:rPr lang="en-IN" dirty="0"/>
              <a:t>Problem Statement</a:t>
            </a:r>
          </a:p>
        </p:txBody>
      </p:sp>
      <p:sp>
        <p:nvSpPr>
          <p:cNvPr id="3" name="Content Placeholder 2"/>
          <p:cNvSpPr>
            <a:spLocks noGrp="1"/>
          </p:cNvSpPr>
          <p:nvPr>
            <p:ph idx="1"/>
          </p:nvPr>
        </p:nvSpPr>
        <p:spPr>
          <a:xfrm>
            <a:off x="677334" y="1362099"/>
            <a:ext cx="9290914" cy="5128853"/>
          </a:xfrm>
        </p:spPr>
        <p:txBody>
          <a:bodyPr>
            <a:normAutofit fontScale="85000" lnSpcReduction="20000"/>
          </a:bodyPr>
          <a:lstStyle/>
          <a:p>
            <a:pPr>
              <a:lnSpc>
                <a:spcPct val="107000"/>
              </a:lnSpc>
              <a:spcAft>
                <a:spcPts val="800"/>
              </a:spcAft>
            </a:pPr>
            <a:r>
              <a:rPr lang="en-US" dirty="0">
                <a:solidFill>
                  <a:schemeClr val="accent3">
                    <a:lumMod val="50000"/>
                  </a:schemeClr>
                </a:solidFill>
                <a:ea typeface="Calibri" panose="020F050202020403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nSpc>
                <a:spcPct val="107000"/>
              </a:lnSpc>
              <a:spcAft>
                <a:spcPts val="800"/>
              </a:spcAft>
            </a:pPr>
            <a:r>
              <a:rPr lang="en-US" dirty="0">
                <a:solidFill>
                  <a:schemeClr val="accent3">
                    <a:lumMod val="50000"/>
                  </a:schemeClr>
                </a:solidFill>
                <a:ea typeface="Calibri" panose="020F050202020403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behavior.   </a:t>
            </a:r>
          </a:p>
          <a:p>
            <a:pPr>
              <a:lnSpc>
                <a:spcPct val="107000"/>
              </a:lnSpc>
              <a:spcAft>
                <a:spcPts val="800"/>
              </a:spcAft>
            </a:pPr>
            <a:r>
              <a:rPr lang="en-US" dirty="0">
                <a:solidFill>
                  <a:schemeClr val="accent3">
                    <a:lumMod val="50000"/>
                  </a:schemeClr>
                </a:solidFill>
                <a:ea typeface="Calibri" panose="020F0502020204030204" pitchFamily="34" charset="0"/>
                <a:cs typeface="Arial" panose="020B0604020202020204" pitchFamily="34" charset="0"/>
              </a:rPr>
              <a:t>There has been a remarkable increase in the cases of cyberbullying and trolls on various social media platforms. Many celebrities and influences are facing backlash from people and have to come across hateful and offensive comments. This can take a toll on anyone and affect them mentally leading to depression, mental illness, self-hatred, and suicidal thoughts.    </a:t>
            </a:r>
          </a:p>
          <a:p>
            <a:pPr>
              <a:lnSpc>
                <a:spcPct val="107000"/>
              </a:lnSpc>
              <a:spcAft>
                <a:spcPts val="800"/>
              </a:spcAft>
            </a:pPr>
            <a:r>
              <a:rPr lang="en-US" dirty="0">
                <a:solidFill>
                  <a:schemeClr val="accent3">
                    <a:lumMod val="50000"/>
                  </a:schemeClr>
                </a:solidFill>
                <a:ea typeface="Calibri" panose="020F0502020204030204" pitchFamily="34" charset="0"/>
                <a:cs typeface="Arial" panose="020B060402020202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dirty="0" err="1">
                <a:solidFill>
                  <a:schemeClr val="accent3">
                    <a:lumMod val="50000"/>
                  </a:schemeClr>
                </a:solidFill>
                <a:ea typeface="Calibri" panose="020F0502020204030204" pitchFamily="34" charset="0"/>
                <a:cs typeface="Arial" panose="020B0604020202020204" pitchFamily="34" charset="0"/>
              </a:rPr>
              <a:t>unoffensive</a:t>
            </a:r>
            <a:r>
              <a:rPr lang="en-US" dirty="0">
                <a:solidFill>
                  <a:schemeClr val="accent3">
                    <a:lumMod val="50000"/>
                  </a:schemeClr>
                </a:solidFill>
                <a:ea typeface="Calibri" panose="020F0502020204030204" pitchFamily="34" charset="0"/>
                <a:cs typeface="Arial" panose="020B0604020202020204" pitchFamily="34" charset="0"/>
              </a:rPr>
              <a:t>, but “u are an idiot” is offensive.</a:t>
            </a:r>
          </a:p>
          <a:p>
            <a:pPr>
              <a:lnSpc>
                <a:spcPct val="107000"/>
              </a:lnSpc>
              <a:spcAft>
                <a:spcPts val="800"/>
              </a:spcAft>
            </a:pPr>
            <a:r>
              <a:rPr lang="en-US" dirty="0">
                <a:solidFill>
                  <a:schemeClr val="accent3">
                    <a:lumMod val="50000"/>
                  </a:schemeClr>
                </a:solidFill>
                <a:ea typeface="Calibri" panose="020F0502020204030204" pitchFamily="34" charset="0"/>
                <a:cs typeface="Arial" panose="020B0604020202020204" pitchFamily="34" charset="0"/>
              </a:rPr>
              <a:t>Our goal is to build a prototype of online hate and abuse comment classifier which can be used to classify hate and offensive comments so that they can be controlled and restricted from spreading hatred and cyberbullying. </a:t>
            </a:r>
          </a:p>
          <a:p>
            <a:endParaRPr lang="en-IN" dirty="0"/>
          </a:p>
        </p:txBody>
      </p:sp>
    </p:spTree>
    <p:extLst>
      <p:ext uri="{BB962C8B-B14F-4D97-AF65-F5344CB8AC3E}">
        <p14:creationId xmlns:p14="http://schemas.microsoft.com/office/powerpoint/2010/main" val="89416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Conceptual Background of the Domain Problem</a:t>
            </a:r>
          </a:p>
        </p:txBody>
      </p:sp>
      <p:sp>
        <p:nvSpPr>
          <p:cNvPr id="3" name="Content Placeholder 2"/>
          <p:cNvSpPr>
            <a:spLocks noGrp="1"/>
          </p:cNvSpPr>
          <p:nvPr>
            <p:ph idx="1"/>
          </p:nvPr>
        </p:nvSpPr>
        <p:spPr/>
        <p:txBody>
          <a:bodyPr/>
          <a:lstStyle/>
          <a:p>
            <a:r>
              <a:rPr lang="en-US" dirty="0">
                <a:solidFill>
                  <a:schemeClr val="accent3">
                    <a:lumMod val="50000"/>
                  </a:schemeClr>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IN" dirty="0">
              <a:solidFill>
                <a:schemeClr val="accent3">
                  <a:lumMod val="50000"/>
                </a:schemeClr>
              </a:solidFill>
            </a:endParaRPr>
          </a:p>
          <a:p>
            <a:endParaRPr lang="en-IN" dirty="0"/>
          </a:p>
        </p:txBody>
      </p:sp>
    </p:spTree>
    <p:extLst>
      <p:ext uri="{BB962C8B-B14F-4D97-AF65-F5344CB8AC3E}">
        <p14:creationId xmlns:p14="http://schemas.microsoft.com/office/powerpoint/2010/main" val="367899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 for the Problem</a:t>
            </a:r>
          </a:p>
        </p:txBody>
      </p:sp>
      <p:sp>
        <p:nvSpPr>
          <p:cNvPr id="3" name="Content Placeholder 2"/>
          <p:cNvSpPr>
            <a:spLocks noGrp="1"/>
          </p:cNvSpPr>
          <p:nvPr>
            <p:ph idx="1"/>
          </p:nvPr>
        </p:nvSpPr>
        <p:spPr/>
        <p:txBody>
          <a:bodyPr/>
          <a:lstStyle/>
          <a:p>
            <a:pPr algn="just"/>
            <a:r>
              <a:rPr lang="en-US" dirty="0">
                <a:solidFill>
                  <a:schemeClr val="accent3">
                    <a:lumMod val="50000"/>
                  </a:schemeClr>
                </a:solidFill>
                <a:cs typeface="Arial" panose="020B0604020202020204" pitchFamily="34" charset="0"/>
              </a:rPr>
              <a:t>The project was the first provided to me by </a:t>
            </a:r>
            <a:r>
              <a:rPr lang="en-US" dirty="0" err="1">
                <a:solidFill>
                  <a:schemeClr val="accent3">
                    <a:lumMod val="50000"/>
                  </a:schemeClr>
                </a:solidFill>
                <a:cs typeface="Arial" panose="020B0604020202020204" pitchFamily="34" charset="0"/>
              </a:rPr>
              <a:t>FlipRobo</a:t>
            </a:r>
            <a:r>
              <a:rPr lang="en-US" dirty="0">
                <a:solidFill>
                  <a:schemeClr val="accent3">
                    <a:lumMod val="50000"/>
                  </a:schemeClr>
                </a:solidFill>
                <a:cs typeface="Arial" panose="020B0604020202020204" pitchFamily="34" charset="0"/>
              </a:rPr>
              <a:t> as a part of the internship program. The exposure to real-world data and the opportunity to deploy my skillset in solving a real-time problem has been the primary objective. However, the motivation for taking this project was that it is relatively a new field of research. Here we have many options but less concrete solutions. The main motivation is to build a prototype of online hate and abuse comment classifier which can be used to classify hate and offensive comments so that they can be controlled and restricted from spreading hatred and cyberbullying.</a:t>
            </a:r>
            <a:endParaRPr lang="en-IN" dirty="0">
              <a:solidFill>
                <a:schemeClr val="accent3">
                  <a:lumMod val="50000"/>
                </a:schemeClr>
              </a:solidFill>
              <a:cs typeface="Arial" panose="020B0604020202020204" pitchFamily="34" charset="0"/>
            </a:endParaRPr>
          </a:p>
        </p:txBody>
      </p:sp>
    </p:spTree>
    <p:extLst>
      <p:ext uri="{BB962C8B-B14F-4D97-AF65-F5344CB8AC3E}">
        <p14:creationId xmlns:p14="http://schemas.microsoft.com/office/powerpoint/2010/main" val="239352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and Software Requirements and Tools Used</a:t>
            </a:r>
            <a:endParaRPr lang="en-IN" dirty="0"/>
          </a:p>
        </p:txBody>
      </p:sp>
      <p:sp>
        <p:nvSpPr>
          <p:cNvPr id="3" name="Content Placeholder 2"/>
          <p:cNvSpPr>
            <a:spLocks noGrp="1"/>
          </p:cNvSpPr>
          <p:nvPr>
            <p:ph idx="1"/>
          </p:nvPr>
        </p:nvSpPr>
        <p:spPr/>
        <p:txBody>
          <a:bodyPr/>
          <a:lstStyle/>
          <a:p>
            <a:pPr algn="just">
              <a:lnSpc>
                <a:spcPct val="200000"/>
              </a:lnSpc>
            </a:pPr>
            <a:r>
              <a:rPr lang="en-IN" dirty="0">
                <a:solidFill>
                  <a:schemeClr val="accent3">
                    <a:lumMod val="50000"/>
                  </a:schemeClr>
                </a:solidFill>
              </a:rPr>
              <a:t>Hardware</a:t>
            </a:r>
            <a:r>
              <a:rPr lang="en-IN" dirty="0" smtClean="0">
                <a:solidFill>
                  <a:schemeClr val="accent3">
                    <a:lumMod val="50000"/>
                  </a:schemeClr>
                </a:solidFill>
              </a:rPr>
              <a:t>:-Laptop</a:t>
            </a:r>
            <a:endParaRPr lang="en-IN" dirty="0">
              <a:solidFill>
                <a:schemeClr val="accent3">
                  <a:lumMod val="50000"/>
                </a:schemeClr>
              </a:solidFill>
            </a:endParaRPr>
          </a:p>
          <a:p>
            <a:pPr algn="just">
              <a:lnSpc>
                <a:spcPct val="200000"/>
              </a:lnSpc>
            </a:pPr>
            <a:r>
              <a:rPr lang="en-IN" dirty="0">
                <a:solidFill>
                  <a:schemeClr val="accent3">
                    <a:lumMod val="50000"/>
                  </a:schemeClr>
                </a:solidFill>
              </a:rPr>
              <a:t>Software:- </a:t>
            </a:r>
            <a:r>
              <a:rPr lang="en-IN" dirty="0" smtClean="0">
                <a:solidFill>
                  <a:schemeClr val="accent3">
                    <a:lumMod val="50000"/>
                  </a:schemeClr>
                </a:solidFill>
              </a:rPr>
              <a:t>Anaconda, </a:t>
            </a:r>
            <a:r>
              <a:rPr lang="en-IN" dirty="0" err="1" smtClean="0">
                <a:solidFill>
                  <a:schemeClr val="accent3">
                    <a:lumMod val="50000"/>
                  </a:schemeClr>
                </a:solidFill>
              </a:rPr>
              <a:t>Jupyter</a:t>
            </a:r>
            <a:r>
              <a:rPr lang="en-IN" dirty="0" smtClean="0">
                <a:solidFill>
                  <a:schemeClr val="accent3">
                    <a:lumMod val="50000"/>
                  </a:schemeClr>
                </a:solidFill>
              </a:rPr>
              <a:t> Notebook</a:t>
            </a:r>
            <a:endParaRPr lang="en-IN" dirty="0">
              <a:solidFill>
                <a:schemeClr val="accent3">
                  <a:lumMod val="50000"/>
                </a:schemeClr>
              </a:solidFill>
            </a:endParaRPr>
          </a:p>
          <a:p>
            <a:pPr marL="0" indent="0">
              <a:buNone/>
            </a:pPr>
            <a:endParaRPr lang="en-IN" dirty="0"/>
          </a:p>
        </p:txBody>
      </p:sp>
    </p:spTree>
    <p:extLst>
      <p:ext uri="{BB962C8B-B14F-4D97-AF65-F5344CB8AC3E}">
        <p14:creationId xmlns:p14="http://schemas.microsoft.com/office/powerpoint/2010/main" val="150825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1705"/>
            <a:ext cx="8596668" cy="1064654"/>
          </a:xfrm>
        </p:spPr>
        <p:txBody>
          <a:bodyPr>
            <a:normAutofit fontScale="90000"/>
          </a:bodyPr>
          <a:lstStyle/>
          <a:p>
            <a:r>
              <a:rPr lang="en-US" dirty="0"/>
              <a:t>Data Analysis and Model Building Flowchart</a:t>
            </a:r>
            <a:endParaRPr lang="en-IN" dirty="0"/>
          </a:p>
        </p:txBody>
      </p:sp>
      <p:sp>
        <p:nvSpPr>
          <p:cNvPr id="3" name="Content Placeholder 2"/>
          <p:cNvSpPr>
            <a:spLocks noGrp="1"/>
          </p:cNvSpPr>
          <p:nvPr>
            <p:ph idx="1"/>
          </p:nvPr>
        </p:nvSpPr>
        <p:spPr/>
        <p:txBody>
          <a:bodyPr/>
          <a:lstStyle/>
          <a:p>
            <a:r>
              <a:rPr lang="en-IN" sz="2000" dirty="0">
                <a:ea typeface="Calibri" panose="020F0502020204030204" pitchFamily="34" charset="0"/>
                <a:cs typeface="Times New Roman" panose="02020603050405020304" pitchFamily="18" charset="0"/>
              </a:rPr>
              <a:t>In EDA, I checked for count of dataset using </a:t>
            </a:r>
            <a:r>
              <a:rPr lang="en-IN" sz="2000" dirty="0" err="1" smtClean="0">
                <a:ea typeface="Calibri" panose="020F0502020204030204" pitchFamily="34" charset="0"/>
                <a:cs typeface="Times New Roman" panose="02020603050405020304" pitchFamily="18" charset="0"/>
              </a:rPr>
              <a:t>train.shape</a:t>
            </a:r>
            <a:r>
              <a:rPr lang="en-IN" sz="2000" dirty="0">
                <a:ea typeface="Calibri" panose="020F0502020204030204" pitchFamily="34" charset="0"/>
                <a:cs typeface="Times New Roman" panose="02020603050405020304" pitchFamily="18" charset="0"/>
              </a:rPr>
              <a:t>, after that checked all 37 columns of dataset</a:t>
            </a:r>
            <a:r>
              <a:rPr lang="en-IN" sz="2000" dirty="0" smtClean="0">
                <a:ea typeface="Calibri" panose="020F0502020204030204" pitchFamily="34" charset="0"/>
                <a:cs typeface="Times New Roman" panose="02020603050405020304" pitchFamily="18" charset="0"/>
              </a:rPr>
              <a:t>.</a:t>
            </a:r>
          </a:p>
          <a:p>
            <a:r>
              <a:rPr lang="en-US" sz="2000" dirty="0" smtClean="0">
                <a:ea typeface="Calibri" panose="020F0502020204030204" pitchFamily="34" charset="0"/>
                <a:cs typeface="Times New Roman" panose="02020603050405020304" pitchFamily="18" charset="0"/>
              </a:rPr>
              <a:t>By using </a:t>
            </a:r>
            <a:r>
              <a:rPr lang="en-US" sz="2000" dirty="0" err="1" smtClean="0">
                <a:ea typeface="Calibri" panose="020F0502020204030204" pitchFamily="34" charset="0"/>
                <a:cs typeface="Times New Roman" panose="02020603050405020304" pitchFamily="18" charset="0"/>
              </a:rPr>
              <a:t>df.shape</a:t>
            </a:r>
            <a:r>
              <a:rPr lang="en-US" sz="2000" dirty="0" smtClean="0">
                <a:ea typeface="Calibri" panose="020F0502020204030204" pitchFamily="34" charset="0"/>
                <a:cs typeface="Times New Roman" panose="02020603050405020304" pitchFamily="18" charset="0"/>
              </a:rPr>
              <a:t> we got to know that there are 2 columns in the test dataset.</a:t>
            </a:r>
          </a:p>
          <a:p>
            <a:endParaRPr lang="en-IN" sz="14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Content Placeholder 4">
            <a:extLst>
              <a:ext uri="{FF2B5EF4-FFF2-40B4-BE49-F238E27FC236}">
                <a16:creationId xmlns:a16="http://schemas.microsoft.com/office/drawing/2014/main" xmlns="" id="{A80505D7-5033-B53C-6608-46098437D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98" y="1345712"/>
            <a:ext cx="11076621" cy="5319880"/>
          </a:xfrm>
          <a:prstGeom prst="rect">
            <a:avLst/>
          </a:prstGeom>
        </p:spPr>
      </p:pic>
    </p:spTree>
    <p:extLst>
      <p:ext uri="{BB962C8B-B14F-4D97-AF65-F5344CB8AC3E}">
        <p14:creationId xmlns:p14="http://schemas.microsoft.com/office/powerpoint/2010/main" val="368278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lstStyle/>
          <a:p>
            <a:r>
              <a:rPr lang="en-US" dirty="0"/>
              <a:t>Data Sources and their formats</a:t>
            </a:r>
            <a:endParaRPr lang="en-IN" dirty="0"/>
          </a:p>
        </p:txBody>
      </p:sp>
      <p:sp>
        <p:nvSpPr>
          <p:cNvPr id="3" name="Content Placeholder 2"/>
          <p:cNvSpPr>
            <a:spLocks noGrp="1"/>
          </p:cNvSpPr>
          <p:nvPr>
            <p:ph idx="1"/>
          </p:nvPr>
        </p:nvSpPr>
        <p:spPr>
          <a:xfrm>
            <a:off x="677334" y="1452251"/>
            <a:ext cx="8596668" cy="5000064"/>
          </a:xfrm>
        </p:spPr>
        <p:txBody>
          <a:bodyPr>
            <a:normAutofit fontScale="85000" lnSpcReduction="10000"/>
          </a:bodyPr>
          <a:lstStyle/>
          <a:p>
            <a:r>
              <a:rPr lang="en-US" dirty="0">
                <a:solidFill>
                  <a:schemeClr val="accent3">
                    <a:lumMod val="50000"/>
                  </a:schemeClr>
                </a:solidFill>
              </a:rPr>
              <a:t>The data was provided by </a:t>
            </a:r>
            <a:r>
              <a:rPr lang="en-US" dirty="0" err="1">
                <a:solidFill>
                  <a:schemeClr val="accent3">
                    <a:lumMod val="50000"/>
                  </a:schemeClr>
                </a:solidFill>
              </a:rPr>
              <a:t>FlipRobo</a:t>
            </a:r>
            <a:r>
              <a:rPr lang="en-US" dirty="0">
                <a:solidFill>
                  <a:schemeClr val="accent3">
                    <a:lumMod val="50000"/>
                  </a:schemeClr>
                </a:solidFill>
              </a:rPr>
              <a:t> in CSV format. After loading the training dataset into </a:t>
            </a:r>
            <a:r>
              <a:rPr lang="en-US" dirty="0" err="1">
                <a:solidFill>
                  <a:schemeClr val="accent3">
                    <a:lumMod val="50000"/>
                  </a:schemeClr>
                </a:solidFill>
              </a:rPr>
              <a:t>Jupyter</a:t>
            </a:r>
            <a:r>
              <a:rPr lang="en-US" dirty="0">
                <a:solidFill>
                  <a:schemeClr val="accent3">
                    <a:lumMod val="50000"/>
                  </a:schemeClr>
                </a:solidFill>
              </a:rPr>
              <a:t> Notebook using Pandas and it can be seen that there are eight columns named:</a:t>
            </a:r>
          </a:p>
          <a:p>
            <a:r>
              <a:rPr lang="en-US" dirty="0">
                <a:solidFill>
                  <a:schemeClr val="accent3">
                    <a:lumMod val="50000"/>
                  </a:schemeClr>
                </a:solidFill>
              </a:rPr>
              <a:t>“ id, </a:t>
            </a:r>
            <a:r>
              <a:rPr lang="en-US" dirty="0" err="1">
                <a:solidFill>
                  <a:schemeClr val="accent3">
                    <a:lumMod val="50000"/>
                  </a:schemeClr>
                </a:solidFill>
              </a:rPr>
              <a:t>comment_text</a:t>
            </a:r>
            <a:r>
              <a:rPr lang="en-US" dirty="0">
                <a:solidFill>
                  <a:schemeClr val="accent3">
                    <a:lumMod val="50000"/>
                  </a:schemeClr>
                </a:solidFill>
              </a:rPr>
              <a:t>, “malignant, </a:t>
            </a:r>
            <a:r>
              <a:rPr lang="en-US" dirty="0" err="1">
                <a:solidFill>
                  <a:schemeClr val="accent3">
                    <a:lumMod val="50000"/>
                  </a:schemeClr>
                </a:solidFill>
              </a:rPr>
              <a:t>highly_malignant</a:t>
            </a:r>
            <a:r>
              <a:rPr lang="en-US" dirty="0">
                <a:solidFill>
                  <a:schemeClr val="accent3">
                    <a:lumMod val="50000"/>
                  </a:schemeClr>
                </a:solidFill>
              </a:rPr>
              <a:t>, rude, threat, abuse, loathe”.</a:t>
            </a:r>
          </a:p>
          <a:p>
            <a:r>
              <a:rPr lang="en-US" dirty="0">
                <a:solidFill>
                  <a:schemeClr val="accent3">
                    <a:lumMod val="50000"/>
                  </a:schemeClr>
                </a:solidFill>
              </a:rPr>
              <a:t>There are 8 columns in the dataset provided:</a:t>
            </a:r>
          </a:p>
          <a:p>
            <a:r>
              <a:rPr lang="en-US" dirty="0">
                <a:solidFill>
                  <a:schemeClr val="accent3">
                    <a:lumMod val="50000"/>
                  </a:schemeClr>
                </a:solidFill>
              </a:rPr>
              <a:t>The description of each of the column is given below:</a:t>
            </a:r>
          </a:p>
          <a:p>
            <a:r>
              <a:rPr lang="en-US" dirty="0">
                <a:solidFill>
                  <a:schemeClr val="accent3">
                    <a:lumMod val="50000"/>
                  </a:schemeClr>
                </a:solidFill>
              </a:rPr>
              <a:t>- Malignant: It is the Label column, which includes values 0 and 1, denoting if the comment is malignant or not.</a:t>
            </a:r>
          </a:p>
          <a:p>
            <a:r>
              <a:rPr lang="en-US" dirty="0">
                <a:solidFill>
                  <a:schemeClr val="accent3">
                    <a:lumMod val="50000"/>
                  </a:schemeClr>
                </a:solidFill>
              </a:rPr>
              <a:t>- Highly Malignant: It denotes comments that are highly malignant and hurtful.</a:t>
            </a:r>
          </a:p>
          <a:p>
            <a:r>
              <a:rPr lang="en-US" dirty="0">
                <a:solidFill>
                  <a:schemeClr val="accent3">
                    <a:lumMod val="50000"/>
                  </a:schemeClr>
                </a:solidFill>
              </a:rPr>
              <a:t>- Rude: It denotes comments that are very rude and offensive.</a:t>
            </a:r>
          </a:p>
          <a:p>
            <a:r>
              <a:rPr lang="en-US" dirty="0">
                <a:solidFill>
                  <a:schemeClr val="accent3">
                    <a:lumMod val="50000"/>
                  </a:schemeClr>
                </a:solidFill>
              </a:rPr>
              <a:t>- Threat: It contains an indication of the comments that are giving any threat to someone.</a:t>
            </a:r>
          </a:p>
          <a:p>
            <a:r>
              <a:rPr lang="en-US" dirty="0">
                <a:solidFill>
                  <a:schemeClr val="accent3">
                    <a:lumMod val="50000"/>
                  </a:schemeClr>
                </a:solidFill>
              </a:rPr>
              <a:t>- Abuse: It is for comments that are abusive in nature.</a:t>
            </a:r>
          </a:p>
          <a:p>
            <a:r>
              <a:rPr lang="en-US" dirty="0">
                <a:solidFill>
                  <a:schemeClr val="accent3">
                    <a:lumMod val="50000"/>
                  </a:schemeClr>
                </a:solidFill>
              </a:rPr>
              <a:t>- Loathe: It describes hateful comments and loathing in nature.</a:t>
            </a:r>
          </a:p>
          <a:p>
            <a:r>
              <a:rPr lang="en-US" dirty="0">
                <a:solidFill>
                  <a:schemeClr val="accent3">
                    <a:lumMod val="50000"/>
                  </a:schemeClr>
                </a:solidFill>
              </a:rPr>
              <a:t>- ID: It includes unique Ids associated with each comment text given.</a:t>
            </a:r>
          </a:p>
          <a:p>
            <a:r>
              <a:rPr lang="en-US" dirty="0">
                <a:solidFill>
                  <a:schemeClr val="accent3">
                    <a:lumMod val="50000"/>
                  </a:schemeClr>
                </a:solidFill>
              </a:rPr>
              <a:t>- Comment text: This column contains the comments extracted from various social media </a:t>
            </a:r>
            <a:r>
              <a:rPr lang="en-US" dirty="0" smtClean="0">
                <a:solidFill>
                  <a:schemeClr val="accent3">
                    <a:lumMod val="50000"/>
                  </a:schemeClr>
                </a:solidFill>
              </a:rPr>
              <a:t>platforms</a:t>
            </a:r>
            <a:endParaRPr lang="en-US" dirty="0">
              <a:solidFill>
                <a:schemeClr val="accent3">
                  <a:lumMod val="50000"/>
                </a:schemeClr>
              </a:solidFill>
            </a:endParaRPr>
          </a:p>
        </p:txBody>
      </p:sp>
    </p:spTree>
    <p:extLst>
      <p:ext uri="{BB962C8B-B14F-4D97-AF65-F5344CB8AC3E}">
        <p14:creationId xmlns:p14="http://schemas.microsoft.com/office/powerpoint/2010/main" val="21519634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729</TotalTime>
  <Words>1676</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Calibri</vt:lpstr>
      <vt:lpstr>Symbol</vt:lpstr>
      <vt:lpstr>Times New Roman</vt:lpstr>
      <vt:lpstr>Trebuchet MS</vt:lpstr>
      <vt:lpstr>Wingdings</vt:lpstr>
      <vt:lpstr>Wingdings 3</vt:lpstr>
      <vt:lpstr>Facet</vt:lpstr>
      <vt:lpstr>MALIGNANT COMMENTS CLASSIFIER PROJECT</vt:lpstr>
      <vt:lpstr>Agenda</vt:lpstr>
      <vt:lpstr>Introduction</vt:lpstr>
      <vt:lpstr>Problem Statement</vt:lpstr>
      <vt:lpstr>Conceptual Background of the Domain Problem</vt:lpstr>
      <vt:lpstr>Motivation for the Problem</vt:lpstr>
      <vt:lpstr>Hardware and Software Requirements and Tools Used</vt:lpstr>
      <vt:lpstr>Data Analysis and Model Building Flowchart</vt:lpstr>
      <vt:lpstr>Data Sources and their formats</vt:lpstr>
      <vt:lpstr>Data Preprocessing</vt:lpstr>
      <vt:lpstr>Words Frequent in malignant and high malignant</vt:lpstr>
      <vt:lpstr>Words Frequent in rude and high threat</vt:lpstr>
      <vt:lpstr>Words Frequent in abuse and high loathe</vt:lpstr>
      <vt:lpstr>BarPlot of total no of messages in each column</vt:lpstr>
      <vt:lpstr>Model Building</vt:lpstr>
      <vt:lpstr>Hyper parameter Tuning</vt:lpstr>
      <vt:lpstr>Interpretation of the Results</vt:lpstr>
      <vt:lpstr>Future Work</vt:lpstr>
      <vt:lpstr>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Admin</dc:creator>
  <cp:lastModifiedBy>Admin</cp:lastModifiedBy>
  <cp:revision>21</cp:revision>
  <dcterms:created xsi:type="dcterms:W3CDTF">2022-11-11T08:16:35Z</dcterms:created>
  <dcterms:modified xsi:type="dcterms:W3CDTF">2022-11-19T11:38:05Z</dcterms:modified>
</cp:coreProperties>
</file>