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10/19/2022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10/19/2022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10/19/2022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837127"/>
            <a:ext cx="8825658" cy="2021983"/>
          </a:xfrm>
        </p:spPr>
        <p:txBody>
          <a:bodyPr/>
          <a:lstStyle/>
          <a:p>
            <a:r>
              <a:rPr lang="en-IN" b="1" i="1" dirty="0" smtClean="0">
                <a:solidFill>
                  <a:schemeClr val="accent6">
                    <a:lumMod val="60000"/>
                    <a:lumOff val="40000"/>
                  </a:schemeClr>
                </a:solidFill>
              </a:rPr>
              <a:t>Micro Credit Defaulter Project Presentation</a:t>
            </a:r>
            <a:endParaRPr lang="en-IN" b="1" i="1" dirty="0">
              <a:solidFill>
                <a:schemeClr val="accent6">
                  <a:lumMod val="60000"/>
                  <a:lumOff val="40000"/>
                </a:schemeClr>
              </a:solidFill>
            </a:endParaRPr>
          </a:p>
        </p:txBody>
      </p:sp>
      <p:sp>
        <p:nvSpPr>
          <p:cNvPr id="3" name="Subtitle 2"/>
          <p:cNvSpPr>
            <a:spLocks noGrp="1"/>
          </p:cNvSpPr>
          <p:nvPr>
            <p:ph type="subTitle" idx="1"/>
          </p:nvPr>
        </p:nvSpPr>
        <p:spPr/>
        <p:txBody>
          <a:bodyPr>
            <a:noAutofit/>
          </a:bodyPr>
          <a:lstStyle/>
          <a:p>
            <a:r>
              <a:rPr lang="en-IN" sz="2000" b="1" i="1" dirty="0" smtClean="0">
                <a:solidFill>
                  <a:schemeClr val="bg1"/>
                </a:solidFill>
                <a:latin typeface="Times New Roman" panose="02020603050405020304" pitchFamily="18" charset="0"/>
                <a:cs typeface="Times New Roman" panose="02020603050405020304" pitchFamily="18" charset="0"/>
              </a:rPr>
              <a:t>Prepared by:  </a:t>
            </a:r>
            <a:r>
              <a:rPr lang="en-IN" sz="2000" b="1" i="1" dirty="0" err="1" smtClean="0">
                <a:solidFill>
                  <a:schemeClr val="bg1"/>
                </a:solidFill>
                <a:latin typeface="Times New Roman" panose="02020603050405020304" pitchFamily="18" charset="0"/>
                <a:cs typeface="Times New Roman" panose="02020603050405020304" pitchFamily="18" charset="0"/>
              </a:rPr>
              <a:t>Pratiksha</a:t>
            </a:r>
            <a:r>
              <a:rPr lang="en-IN" sz="2000" b="1" i="1" dirty="0" smtClean="0">
                <a:solidFill>
                  <a:schemeClr val="bg1"/>
                </a:solidFill>
                <a:latin typeface="Times New Roman" panose="02020603050405020304" pitchFamily="18" charset="0"/>
                <a:cs typeface="Times New Roman" panose="02020603050405020304" pitchFamily="18" charset="0"/>
              </a:rPr>
              <a:t> </a:t>
            </a:r>
            <a:r>
              <a:rPr lang="en-IN" sz="2000" b="1" i="1" dirty="0" err="1" smtClean="0">
                <a:solidFill>
                  <a:schemeClr val="bg1"/>
                </a:solidFill>
                <a:latin typeface="Times New Roman" panose="02020603050405020304" pitchFamily="18" charset="0"/>
                <a:cs typeface="Times New Roman" panose="02020603050405020304" pitchFamily="18" charset="0"/>
              </a:rPr>
              <a:t>Potghan</a:t>
            </a:r>
            <a:endParaRPr lang="en-IN" sz="2000" b="1" i="1" dirty="0" smtClean="0">
              <a:solidFill>
                <a:schemeClr val="bg1"/>
              </a:solidFill>
              <a:latin typeface="Times New Roman" panose="02020603050405020304" pitchFamily="18" charset="0"/>
              <a:cs typeface="Times New Roman" panose="02020603050405020304" pitchFamily="18" charset="0"/>
            </a:endParaRPr>
          </a:p>
          <a:p>
            <a:r>
              <a:rPr lang="en-IN" sz="2000" b="1" i="1" dirty="0" smtClean="0">
                <a:solidFill>
                  <a:schemeClr val="bg1"/>
                </a:solidFill>
                <a:latin typeface="Times New Roman" panose="02020603050405020304" pitchFamily="18" charset="0"/>
                <a:cs typeface="Times New Roman" panose="02020603050405020304" pitchFamily="18" charset="0"/>
              </a:rPr>
              <a:t>Internship 30</a:t>
            </a:r>
            <a:endParaRPr lang="en-IN" sz="2000" b="1" i="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1474" y="3384259"/>
            <a:ext cx="3810000" cy="2562225"/>
          </a:xfrm>
          <a:prstGeom prst="rect">
            <a:avLst/>
          </a:prstGeom>
        </p:spPr>
      </p:pic>
    </p:spTree>
    <p:extLst>
      <p:ext uri="{BB962C8B-B14F-4D97-AF65-F5344CB8AC3E}">
        <p14:creationId xmlns:p14="http://schemas.microsoft.com/office/powerpoint/2010/main" val="410559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a:t>Data Sources and their </a:t>
            </a:r>
            <a:r>
              <a:rPr lang="en-IN" b="1" dirty="0" smtClean="0"/>
              <a:t>formats</a:t>
            </a:r>
            <a:endParaRPr lang="en-IN" dirty="0"/>
          </a:p>
        </p:txBody>
      </p:sp>
      <p:sp>
        <p:nvSpPr>
          <p:cNvPr id="3" name="Content Placeholder 2"/>
          <p:cNvSpPr>
            <a:spLocks noGrp="1"/>
          </p:cNvSpPr>
          <p:nvPr>
            <p:ph idx="1"/>
          </p:nvPr>
        </p:nvSpPr>
        <p:spPr>
          <a:xfrm>
            <a:off x="1090708" y="2423196"/>
            <a:ext cx="8825659" cy="461672"/>
          </a:xfrm>
        </p:spPr>
        <p:txBody>
          <a:bodyPr/>
          <a:lstStyle/>
          <a:p>
            <a:r>
              <a:rPr lang="en-IN" dirty="0"/>
              <a:t>The columns of the data are as below</a:t>
            </a:r>
            <a:r>
              <a:rPr lang="en-IN" dirty="0" smtClean="0"/>
              <a:t>:</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455868" y="2884868"/>
            <a:ext cx="5731510" cy="3895725"/>
          </a:xfrm>
          <a:prstGeom prst="rect">
            <a:avLst/>
          </a:prstGeom>
        </p:spPr>
      </p:pic>
    </p:spTree>
    <p:extLst>
      <p:ext uri="{BB962C8B-B14F-4D97-AF65-F5344CB8AC3E}">
        <p14:creationId xmlns:p14="http://schemas.microsoft.com/office/powerpoint/2010/main" val="2800104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 have checked the </a:t>
            </a:r>
            <a:r>
              <a:rPr lang="en-IN" dirty="0" err="1"/>
              <a:t>dtypes</a:t>
            </a:r>
            <a:r>
              <a:rPr lang="en-IN" dirty="0"/>
              <a:t> of these columns as below</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22739" y="2500470"/>
            <a:ext cx="8010658" cy="3926088"/>
          </a:xfrm>
          <a:prstGeom prst="rect">
            <a:avLst/>
          </a:prstGeom>
        </p:spPr>
      </p:pic>
    </p:spTree>
    <p:extLst>
      <p:ext uri="{BB962C8B-B14F-4D97-AF65-F5344CB8AC3E}">
        <p14:creationId xmlns:p14="http://schemas.microsoft.com/office/powerpoint/2010/main" val="12035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2586" y="973668"/>
            <a:ext cx="9234152" cy="706964"/>
          </a:xfrm>
        </p:spPr>
        <p:txBody>
          <a:bodyPr/>
          <a:lstStyle/>
          <a:p>
            <a:r>
              <a:rPr lang="en-IN" dirty="0"/>
              <a:t>For more detail information regarding </a:t>
            </a:r>
            <a:r>
              <a:rPr lang="en-IN" dirty="0" err="1"/>
              <a:t>dtypes</a:t>
            </a:r>
            <a:r>
              <a:rPr lang="en-IN" dirty="0"/>
              <a:t> and non-null values, I have used df.info() as below.</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82581" y="2603499"/>
            <a:ext cx="6555346" cy="3874573"/>
          </a:xfrm>
          <a:prstGeom prst="rect">
            <a:avLst/>
          </a:prstGeom>
        </p:spPr>
      </p:pic>
      <p:sp>
        <p:nvSpPr>
          <p:cNvPr id="5" name="Rectangle 4"/>
          <p:cNvSpPr/>
          <p:nvPr/>
        </p:nvSpPr>
        <p:spPr>
          <a:xfrm>
            <a:off x="7379594" y="3901892"/>
            <a:ext cx="3683358" cy="1277786"/>
          </a:xfrm>
          <a:prstGeom prst="rect">
            <a:avLst/>
          </a:prstGeom>
        </p:spPr>
        <p:txBody>
          <a:bodyPr wrap="squar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I can see that there are only 3 object </a:t>
            </a:r>
            <a:r>
              <a:rPr lang="en-IN" dirty="0" err="1">
                <a:latin typeface="Times New Roman" panose="02020603050405020304" pitchFamily="18" charset="0"/>
                <a:ea typeface="Calibri" panose="020F0502020204030204" pitchFamily="34" charset="0"/>
                <a:cs typeface="Times New Roman" panose="02020603050405020304" pitchFamily="18" charset="0"/>
              </a:rPr>
              <a:t>dtypes</a:t>
            </a:r>
            <a:r>
              <a:rPr lang="en-IN" dirty="0">
                <a:latin typeface="Times New Roman" panose="02020603050405020304" pitchFamily="18" charset="0"/>
                <a:ea typeface="Calibri" panose="020F0502020204030204" pitchFamily="34" charset="0"/>
                <a:cs typeface="Times New Roman" panose="02020603050405020304" pitchFamily="18" charset="0"/>
              </a:rPr>
              <a:t> and 34 numerical </a:t>
            </a:r>
            <a:r>
              <a:rPr lang="en-IN" dirty="0" err="1">
                <a:latin typeface="Times New Roman" panose="02020603050405020304" pitchFamily="18" charset="0"/>
                <a:ea typeface="Calibri" panose="020F0502020204030204" pitchFamily="34" charset="0"/>
                <a:cs typeface="Times New Roman" panose="02020603050405020304" pitchFamily="18" charset="0"/>
              </a:rPr>
              <a:t>dtypes</a:t>
            </a:r>
            <a:r>
              <a:rPr lang="en-IN" dirty="0">
                <a:latin typeface="Times New Roman" panose="02020603050405020304" pitchFamily="18" charset="0"/>
                <a:ea typeface="Calibri" panose="020F0502020204030204" pitchFamily="34" charset="0"/>
                <a:cs typeface="Times New Roman" panose="02020603050405020304" pitchFamily="18" charset="0"/>
              </a:rPr>
              <a:t>. Also I observed that there were no null values in the data.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4637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a:t>Data Pre-processing </a:t>
            </a:r>
            <a:r>
              <a:rPr lang="en-IN" b="1" dirty="0" smtClean="0"/>
              <a:t>Done</a:t>
            </a:r>
            <a:endParaRPr lang="en-IN" dirty="0"/>
          </a:p>
        </p:txBody>
      </p:sp>
      <p:sp>
        <p:nvSpPr>
          <p:cNvPr id="3" name="Content Placeholder 2"/>
          <p:cNvSpPr>
            <a:spLocks noGrp="1"/>
          </p:cNvSpPr>
          <p:nvPr>
            <p:ph idx="1"/>
          </p:nvPr>
        </p:nvSpPr>
        <p:spPr/>
        <p:txBody>
          <a:bodyPr/>
          <a:lstStyle/>
          <a:p>
            <a:r>
              <a:rPr lang="en-IN" dirty="0"/>
              <a:t>For cleaning data firstly I checked null or missing values in data using </a:t>
            </a:r>
            <a:r>
              <a:rPr lang="en-IN" dirty="0" err="1"/>
              <a:t>df.isnull</a:t>
            </a:r>
            <a:r>
              <a:rPr lang="en-IN" dirty="0"/>
              <a:t>().sum() and I got results as below. </a:t>
            </a:r>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275132" y="3360245"/>
            <a:ext cx="6109013" cy="3182222"/>
          </a:xfrm>
          <a:prstGeom prst="rect">
            <a:avLst/>
          </a:prstGeom>
        </p:spPr>
      </p:pic>
    </p:spTree>
    <p:extLst>
      <p:ext uri="{BB962C8B-B14F-4D97-AF65-F5344CB8AC3E}">
        <p14:creationId xmlns:p14="http://schemas.microsoft.com/office/powerpoint/2010/main" val="1514295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 also visualized the null values data using </a:t>
            </a:r>
            <a:r>
              <a:rPr lang="en-IN" dirty="0" err="1"/>
              <a:t>heatmap</a:t>
            </a:r>
            <a:r>
              <a:rPr lang="en-IN" dirty="0"/>
              <a:t> as below</a:t>
            </a:r>
            <a:r>
              <a:rPr lang="en-IN" dirty="0" smtClean="0"/>
              <a:t>.</a:t>
            </a:r>
            <a:endParaRPr lang="en-IN" dirty="0"/>
          </a:p>
        </p:txBody>
      </p:sp>
      <p:sp>
        <p:nvSpPr>
          <p:cNvPr id="3" name="Content Placeholder 2"/>
          <p:cNvSpPr>
            <a:spLocks noGrp="1"/>
          </p:cNvSpPr>
          <p:nvPr>
            <p:ph idx="1"/>
          </p:nvPr>
        </p:nvSpPr>
        <p:spPr/>
        <p:txBody>
          <a:bodyPr/>
          <a:lstStyle/>
          <a:p>
            <a:r>
              <a:rPr lang="en-IN" dirty="0"/>
              <a:t>As there were no null values in the dataset, so there was no need of filling any missing or </a:t>
            </a:r>
            <a:r>
              <a:rPr lang="en-IN" dirty="0" err="1"/>
              <a:t>NaN</a:t>
            </a:r>
            <a:r>
              <a:rPr lang="en-IN" dirty="0"/>
              <a:t> data</a:t>
            </a:r>
            <a:r>
              <a:rPr lang="en-IN" dirty="0" smtClean="0"/>
              <a:t>.</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009104" y="3205022"/>
            <a:ext cx="6632620" cy="3453355"/>
          </a:xfrm>
          <a:prstGeom prst="rect">
            <a:avLst/>
          </a:prstGeom>
        </p:spPr>
      </p:pic>
    </p:spTree>
    <p:extLst>
      <p:ext uri="{BB962C8B-B14F-4D97-AF65-F5344CB8AC3E}">
        <p14:creationId xmlns:p14="http://schemas.microsoft.com/office/powerpoint/2010/main" val="3181186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After checking for null values, I checked number of unique values and duplicate values in data if any</a:t>
            </a:r>
            <a:r>
              <a:rPr lang="en-IN" sz="2400" dirty="0" smtClean="0"/>
              <a:t>.</a:t>
            </a:r>
            <a:endParaRPr lang="en-IN" sz="24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1070" y="3035122"/>
            <a:ext cx="8100812" cy="2747492"/>
          </a:xfrm>
          <a:prstGeom prst="rect">
            <a:avLst/>
          </a:prstGeom>
        </p:spPr>
      </p:pic>
    </p:spTree>
    <p:extLst>
      <p:ext uri="{BB962C8B-B14F-4D97-AF65-F5344CB8AC3E}">
        <p14:creationId xmlns:p14="http://schemas.microsoft.com/office/powerpoint/2010/main" val="3707150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Unique Values</a:t>
            </a:r>
            <a:endParaRPr lang="en-IN" dirty="0"/>
          </a:p>
        </p:txBody>
      </p:sp>
      <p:sp>
        <p:nvSpPr>
          <p:cNvPr id="3" name="Content Placeholder 2"/>
          <p:cNvSpPr>
            <a:spLocks noGrp="1"/>
          </p:cNvSpPr>
          <p:nvPr>
            <p:ph idx="1"/>
          </p:nvPr>
        </p:nvSpPr>
        <p:spPr>
          <a:xfrm>
            <a:off x="1154955" y="2603500"/>
            <a:ext cx="3236742" cy="3416300"/>
          </a:xfrm>
        </p:spPr>
        <p:txBody>
          <a:bodyPr/>
          <a:lstStyle/>
          <a:p>
            <a:r>
              <a:rPr lang="en-IN" dirty="0"/>
              <a:t>By using unique function we came to know that </a:t>
            </a:r>
            <a:r>
              <a:rPr lang="en-IN" dirty="0" err="1"/>
              <a:t>pcircle</a:t>
            </a:r>
            <a:r>
              <a:rPr lang="en-IN" dirty="0"/>
              <a:t> column had only 1 unique value, so I dropped it. I also dropped column ‘unnamed: 0’ as this was not giving any relevant input to the data</a:t>
            </a:r>
            <a:r>
              <a:rPr lang="en-IN" dirty="0" smtClean="0"/>
              <a:t>.</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964823" y="2396562"/>
            <a:ext cx="6158102" cy="4263545"/>
          </a:xfrm>
          <a:prstGeom prst="rect">
            <a:avLst/>
          </a:prstGeom>
        </p:spPr>
      </p:pic>
    </p:spTree>
    <p:extLst>
      <p:ext uri="{BB962C8B-B14F-4D97-AF65-F5344CB8AC3E}">
        <p14:creationId xmlns:p14="http://schemas.microsoft.com/office/powerpoint/2010/main" val="2212313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a:t>Data Inputs- Logic- Output </a:t>
            </a:r>
            <a:r>
              <a:rPr lang="en-IN" b="1" dirty="0" smtClean="0"/>
              <a:t>Relationships</a:t>
            </a:r>
            <a:endParaRPr lang="en-IN" dirty="0"/>
          </a:p>
        </p:txBody>
      </p:sp>
      <p:sp>
        <p:nvSpPr>
          <p:cNvPr id="3" name="Content Placeholder 2"/>
          <p:cNvSpPr>
            <a:spLocks noGrp="1"/>
          </p:cNvSpPr>
          <p:nvPr>
            <p:ph idx="1"/>
          </p:nvPr>
        </p:nvSpPr>
        <p:spPr/>
        <p:txBody>
          <a:bodyPr/>
          <a:lstStyle/>
          <a:p>
            <a:r>
              <a:rPr lang="en-IN" dirty="0"/>
              <a:t>I checked and separated numerical and object </a:t>
            </a:r>
            <a:r>
              <a:rPr lang="en-IN" dirty="0" err="1"/>
              <a:t>dtypes</a:t>
            </a:r>
            <a:r>
              <a:rPr lang="en-IN" dirty="0"/>
              <a:t>.</a:t>
            </a:r>
          </a:p>
          <a:p>
            <a:r>
              <a:rPr lang="en-IN" dirty="0"/>
              <a:t>Here only 1 column ‘</a:t>
            </a:r>
            <a:r>
              <a:rPr lang="en-IN" dirty="0" err="1"/>
              <a:t>msisdn</a:t>
            </a:r>
            <a:r>
              <a:rPr lang="en-IN" dirty="0"/>
              <a:t>’ is in categorical </a:t>
            </a:r>
            <a:r>
              <a:rPr lang="en-IN" dirty="0" err="1"/>
              <a:t>dtype</a:t>
            </a:r>
            <a:r>
              <a:rPr lang="en-IN" dirty="0"/>
              <a:t>, so I used Encoding technique to encode the data of column ‘</a:t>
            </a:r>
            <a:r>
              <a:rPr lang="en-IN" dirty="0" err="1"/>
              <a:t>msisdn</a:t>
            </a:r>
            <a:r>
              <a:rPr lang="en-IN" dirty="0"/>
              <a:t>’.</a:t>
            </a:r>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107415" y="3999287"/>
            <a:ext cx="5731510" cy="2189480"/>
          </a:xfrm>
          <a:prstGeom prst="rect">
            <a:avLst/>
          </a:prstGeom>
        </p:spPr>
      </p:pic>
    </p:spTree>
    <p:extLst>
      <p:ext uri="{BB962C8B-B14F-4D97-AF65-F5344CB8AC3E}">
        <p14:creationId xmlns:p14="http://schemas.microsoft.com/office/powerpoint/2010/main" val="4207719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Statistical Data</a:t>
            </a:r>
            <a:endParaRPr lang="en-IN" dirty="0"/>
          </a:p>
        </p:txBody>
      </p:sp>
      <p:sp>
        <p:nvSpPr>
          <p:cNvPr id="3" name="Content Placeholder 2"/>
          <p:cNvSpPr>
            <a:spLocks noGrp="1"/>
          </p:cNvSpPr>
          <p:nvPr>
            <p:ph idx="1"/>
          </p:nvPr>
        </p:nvSpPr>
        <p:spPr>
          <a:xfrm>
            <a:off x="1154955" y="2603500"/>
            <a:ext cx="3744592" cy="3416300"/>
          </a:xfrm>
        </p:spPr>
        <p:txBody>
          <a:bodyPr/>
          <a:lstStyle/>
          <a:p>
            <a:r>
              <a:rPr lang="en-IN" dirty="0"/>
              <a:t>After encoding I checked for the statistical data which gave me count, mean, minimum, standard deviation, 25%, 50%, 75%, maximum </a:t>
            </a:r>
            <a:r>
              <a:rPr lang="en-IN" dirty="0" smtClean="0"/>
              <a:t>values.</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390866" y="2374710"/>
            <a:ext cx="6264321" cy="4339989"/>
          </a:xfrm>
          <a:prstGeom prst="rect">
            <a:avLst/>
          </a:prstGeom>
        </p:spPr>
      </p:pic>
    </p:spTree>
    <p:extLst>
      <p:ext uri="{BB962C8B-B14F-4D97-AF65-F5344CB8AC3E}">
        <p14:creationId xmlns:p14="http://schemas.microsoft.com/office/powerpoint/2010/main" val="83545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Skewness</a:t>
            </a:r>
            <a:r>
              <a:rPr lang="en-IN" dirty="0" smtClean="0"/>
              <a:t> and Outliers</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84105" y="2262305"/>
            <a:ext cx="3487643" cy="438415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4817660" y="2361062"/>
            <a:ext cx="6518331" cy="4285397"/>
          </a:xfrm>
          <a:prstGeom prst="rect">
            <a:avLst/>
          </a:prstGeom>
        </p:spPr>
      </p:pic>
    </p:spTree>
    <p:extLst>
      <p:ext uri="{BB962C8B-B14F-4D97-AF65-F5344CB8AC3E}">
        <p14:creationId xmlns:p14="http://schemas.microsoft.com/office/powerpoint/2010/main" val="3527796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latin typeface="Times New Roman" panose="02020603050405020304" pitchFamily="18" charset="0"/>
                <a:cs typeface="Times New Roman" panose="02020603050405020304" pitchFamily="18" charset="0"/>
              </a:rPr>
              <a:t>Agenda:</a:t>
            </a:r>
            <a:endParaRPr lang="en-IN"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b="1" dirty="0" smtClean="0">
                <a:latin typeface="Times New Roman" panose="02020603050405020304" pitchFamily="18" charset="0"/>
                <a:cs typeface="Times New Roman" panose="02020603050405020304" pitchFamily="18" charset="0"/>
              </a:rPr>
              <a:t>Introduction</a:t>
            </a:r>
          </a:p>
          <a:p>
            <a:r>
              <a:rPr lang="en-IN" b="1" dirty="0" smtClean="0">
                <a:latin typeface="Times New Roman" panose="02020603050405020304" pitchFamily="18" charset="0"/>
                <a:cs typeface="Times New Roman" panose="02020603050405020304" pitchFamily="18" charset="0"/>
              </a:rPr>
              <a:t>Analytical Problem Framing</a:t>
            </a:r>
          </a:p>
          <a:p>
            <a:r>
              <a:rPr lang="en-IN" b="1" dirty="0" smtClean="0">
                <a:latin typeface="Times New Roman" panose="02020603050405020304" pitchFamily="18" charset="0"/>
                <a:cs typeface="Times New Roman" panose="02020603050405020304" pitchFamily="18" charset="0"/>
              </a:rPr>
              <a:t>Exploratory Data Analysis</a:t>
            </a:r>
          </a:p>
          <a:p>
            <a:r>
              <a:rPr lang="en-IN" b="1" dirty="0">
                <a:latin typeface="Times New Roman" panose="02020603050405020304" pitchFamily="18" charset="0"/>
                <a:cs typeface="Times New Roman" panose="02020603050405020304" pitchFamily="18" charset="0"/>
              </a:rPr>
              <a:t>Model/s Development and Evaluation </a:t>
            </a:r>
          </a:p>
          <a:p>
            <a:r>
              <a:rPr lang="en-IN" b="1" dirty="0" smtClean="0">
                <a:latin typeface="Times New Roman" panose="02020603050405020304" pitchFamily="18" charset="0"/>
                <a:cs typeface="Times New Roman" panose="02020603050405020304" pitchFamily="18" charset="0"/>
              </a:rPr>
              <a:t>Conclusion</a:t>
            </a:r>
          </a:p>
          <a:p>
            <a:r>
              <a:rPr lang="en-IN" b="1" dirty="0" smtClean="0">
                <a:latin typeface="Times New Roman" panose="02020603050405020304" pitchFamily="18" charset="0"/>
                <a:cs typeface="Times New Roman" panose="02020603050405020304" pitchFamily="18" charset="0"/>
              </a:rPr>
              <a:t>Inference</a:t>
            </a:r>
          </a:p>
          <a:p>
            <a:r>
              <a:rPr lang="en-IN" b="1" dirty="0" smtClean="0">
                <a:latin typeface="Times New Roman" panose="02020603050405020304" pitchFamily="18" charset="0"/>
                <a:cs typeface="Times New Roman" panose="02020603050405020304" pitchFamily="18" charset="0"/>
              </a:rPr>
              <a:t>Future Work</a:t>
            </a:r>
          </a:p>
          <a:p>
            <a:r>
              <a:rPr lang="en-IN" b="1" dirty="0" smtClean="0">
                <a:latin typeface="Times New Roman" panose="02020603050405020304" pitchFamily="18" charset="0"/>
                <a:cs typeface="Times New Roman" panose="02020603050405020304" pitchFamily="18" charset="0"/>
              </a:rPr>
              <a:t>Acknowledgement</a:t>
            </a:r>
          </a:p>
          <a:p>
            <a:endParaRPr lang="en-IN" dirty="0"/>
          </a:p>
        </p:txBody>
      </p:sp>
    </p:spTree>
    <p:extLst>
      <p:ext uri="{BB962C8B-B14F-4D97-AF65-F5344CB8AC3E}">
        <p14:creationId xmlns:p14="http://schemas.microsoft.com/office/powerpoint/2010/main" val="188881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Correlation</a:t>
            </a:r>
            <a:endParaRPr lang="en-IN" dirty="0"/>
          </a:p>
        </p:txBody>
      </p:sp>
      <p:sp>
        <p:nvSpPr>
          <p:cNvPr id="3" name="Content Placeholder 2"/>
          <p:cNvSpPr>
            <a:spLocks noGrp="1"/>
          </p:cNvSpPr>
          <p:nvPr>
            <p:ph idx="1"/>
          </p:nvPr>
        </p:nvSpPr>
        <p:spPr/>
        <p:txBody>
          <a:bodyPr/>
          <a:lstStyle/>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92289" y="2322464"/>
            <a:ext cx="5617192" cy="432399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909481" y="2322464"/>
            <a:ext cx="5934075" cy="4323995"/>
          </a:xfrm>
          <a:prstGeom prst="rect">
            <a:avLst/>
          </a:prstGeom>
        </p:spPr>
      </p:pic>
    </p:spTree>
    <p:extLst>
      <p:ext uri="{BB962C8B-B14F-4D97-AF65-F5344CB8AC3E}">
        <p14:creationId xmlns:p14="http://schemas.microsoft.com/office/powerpoint/2010/main" val="1465815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a:t>Hardware and Software Requirements and Tools </a:t>
            </a:r>
            <a:r>
              <a:rPr lang="en-IN" b="1" dirty="0" smtClean="0"/>
              <a:t>Used</a:t>
            </a:r>
            <a:endParaRPr lang="en-IN" dirty="0"/>
          </a:p>
        </p:txBody>
      </p:sp>
      <p:sp>
        <p:nvSpPr>
          <p:cNvPr id="3" name="Content Placeholder 2"/>
          <p:cNvSpPr>
            <a:spLocks noGrp="1"/>
          </p:cNvSpPr>
          <p:nvPr>
            <p:ph idx="1"/>
          </p:nvPr>
        </p:nvSpPr>
        <p:spPr/>
        <p:txBody>
          <a:bodyPr/>
          <a:lstStyle/>
          <a:p>
            <a:r>
              <a:rPr lang="en-IN" dirty="0"/>
              <a:t>We used </a:t>
            </a:r>
            <a:r>
              <a:rPr lang="en-IN" dirty="0" err="1"/>
              <a:t>Jupyter</a:t>
            </a:r>
            <a:r>
              <a:rPr lang="en-IN" dirty="0"/>
              <a:t> notebook for this project.</a:t>
            </a:r>
          </a:p>
          <a:p>
            <a:r>
              <a:rPr lang="en-IN" dirty="0"/>
              <a:t>The tools, libraries and packages we used for accomplishing this project are pandas, </a:t>
            </a:r>
            <a:r>
              <a:rPr lang="en-IN" dirty="0" err="1"/>
              <a:t>numpy</a:t>
            </a:r>
            <a:r>
              <a:rPr lang="en-IN" dirty="0"/>
              <a:t>, </a:t>
            </a:r>
            <a:r>
              <a:rPr lang="en-IN" dirty="0" err="1"/>
              <a:t>matplotlib</a:t>
            </a:r>
            <a:r>
              <a:rPr lang="en-IN" dirty="0"/>
              <a:t>, </a:t>
            </a:r>
            <a:r>
              <a:rPr lang="en-IN" dirty="0" err="1"/>
              <a:t>seaborn</a:t>
            </a:r>
            <a:r>
              <a:rPr lang="en-IN" dirty="0"/>
              <a:t>, </a:t>
            </a:r>
            <a:r>
              <a:rPr lang="en-IN" dirty="0" err="1"/>
              <a:t>scipy</a:t>
            </a:r>
            <a:r>
              <a:rPr lang="en-IN" dirty="0"/>
              <a:t> stats, </a:t>
            </a:r>
            <a:r>
              <a:rPr lang="en-IN" dirty="0" err="1"/>
              <a:t>sklearn.decomposition</a:t>
            </a:r>
            <a:r>
              <a:rPr lang="en-IN" dirty="0"/>
              <a:t> </a:t>
            </a:r>
            <a:r>
              <a:rPr lang="en-IN" dirty="0" err="1"/>
              <a:t>pca</a:t>
            </a:r>
            <a:r>
              <a:rPr lang="en-IN" dirty="0"/>
              <a:t>, </a:t>
            </a:r>
            <a:r>
              <a:rPr lang="en-IN" dirty="0" err="1"/>
              <a:t>sklearn</a:t>
            </a:r>
            <a:r>
              <a:rPr lang="en-IN" dirty="0"/>
              <a:t> </a:t>
            </a:r>
            <a:r>
              <a:rPr lang="en-IN" dirty="0" err="1"/>
              <a:t>standardscaler</a:t>
            </a:r>
            <a:r>
              <a:rPr lang="en-IN" dirty="0"/>
              <a:t>, collections counter, </a:t>
            </a:r>
            <a:r>
              <a:rPr lang="en-IN" dirty="0" err="1"/>
              <a:t>imblearn</a:t>
            </a:r>
            <a:r>
              <a:rPr lang="en-IN" dirty="0"/>
              <a:t> </a:t>
            </a:r>
            <a:r>
              <a:rPr lang="en-IN" dirty="0" err="1"/>
              <a:t>SmoteTomek</a:t>
            </a:r>
            <a:r>
              <a:rPr lang="en-IN" dirty="0"/>
              <a:t>, </a:t>
            </a:r>
            <a:r>
              <a:rPr lang="en-IN" dirty="0" err="1"/>
              <a:t>GridSearchCV</a:t>
            </a:r>
            <a:r>
              <a:rPr lang="en-IN" dirty="0"/>
              <a:t>, </a:t>
            </a:r>
            <a:r>
              <a:rPr lang="en-IN" dirty="0" err="1"/>
              <a:t>joblib</a:t>
            </a:r>
            <a:r>
              <a:rPr lang="en-IN" dirty="0" smtClean="0"/>
              <a:t>.</a:t>
            </a:r>
            <a:endParaRPr lang="en-IN" dirty="0"/>
          </a:p>
        </p:txBody>
      </p:sp>
    </p:spTree>
    <p:extLst>
      <p:ext uri="{BB962C8B-B14F-4D97-AF65-F5344CB8AC3E}">
        <p14:creationId xmlns:p14="http://schemas.microsoft.com/office/powerpoint/2010/main" val="666762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Model/s Development and Evaluation </a:t>
            </a:r>
            <a:endParaRPr lang="en-IN" dirty="0"/>
          </a:p>
        </p:txBody>
      </p:sp>
      <p:sp>
        <p:nvSpPr>
          <p:cNvPr id="3" name="Content Placeholder 2"/>
          <p:cNvSpPr>
            <a:spLocks noGrp="1"/>
          </p:cNvSpPr>
          <p:nvPr>
            <p:ph idx="1"/>
          </p:nvPr>
        </p:nvSpPr>
        <p:spPr/>
        <p:txBody>
          <a:bodyPr>
            <a:normAutofit fontScale="92500" lnSpcReduction="10000"/>
          </a:bodyPr>
          <a:lstStyle/>
          <a:p>
            <a:pPr marL="0" lvl="0" indent="0">
              <a:buNone/>
            </a:pPr>
            <a:r>
              <a:rPr lang="en-IN" b="1" dirty="0"/>
              <a:t>Identification of possible problem-solving approaches (methods)</a:t>
            </a:r>
            <a:endParaRPr lang="en-IN" dirty="0"/>
          </a:p>
          <a:p>
            <a:r>
              <a:rPr lang="en-IN" dirty="0"/>
              <a:t>We first converted all our categorical variables to numeric variables with the help of label encoder to checkout the correlation between them and dropped the columns which we felt were unnecessary.</a:t>
            </a:r>
          </a:p>
          <a:p>
            <a:r>
              <a:rPr lang="en-IN" dirty="0"/>
              <a:t>The data was imbalanced so through </a:t>
            </a:r>
            <a:r>
              <a:rPr lang="en-IN" dirty="0" err="1"/>
              <a:t>imblearn’s</a:t>
            </a:r>
            <a:r>
              <a:rPr lang="en-IN" dirty="0"/>
              <a:t> </a:t>
            </a:r>
            <a:r>
              <a:rPr lang="en-IN" dirty="0" err="1"/>
              <a:t>SmoteTomek</a:t>
            </a:r>
            <a:r>
              <a:rPr lang="en-IN" dirty="0"/>
              <a:t> package we were able to handle the imbalanced data by increasing the number of fraudulent transactions on relevant data points. </a:t>
            </a:r>
          </a:p>
          <a:p>
            <a:r>
              <a:rPr lang="en-IN" dirty="0"/>
              <a:t>The data was improper scaled so we scaled the feature variables on a single scale using </a:t>
            </a:r>
            <a:r>
              <a:rPr lang="en-IN" dirty="0" err="1"/>
              <a:t>sklearn’s</a:t>
            </a:r>
            <a:r>
              <a:rPr lang="en-IN" dirty="0"/>
              <a:t> </a:t>
            </a:r>
            <a:r>
              <a:rPr lang="en-IN" dirty="0" err="1"/>
              <a:t>StandardScaler</a:t>
            </a:r>
            <a:r>
              <a:rPr lang="en-IN" dirty="0"/>
              <a:t> package. </a:t>
            </a:r>
            <a:endParaRPr lang="en-IN" dirty="0" smtClean="0"/>
          </a:p>
          <a:p>
            <a:r>
              <a:rPr lang="en-IN" dirty="0"/>
              <a:t>There were too many (37) feature variables in the data so we reduced it to 7 with the help of Principal Component Analysis(PCA) by plotting Eigenvalues and taking the number of nodes as our number of feature variables.</a:t>
            </a:r>
          </a:p>
          <a:p>
            <a:endParaRPr lang="en-IN" dirty="0"/>
          </a:p>
          <a:p>
            <a:endParaRPr lang="en-IN" dirty="0"/>
          </a:p>
        </p:txBody>
      </p:sp>
    </p:spTree>
    <p:extLst>
      <p:ext uri="{BB962C8B-B14F-4D97-AF65-F5344CB8AC3E}">
        <p14:creationId xmlns:p14="http://schemas.microsoft.com/office/powerpoint/2010/main" val="375882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1154954" y="2415654"/>
            <a:ext cx="9640425" cy="4230806"/>
          </a:xfrm>
        </p:spPr>
        <p:txBody>
          <a:bodyPr>
            <a:normAutofit fontScale="92500" lnSpcReduction="20000"/>
          </a:bodyPr>
          <a:lstStyle/>
          <a:p>
            <a:pPr marL="0" lvl="0" indent="0">
              <a:buNone/>
            </a:pPr>
            <a:r>
              <a:rPr lang="en-IN" b="1" dirty="0"/>
              <a:t>Testing of Identified Approaches (Algorithms)</a:t>
            </a:r>
            <a:endParaRPr lang="en-IN" dirty="0"/>
          </a:p>
          <a:p>
            <a:pPr marL="0" indent="0">
              <a:buNone/>
            </a:pPr>
            <a:r>
              <a:rPr lang="en-IN" dirty="0"/>
              <a:t>The algorithms we used for the training and testing are as follows: - </a:t>
            </a:r>
          </a:p>
          <a:p>
            <a:r>
              <a:rPr lang="en-IN" dirty="0"/>
              <a:t>• Extreme gradient boosting classifier </a:t>
            </a:r>
          </a:p>
          <a:p>
            <a:r>
              <a:rPr lang="en-IN" dirty="0"/>
              <a:t>• Decision tree classifier </a:t>
            </a:r>
          </a:p>
          <a:p>
            <a:r>
              <a:rPr lang="en-IN" dirty="0"/>
              <a:t>• </a:t>
            </a:r>
            <a:r>
              <a:rPr lang="en-IN" dirty="0" err="1"/>
              <a:t>KNeighbors</a:t>
            </a:r>
            <a:r>
              <a:rPr lang="en-IN" dirty="0"/>
              <a:t> classifier </a:t>
            </a:r>
          </a:p>
          <a:p>
            <a:r>
              <a:rPr lang="en-IN" dirty="0"/>
              <a:t>• Logistic Regression </a:t>
            </a:r>
          </a:p>
          <a:p>
            <a:r>
              <a:rPr lang="en-IN" dirty="0"/>
              <a:t>• </a:t>
            </a:r>
            <a:r>
              <a:rPr lang="en-IN" dirty="0" err="1"/>
              <a:t>GaussianNB</a:t>
            </a:r>
            <a:r>
              <a:rPr lang="en-IN" dirty="0"/>
              <a:t> </a:t>
            </a:r>
          </a:p>
          <a:p>
            <a:r>
              <a:rPr lang="en-IN" dirty="0"/>
              <a:t>• Random forest classifier </a:t>
            </a:r>
          </a:p>
          <a:p>
            <a:r>
              <a:rPr lang="en-IN" dirty="0"/>
              <a:t>• Ada boost classifier </a:t>
            </a:r>
          </a:p>
          <a:p>
            <a:r>
              <a:rPr lang="en-IN" dirty="0"/>
              <a:t>• </a:t>
            </a:r>
            <a:r>
              <a:rPr lang="en-IN" dirty="0" err="1"/>
              <a:t>GradientBoostingClassifier</a:t>
            </a:r>
            <a:r>
              <a:rPr lang="en-IN" dirty="0"/>
              <a:t> </a:t>
            </a:r>
          </a:p>
          <a:p>
            <a:r>
              <a:rPr lang="en-IN" dirty="0"/>
              <a:t>• Bagging classifier </a:t>
            </a:r>
          </a:p>
          <a:p>
            <a:r>
              <a:rPr lang="en-IN" dirty="0"/>
              <a:t>• Extra trees classifier</a:t>
            </a:r>
          </a:p>
          <a:p>
            <a:endParaRPr lang="en-IN" dirty="0"/>
          </a:p>
        </p:txBody>
      </p:sp>
    </p:spTree>
    <p:extLst>
      <p:ext uri="{BB962C8B-B14F-4D97-AF65-F5344CB8AC3E}">
        <p14:creationId xmlns:p14="http://schemas.microsoft.com/office/powerpoint/2010/main" val="1344123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Building Results</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801503" y="2470245"/>
            <a:ext cx="7847463" cy="4135271"/>
          </a:xfrm>
          <a:prstGeom prst="rect">
            <a:avLst/>
          </a:prstGeom>
        </p:spPr>
      </p:pic>
    </p:spTree>
    <p:extLst>
      <p:ext uri="{BB962C8B-B14F-4D97-AF65-F5344CB8AC3E}">
        <p14:creationId xmlns:p14="http://schemas.microsoft.com/office/powerpoint/2010/main" val="3694612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a:t>Key Metrics for success in solving problem under </a:t>
            </a:r>
            <a:r>
              <a:rPr lang="en-IN" b="1" dirty="0" smtClean="0"/>
              <a:t>consideration</a:t>
            </a:r>
            <a:endParaRPr lang="en-IN" dirty="0"/>
          </a:p>
        </p:txBody>
      </p:sp>
      <p:sp>
        <p:nvSpPr>
          <p:cNvPr id="3" name="Content Placeholder 2"/>
          <p:cNvSpPr>
            <a:spLocks noGrp="1"/>
          </p:cNvSpPr>
          <p:nvPr>
            <p:ph idx="1"/>
          </p:nvPr>
        </p:nvSpPr>
        <p:spPr/>
        <p:txBody>
          <a:bodyPr/>
          <a:lstStyle/>
          <a:p>
            <a:r>
              <a:rPr lang="en-IN" dirty="0"/>
              <a:t>Accuracy is not a appropriate measure of model performance here and we used the metric </a:t>
            </a:r>
            <a:r>
              <a:rPr lang="en-IN" b="1" dirty="0"/>
              <a:t>AREA UNDER ROC CURVE</a:t>
            </a:r>
            <a:r>
              <a:rPr lang="en-IN" dirty="0"/>
              <a:t> to evaluate models performance because high roc score will mean high recall which means the model does well by not classifying legit transactions as fraudulent. </a:t>
            </a:r>
          </a:p>
          <a:p>
            <a:pPr marL="0" indent="0">
              <a:buNone/>
            </a:pPr>
            <a:endParaRPr lang="en-IN" dirty="0"/>
          </a:p>
        </p:txBody>
      </p:sp>
    </p:spTree>
    <p:extLst>
      <p:ext uri="{BB962C8B-B14F-4D97-AF65-F5344CB8AC3E}">
        <p14:creationId xmlns:p14="http://schemas.microsoft.com/office/powerpoint/2010/main" val="2826219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a:t>Interpretation of the </a:t>
            </a:r>
            <a:r>
              <a:rPr lang="en-IN" b="1" dirty="0" smtClean="0"/>
              <a:t>Results</a:t>
            </a:r>
            <a:endParaRPr lang="en-IN" dirty="0"/>
          </a:p>
        </p:txBody>
      </p:sp>
      <p:sp>
        <p:nvSpPr>
          <p:cNvPr id="3" name="Content Placeholder 2"/>
          <p:cNvSpPr>
            <a:spLocks noGrp="1"/>
          </p:cNvSpPr>
          <p:nvPr>
            <p:ph idx="1"/>
          </p:nvPr>
        </p:nvSpPr>
        <p:spPr/>
        <p:txBody>
          <a:bodyPr/>
          <a:lstStyle/>
          <a:p>
            <a:r>
              <a:rPr lang="en-IN" dirty="0"/>
              <a:t>From the visualization we interpreted that the data was very imbalanced and the target variable was highly positively correlated with the columns cnt_ma_rech30 and cnt_ma_ma_rech90. </a:t>
            </a:r>
          </a:p>
          <a:p>
            <a:r>
              <a:rPr lang="en-IN" dirty="0"/>
              <a:t>From the </a:t>
            </a:r>
            <a:r>
              <a:rPr lang="en-IN" dirty="0" err="1"/>
              <a:t>preprocessing</a:t>
            </a:r>
            <a:r>
              <a:rPr lang="en-IN" dirty="0"/>
              <a:t> we interpreted that data was improper scaled, there were hidden features present in the data which needed to be extracted. </a:t>
            </a:r>
          </a:p>
          <a:p>
            <a:r>
              <a:rPr lang="en-IN" dirty="0"/>
              <a:t>From the </a:t>
            </a:r>
            <a:r>
              <a:rPr lang="en-IN" dirty="0" err="1"/>
              <a:t>modeling</a:t>
            </a:r>
            <a:r>
              <a:rPr lang="en-IN" dirty="0"/>
              <a:t> we interpreted that </a:t>
            </a:r>
            <a:r>
              <a:rPr lang="en-IN" dirty="0" err="1"/>
              <a:t>XGBClassifier</a:t>
            </a:r>
            <a:r>
              <a:rPr lang="en-IN" dirty="0"/>
              <a:t> works best with respect to our model with </a:t>
            </a:r>
            <a:r>
              <a:rPr lang="en-IN" dirty="0" err="1"/>
              <a:t>rocscore</a:t>
            </a:r>
            <a:r>
              <a:rPr lang="en-IN" dirty="0"/>
              <a:t> 0.90.</a:t>
            </a:r>
          </a:p>
          <a:p>
            <a:endParaRPr lang="en-IN" dirty="0"/>
          </a:p>
        </p:txBody>
      </p:sp>
    </p:spTree>
    <p:extLst>
      <p:ext uri="{BB962C8B-B14F-4D97-AF65-F5344CB8AC3E}">
        <p14:creationId xmlns:p14="http://schemas.microsoft.com/office/powerpoint/2010/main" val="2602192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CONCLUSION </a:t>
            </a:r>
            <a:endParaRPr lang="en-IN" dirty="0"/>
          </a:p>
        </p:txBody>
      </p:sp>
      <p:sp>
        <p:nvSpPr>
          <p:cNvPr id="3" name="Content Placeholder 2"/>
          <p:cNvSpPr>
            <a:spLocks noGrp="1"/>
          </p:cNvSpPr>
          <p:nvPr>
            <p:ph idx="1"/>
          </p:nvPr>
        </p:nvSpPr>
        <p:spPr/>
        <p:txBody>
          <a:bodyPr/>
          <a:lstStyle/>
          <a:p>
            <a:r>
              <a:rPr lang="en-IN" dirty="0"/>
              <a:t>Key Findings and Conclusions of the Study In this project we have tried to show how to deal with unbalanced datasets like the </a:t>
            </a:r>
            <a:r>
              <a:rPr lang="en-IN" dirty="0" err="1"/>
              <a:t>MicroCreditDefaulter</a:t>
            </a:r>
            <a:r>
              <a:rPr lang="en-IN" dirty="0"/>
              <a:t> where the instances of fraudulent cases is few compared to the instances of non-fraudulent cases. We have argued why accuracy is not a appropriate measure of model performance here and used the metric AREA UNDER ROC CURVE to evaluate how method of </a:t>
            </a:r>
            <a:r>
              <a:rPr lang="en-IN" dirty="0" err="1"/>
              <a:t>SmoteTomek</a:t>
            </a:r>
            <a:r>
              <a:rPr lang="en-IN" dirty="0"/>
              <a:t> technique can lead to better model training. The best score of 0.90 was achieved using the best parameters of </a:t>
            </a:r>
            <a:r>
              <a:rPr lang="en-IN" dirty="0" err="1"/>
              <a:t>XGBClassifier</a:t>
            </a:r>
            <a:r>
              <a:rPr lang="en-IN" dirty="0"/>
              <a:t> through </a:t>
            </a:r>
            <a:r>
              <a:rPr lang="en-IN" dirty="0" err="1"/>
              <a:t>GridSearchCV</a:t>
            </a:r>
            <a:r>
              <a:rPr lang="en-IN" dirty="0"/>
              <a:t> though both random forest and gradient boosting models performed well too.</a:t>
            </a:r>
          </a:p>
          <a:p>
            <a:endParaRPr lang="en-IN" dirty="0"/>
          </a:p>
        </p:txBody>
      </p:sp>
    </p:spTree>
    <p:extLst>
      <p:ext uri="{BB962C8B-B14F-4D97-AF65-F5344CB8AC3E}">
        <p14:creationId xmlns:p14="http://schemas.microsoft.com/office/powerpoint/2010/main" val="3050813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a:t>Learning Outcomes of the Study in respect of Data </a:t>
            </a:r>
            <a:r>
              <a:rPr lang="en-IN" b="1" dirty="0" smtClean="0"/>
              <a:t>Science</a:t>
            </a:r>
            <a:endParaRPr lang="en-IN" dirty="0"/>
          </a:p>
        </p:txBody>
      </p:sp>
      <p:sp>
        <p:nvSpPr>
          <p:cNvPr id="3" name="Content Placeholder 2"/>
          <p:cNvSpPr>
            <a:spLocks noGrp="1"/>
          </p:cNvSpPr>
          <p:nvPr>
            <p:ph idx="1"/>
          </p:nvPr>
        </p:nvSpPr>
        <p:spPr>
          <a:xfrm>
            <a:off x="1154954" y="2402006"/>
            <a:ext cx="9681368" cy="4203510"/>
          </a:xfrm>
        </p:spPr>
        <p:txBody>
          <a:bodyPr>
            <a:normAutofit fontScale="85000" lnSpcReduction="10000"/>
          </a:bodyPr>
          <a:lstStyle/>
          <a:p>
            <a:r>
              <a:rPr lang="en-IN" dirty="0"/>
              <a:t>This project has demonstrated the importance of sampling effectively, modelling and predicting data with an imbalanced dataset.</a:t>
            </a:r>
          </a:p>
          <a:p>
            <a:r>
              <a:rPr lang="en-IN" dirty="0"/>
              <a:t>Through different powerful tools of visualization we were able to analyse and interpret different hidden insights about the data.</a:t>
            </a:r>
          </a:p>
          <a:p>
            <a:r>
              <a:rPr lang="en-IN" dirty="0"/>
              <a:t>Through data cleaning we were able to remove unnecessary columns and outliers from our dataset due to which our model would have suffered from </a:t>
            </a:r>
            <a:r>
              <a:rPr lang="en-IN" dirty="0" err="1"/>
              <a:t>overfitting</a:t>
            </a:r>
            <a:r>
              <a:rPr lang="en-IN" dirty="0"/>
              <a:t> or </a:t>
            </a:r>
            <a:r>
              <a:rPr lang="en-IN" dirty="0" err="1"/>
              <a:t>underfitting</a:t>
            </a:r>
            <a:r>
              <a:rPr lang="en-IN" dirty="0"/>
              <a:t>.</a:t>
            </a:r>
          </a:p>
          <a:p>
            <a:r>
              <a:rPr lang="en-IN" dirty="0"/>
              <a:t>The few challenges while working on this project were:-</a:t>
            </a:r>
          </a:p>
          <a:p>
            <a:r>
              <a:rPr lang="en-IN" dirty="0"/>
              <a:t>• Improper scaling</a:t>
            </a:r>
          </a:p>
          <a:p>
            <a:r>
              <a:rPr lang="en-IN" dirty="0"/>
              <a:t>• Too many features</a:t>
            </a:r>
          </a:p>
          <a:p>
            <a:r>
              <a:rPr lang="en-IN" dirty="0"/>
              <a:t>• Hidden features</a:t>
            </a:r>
          </a:p>
          <a:p>
            <a:r>
              <a:rPr lang="en-IN" dirty="0"/>
              <a:t>• Imbalanced data</a:t>
            </a:r>
          </a:p>
          <a:p>
            <a:r>
              <a:rPr lang="en-IN" dirty="0"/>
              <a:t>• Skewed data due to outliers</a:t>
            </a:r>
          </a:p>
          <a:p>
            <a:r>
              <a:rPr lang="en-IN" dirty="0"/>
              <a:t>The data was improper scaled so we scaled it to a single scale using </a:t>
            </a:r>
            <a:r>
              <a:rPr lang="en-IN" dirty="0" err="1"/>
              <a:t>sklearns’s</a:t>
            </a:r>
            <a:r>
              <a:rPr lang="en-IN" dirty="0"/>
              <a:t> package </a:t>
            </a:r>
            <a:r>
              <a:rPr lang="en-IN" dirty="0" err="1"/>
              <a:t>StandardScaler</a:t>
            </a:r>
            <a:r>
              <a:rPr lang="en-IN" dirty="0"/>
              <a:t>.</a:t>
            </a:r>
            <a:endParaRPr lang="en-IN" dirty="0"/>
          </a:p>
        </p:txBody>
      </p:sp>
    </p:spTree>
    <p:extLst>
      <p:ext uri="{BB962C8B-B14F-4D97-AF65-F5344CB8AC3E}">
        <p14:creationId xmlns:p14="http://schemas.microsoft.com/office/powerpoint/2010/main" val="569387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a:t>Limitations of this work and Scope for Future </a:t>
            </a:r>
            <a:r>
              <a:rPr lang="en-IN" b="1" dirty="0" smtClean="0"/>
              <a:t>Work</a:t>
            </a:r>
            <a:endParaRPr lang="en-IN" dirty="0"/>
          </a:p>
        </p:txBody>
      </p:sp>
      <p:sp>
        <p:nvSpPr>
          <p:cNvPr id="3" name="Content Placeholder 2"/>
          <p:cNvSpPr>
            <a:spLocks noGrp="1"/>
          </p:cNvSpPr>
          <p:nvPr>
            <p:ph idx="1"/>
          </p:nvPr>
        </p:nvSpPr>
        <p:spPr/>
        <p:txBody>
          <a:bodyPr/>
          <a:lstStyle/>
          <a:p>
            <a:pPr lvl="0"/>
            <a:r>
              <a:rPr lang="en-IN" dirty="0"/>
              <a:t>In this data set, first drawback is the data is huge and it is difficult to handle. Because of huge data set, it takes lots of time for Visualization, training the model and in hyper parameter tuning. </a:t>
            </a:r>
          </a:p>
          <a:p>
            <a:pPr lvl="0"/>
            <a:r>
              <a:rPr lang="en-IN" dirty="0"/>
              <a:t>The data set contains lot of outliers and </a:t>
            </a:r>
            <a:r>
              <a:rPr lang="en-IN" dirty="0" err="1"/>
              <a:t>skewness</a:t>
            </a:r>
            <a:r>
              <a:rPr lang="en-IN" dirty="0"/>
              <a:t> present in the dataset 0.</a:t>
            </a:r>
          </a:p>
          <a:p>
            <a:pPr lvl="0"/>
            <a:r>
              <a:rPr lang="en-IN" dirty="0"/>
              <a:t>There are lot of classification algorithm, we have chosen few machines learning algorithm to make the prediction. </a:t>
            </a:r>
          </a:p>
          <a:p>
            <a:pPr lvl="0"/>
            <a:r>
              <a:rPr lang="en-IN" dirty="0"/>
              <a:t>This is an early stage for making the prediction for Micro Credit Defaulter. The Finance company will make the use of this prediction and yield the high return.</a:t>
            </a:r>
          </a:p>
          <a:p>
            <a:endParaRPr lang="en-IN" dirty="0"/>
          </a:p>
        </p:txBody>
      </p:sp>
    </p:spTree>
    <p:extLst>
      <p:ext uri="{BB962C8B-B14F-4D97-AF65-F5344CB8AC3E}">
        <p14:creationId xmlns:p14="http://schemas.microsoft.com/office/powerpoint/2010/main" val="2225355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a:t>Business Problem Framing </a:t>
            </a:r>
            <a:endParaRPr lang="en-IN" dirty="0"/>
          </a:p>
        </p:txBody>
      </p:sp>
      <p:sp>
        <p:nvSpPr>
          <p:cNvPr id="3" name="Content Placeholder 2"/>
          <p:cNvSpPr>
            <a:spLocks noGrp="1"/>
          </p:cNvSpPr>
          <p:nvPr>
            <p:ph idx="1"/>
          </p:nvPr>
        </p:nvSpPr>
        <p:spPr/>
        <p:txBody>
          <a:bodyPr/>
          <a:lstStyle/>
          <a:p>
            <a:r>
              <a:rPr lang="en-IN" dirty="0"/>
              <a:t>A Microfinance Institution (MFI) is an organization that offers financial services to low-income populations. MFS becomes very useful when targeting especially the unbanked poor families living in remote areas with not much sources of income. They understand the importance of communication and how it effects a person’s life and lack of communication can cause lot of uncertain problems, thus, focusing on providing their services and products to low-income families and poor customers that can help them in the need of hour. </a:t>
            </a:r>
          </a:p>
        </p:txBody>
      </p:sp>
    </p:spTree>
    <p:extLst>
      <p:ext uri="{BB962C8B-B14F-4D97-AF65-F5344CB8AC3E}">
        <p14:creationId xmlns:p14="http://schemas.microsoft.com/office/powerpoint/2010/main" val="3387765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ACKNOWLEDGMENT</a:t>
            </a:r>
            <a:endParaRPr lang="en-IN" dirty="0"/>
          </a:p>
        </p:txBody>
      </p:sp>
      <p:sp>
        <p:nvSpPr>
          <p:cNvPr id="3" name="Content Placeholder 2"/>
          <p:cNvSpPr>
            <a:spLocks noGrp="1"/>
          </p:cNvSpPr>
          <p:nvPr>
            <p:ph idx="1"/>
          </p:nvPr>
        </p:nvSpPr>
        <p:spPr/>
        <p:txBody>
          <a:bodyPr/>
          <a:lstStyle/>
          <a:p>
            <a:r>
              <a:rPr lang="en-IN" dirty="0"/>
              <a:t>It is my pleasure to present this report. Working on this project was a great experience that gave me very informative knowledge of data analysis. </a:t>
            </a:r>
          </a:p>
          <a:p>
            <a:r>
              <a:rPr lang="en-IN" dirty="0"/>
              <a:t>All the required information and dataset are provided by Flip </a:t>
            </a:r>
            <a:r>
              <a:rPr lang="en-IN" dirty="0" err="1"/>
              <a:t>Robo</a:t>
            </a:r>
            <a:r>
              <a:rPr lang="en-IN" dirty="0"/>
              <a:t> Technologies (Bangalore) which helped me to complete the project. </a:t>
            </a:r>
          </a:p>
          <a:p>
            <a:r>
              <a:rPr lang="en-IN" dirty="0"/>
              <a:t>I want to thank my SME </a:t>
            </a:r>
            <a:r>
              <a:rPr lang="en-IN" dirty="0" err="1"/>
              <a:t>Mohd</a:t>
            </a:r>
            <a:r>
              <a:rPr lang="en-IN" dirty="0"/>
              <a:t> </a:t>
            </a:r>
            <a:r>
              <a:rPr lang="en-IN" dirty="0" err="1"/>
              <a:t>Kashif</a:t>
            </a:r>
            <a:r>
              <a:rPr lang="en-IN" dirty="0"/>
              <a:t> Sir for giving the dataset and instructions to perform the complete case study process</a:t>
            </a:r>
            <a:r>
              <a:rPr lang="en-IN" dirty="0" smtClean="0"/>
              <a:t>.</a:t>
            </a:r>
            <a:endParaRPr lang="en-IN" dirty="0"/>
          </a:p>
        </p:txBody>
      </p:sp>
    </p:spTree>
    <p:extLst>
      <p:ext uri="{BB962C8B-B14F-4D97-AF65-F5344CB8AC3E}">
        <p14:creationId xmlns:p14="http://schemas.microsoft.com/office/powerpoint/2010/main" val="7549320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Thank-You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8985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a:t>Conceptual Background of the Domain Problem </a:t>
            </a:r>
            <a:endParaRPr lang="en-IN" dirty="0"/>
          </a:p>
        </p:txBody>
      </p:sp>
      <p:sp>
        <p:nvSpPr>
          <p:cNvPr id="3" name="Content Placeholder 2"/>
          <p:cNvSpPr>
            <a:spLocks noGrp="1"/>
          </p:cNvSpPr>
          <p:nvPr>
            <p:ph idx="1"/>
          </p:nvPr>
        </p:nvSpPr>
        <p:spPr>
          <a:xfrm>
            <a:off x="1154954" y="2603500"/>
            <a:ext cx="9804967" cy="3416300"/>
          </a:xfrm>
        </p:spPr>
        <p:txBody>
          <a:bodyPr>
            <a:normAutofit/>
          </a:bodyPr>
          <a:lstStyle/>
          <a:p>
            <a:r>
              <a:rPr lang="en-IN" dirty="0"/>
              <a:t>MFS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p:txBody>
      </p:sp>
    </p:spTree>
    <p:extLst>
      <p:ext uri="{BB962C8B-B14F-4D97-AF65-F5344CB8AC3E}">
        <p14:creationId xmlns:p14="http://schemas.microsoft.com/office/powerpoint/2010/main" val="1107905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a:t>Review of Literature </a:t>
            </a:r>
            <a:endParaRPr lang="en-IN" dirty="0"/>
          </a:p>
        </p:txBody>
      </p:sp>
      <p:sp>
        <p:nvSpPr>
          <p:cNvPr id="3" name="Content Placeholder 2"/>
          <p:cNvSpPr>
            <a:spLocks noGrp="1"/>
          </p:cNvSpPr>
          <p:nvPr>
            <p:ph idx="1"/>
          </p:nvPr>
        </p:nvSpPr>
        <p:spPr>
          <a:xfrm>
            <a:off x="1154954" y="2603499"/>
            <a:ext cx="9985271" cy="3874573"/>
          </a:xfrm>
        </p:spPr>
        <p:txBody>
          <a:bodyPr>
            <a:normAutofit fontScale="92500" lnSpcReduction="10000"/>
          </a:bodyPr>
          <a:lstStyle/>
          <a:p>
            <a:r>
              <a:rPr lang="en-IN" dirty="0"/>
              <a:t>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 Today, microfinance is widely accepted as a poverty-reduction tool, representing $70 billion in outstanding loans and a global outreach of 200 million clients. An attempt has been made in this report to review the available literature in the area of microfinance. Approaches to microfinance, issues related to measuring social impact versus profitability of MFIs, issue of sustainability, variables impacting sustainability, effect of regulations of profitability and impact assessment of MFIs have been summarized in the below report. We hope that the below report of literature will provide a platform for further research and help the industry to combine theory and practice to take microfinance forward and contribute to alleviating the poor from poverty.</a:t>
            </a:r>
          </a:p>
          <a:p>
            <a:pPr marL="0" indent="0">
              <a:buNone/>
            </a:pPr>
            <a:endParaRPr lang="en-IN" dirty="0"/>
          </a:p>
        </p:txBody>
      </p:sp>
    </p:spTree>
    <p:extLst>
      <p:ext uri="{BB962C8B-B14F-4D97-AF65-F5344CB8AC3E}">
        <p14:creationId xmlns:p14="http://schemas.microsoft.com/office/powerpoint/2010/main" val="8902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a:t>Motivation for the Problem </a:t>
            </a:r>
            <a:r>
              <a:rPr lang="en-IN" b="1" dirty="0" smtClean="0"/>
              <a:t>Undertaken</a:t>
            </a:r>
            <a:endParaRPr lang="en-IN" dirty="0"/>
          </a:p>
        </p:txBody>
      </p:sp>
      <p:sp>
        <p:nvSpPr>
          <p:cNvPr id="3" name="Content Placeholder 2"/>
          <p:cNvSpPr>
            <a:spLocks noGrp="1"/>
          </p:cNvSpPr>
          <p:nvPr>
            <p:ph idx="1"/>
          </p:nvPr>
        </p:nvSpPr>
        <p:spPr/>
        <p:txBody>
          <a:bodyPr/>
          <a:lstStyle/>
          <a:p>
            <a:r>
              <a:rPr lang="en-IN" dirty="0"/>
              <a:t>I have to build a model with available independent variable data set by thorough analysis of data. The model will go to management for further research. This micro credit model will help the Finance Company to decide which is defaulter and non-defaulter. Who will return the loan amount within 5 days? So, they can focus on the area which will yield in high return. The relationship between the prediction and economy is important, that will drive a motivation in understand the problem and providing the solution for that problem</a:t>
            </a:r>
            <a:r>
              <a:rPr lang="en-IN" dirty="0" smtClean="0"/>
              <a:t>.</a:t>
            </a:r>
            <a:endParaRPr lang="en-IN" dirty="0"/>
          </a:p>
        </p:txBody>
      </p:sp>
    </p:spTree>
    <p:extLst>
      <p:ext uri="{BB962C8B-B14F-4D97-AF65-F5344CB8AC3E}">
        <p14:creationId xmlns:p14="http://schemas.microsoft.com/office/powerpoint/2010/main" val="544220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Analytical Problem </a:t>
            </a:r>
            <a:r>
              <a:rPr lang="en-IN" b="1" i="1" dirty="0" smtClean="0"/>
              <a:t>Framing</a:t>
            </a:r>
            <a:endParaRPr lang="en-IN" dirty="0"/>
          </a:p>
        </p:txBody>
      </p:sp>
      <p:sp>
        <p:nvSpPr>
          <p:cNvPr id="3" name="Content Placeholder 2"/>
          <p:cNvSpPr>
            <a:spLocks noGrp="1"/>
          </p:cNvSpPr>
          <p:nvPr>
            <p:ph idx="1"/>
          </p:nvPr>
        </p:nvSpPr>
        <p:spPr>
          <a:xfrm>
            <a:off x="649530" y="2274154"/>
            <a:ext cx="8825659" cy="2879231"/>
          </a:xfrm>
        </p:spPr>
        <p:txBody>
          <a:bodyPr/>
          <a:lstStyle/>
          <a:p>
            <a:pPr lvl="0"/>
            <a:r>
              <a:rPr lang="en-IN" b="1" dirty="0"/>
              <a:t>Mathematical/ Analytical </a:t>
            </a:r>
            <a:r>
              <a:rPr lang="en-IN" b="1" dirty="0" err="1"/>
              <a:t>Modeling</a:t>
            </a:r>
            <a:r>
              <a:rPr lang="en-IN" b="1" dirty="0"/>
              <a:t> of the Problem</a:t>
            </a:r>
            <a:endParaRPr lang="en-IN" dirty="0"/>
          </a:p>
          <a:p>
            <a:pPr marL="0" indent="0">
              <a:buNone/>
            </a:pPr>
            <a:r>
              <a:rPr lang="en-IN" dirty="0"/>
              <a:t>Firstly I imported all the required </a:t>
            </a:r>
            <a:r>
              <a:rPr lang="en-IN" dirty="0" smtClean="0"/>
              <a:t>libraries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9541" y="3206838"/>
            <a:ext cx="7144747" cy="3121195"/>
          </a:xfrm>
          <a:prstGeom prst="rect">
            <a:avLst/>
          </a:prstGeom>
        </p:spPr>
      </p:pic>
    </p:spTree>
    <p:extLst>
      <p:ext uri="{BB962C8B-B14F-4D97-AF65-F5344CB8AC3E}">
        <p14:creationId xmlns:p14="http://schemas.microsoft.com/office/powerpoint/2010/main" val="4097744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After importing libraries, I have loaded the dataset using </a:t>
            </a:r>
            <a:r>
              <a:rPr lang="en-IN" dirty="0" err="1"/>
              <a:t>read_csv</a:t>
            </a:r>
            <a:r>
              <a:rPr lang="en-IN" dirty="0"/>
              <a:t> as below</a:t>
            </a:r>
            <a:r>
              <a:rPr lang="en-IN" dirty="0" smtClean="0"/>
              <a: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549" y="2770926"/>
            <a:ext cx="6207617" cy="3797300"/>
          </a:xfrm>
        </p:spPr>
      </p:pic>
      <p:sp>
        <p:nvSpPr>
          <p:cNvPr id="5" name="Rectangle 4"/>
          <p:cNvSpPr/>
          <p:nvPr/>
        </p:nvSpPr>
        <p:spPr>
          <a:xfrm>
            <a:off x="7353837" y="3534842"/>
            <a:ext cx="3940936" cy="2269467"/>
          </a:xfrm>
          <a:prstGeom prst="rect">
            <a:avLst/>
          </a:prstGeom>
        </p:spPr>
        <p:txBody>
          <a:bodyPr wrap="squar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We can see that there are 37 columns, from which column ‘label’ is our target variable and other 36 columns are our independent variables.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In coming steps, we have converted the column ‘</a:t>
            </a:r>
            <a:r>
              <a:rPr lang="en-IN" dirty="0" err="1">
                <a:latin typeface="Times New Roman" panose="02020603050405020304" pitchFamily="18" charset="0"/>
                <a:ea typeface="Calibri" panose="020F0502020204030204" pitchFamily="34" charset="0"/>
                <a:cs typeface="Times New Roman" panose="02020603050405020304" pitchFamily="18" charset="0"/>
              </a:rPr>
              <a:t>pdate</a:t>
            </a:r>
            <a:r>
              <a:rPr lang="en-IN" dirty="0">
                <a:latin typeface="Times New Roman" panose="02020603050405020304" pitchFamily="18" charset="0"/>
                <a:ea typeface="Calibri" panose="020F0502020204030204" pitchFamily="34" charset="0"/>
                <a:cs typeface="Times New Roman" panose="02020603050405020304" pitchFamily="18" charset="0"/>
              </a:rPr>
              <a:t>’ to the day, month, year format.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1358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Exploratory data analysis (EDA</a:t>
            </a:r>
            <a:r>
              <a:rPr lang="en-IN" dirty="0" smtClean="0"/>
              <a:t>)</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04193" y="2992271"/>
            <a:ext cx="6392065" cy="3334215"/>
          </a:xfrm>
          <a:prstGeom prst="rect">
            <a:avLst/>
          </a:prstGeom>
        </p:spPr>
      </p:pic>
      <p:sp>
        <p:nvSpPr>
          <p:cNvPr id="5" name="Rectangle 4"/>
          <p:cNvSpPr/>
          <p:nvPr/>
        </p:nvSpPr>
        <p:spPr>
          <a:xfrm>
            <a:off x="7375302" y="3459959"/>
            <a:ext cx="4215684" cy="981423"/>
          </a:xfrm>
          <a:prstGeom prst="rect">
            <a:avLst/>
          </a:prstGeom>
        </p:spPr>
        <p:txBody>
          <a:bodyPr wrap="squar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In EDA, I checked for count of dataset using </a:t>
            </a:r>
            <a:r>
              <a:rPr lang="en-IN" dirty="0" err="1">
                <a:latin typeface="Times New Roman" panose="02020603050405020304" pitchFamily="18" charset="0"/>
                <a:ea typeface="Calibri" panose="020F0502020204030204" pitchFamily="34" charset="0"/>
                <a:cs typeface="Times New Roman" panose="02020603050405020304" pitchFamily="18" charset="0"/>
              </a:rPr>
              <a:t>df.shape</a:t>
            </a:r>
            <a:r>
              <a:rPr lang="en-IN" dirty="0">
                <a:latin typeface="Times New Roman" panose="02020603050405020304" pitchFamily="18" charset="0"/>
                <a:ea typeface="Calibri" panose="020F0502020204030204" pitchFamily="34" charset="0"/>
                <a:cs typeface="Times New Roman" panose="02020603050405020304" pitchFamily="18" charset="0"/>
              </a:rPr>
              <a:t>, after that checked all 37 columns of dataset.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827032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67</TotalTime>
  <Words>1726</Words>
  <Application>Microsoft Office PowerPoint</Application>
  <PresentationFormat>Widescreen</PresentationFormat>
  <Paragraphs>98</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Century Gothic</vt:lpstr>
      <vt:lpstr>Times New Roman</vt:lpstr>
      <vt:lpstr>Wingdings 3</vt:lpstr>
      <vt:lpstr>Ion Boardroom</vt:lpstr>
      <vt:lpstr>Micro Credit Defaulter Project Presentation</vt:lpstr>
      <vt:lpstr>Agenda:</vt:lpstr>
      <vt:lpstr>Business Problem Framing </vt:lpstr>
      <vt:lpstr>Conceptual Background of the Domain Problem </vt:lpstr>
      <vt:lpstr>Review of Literature </vt:lpstr>
      <vt:lpstr>Motivation for the Problem Undertaken</vt:lpstr>
      <vt:lpstr>Analytical Problem Framing</vt:lpstr>
      <vt:lpstr>After importing libraries, I have loaded the dataset using read_csv as below.</vt:lpstr>
      <vt:lpstr>Exploratory data analysis (EDA)</vt:lpstr>
      <vt:lpstr>Data Sources and their formats</vt:lpstr>
      <vt:lpstr>I have checked the dtypes of these columns as below</vt:lpstr>
      <vt:lpstr>For more detail information regarding dtypes and non-null values, I have used df.info() as below.</vt:lpstr>
      <vt:lpstr>Data Pre-processing Done</vt:lpstr>
      <vt:lpstr>I also visualized the null values data using heatmap as below.</vt:lpstr>
      <vt:lpstr>After checking for null values, I checked number of unique values and duplicate values in data if any.</vt:lpstr>
      <vt:lpstr>Unique Values</vt:lpstr>
      <vt:lpstr>Data Inputs- Logic- Output Relationships</vt:lpstr>
      <vt:lpstr>Statistical Data</vt:lpstr>
      <vt:lpstr>Skewness and Outliers</vt:lpstr>
      <vt:lpstr>Correlation</vt:lpstr>
      <vt:lpstr>Hardware and Software Requirements and Tools Used</vt:lpstr>
      <vt:lpstr>Model/s Development and Evaluation </vt:lpstr>
      <vt:lpstr>PowerPoint Presentation</vt:lpstr>
      <vt:lpstr>Model Building Results</vt:lpstr>
      <vt:lpstr>Key Metrics for success in solving problem under consideration</vt:lpstr>
      <vt:lpstr>Interpretation of the Results</vt:lpstr>
      <vt:lpstr>CONCLUSION </vt:lpstr>
      <vt:lpstr>Learning Outcomes of the Study in respect of Data Science</vt:lpstr>
      <vt:lpstr>Limitations of this work and Scope for Future Work</vt:lpstr>
      <vt:lpstr>ACKNOWLEDGMENT</vt:lpstr>
      <vt:lpstr>Thank-You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 Presentation</dc:title>
  <dc:creator>Admin</dc:creator>
  <cp:lastModifiedBy>Admin</cp:lastModifiedBy>
  <cp:revision>8</cp:revision>
  <dcterms:created xsi:type="dcterms:W3CDTF">2022-10-19T16:29:33Z</dcterms:created>
  <dcterms:modified xsi:type="dcterms:W3CDTF">2022-10-19T17:37:03Z</dcterms:modified>
</cp:coreProperties>
</file>