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60" r:id="rId2"/>
    <p:sldId id="261" r:id="rId3"/>
    <p:sldId id="271" r:id="rId4"/>
    <p:sldId id="272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7" r:id="rId13"/>
    <p:sldId id="268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510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D8AB-BE85-400F-AF84-9CBE8A3B526D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EE9E-A8E9-4052-96A9-E81B5E2875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6621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343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5021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9908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6461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4369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7262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4973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433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99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7473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509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661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102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269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776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839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98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9FB77-A052-4A9D-9D89-C7E015CD9937}" type="datetimeFigureOut">
              <a:rPr lang="en-IN" smtClean="0"/>
              <a:pPr/>
              <a:t>20-04-2017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77EF51-E775-4A1A-83D4-A29A08CC5BF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422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882900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Image Compression</a:t>
            </a:r>
            <a:br>
              <a:rPr lang="en-IN" sz="4800" b="1" dirty="0" smtClean="0"/>
            </a:br>
            <a:r>
              <a:rPr lang="en-IN" sz="2800" b="1" dirty="0" smtClean="0">
                <a:solidFill>
                  <a:schemeClr val="bg2">
                    <a:lumMod val="75000"/>
                  </a:schemeClr>
                </a:solidFill>
              </a:rPr>
              <a:t>under the course</a:t>
            </a:r>
            <a:br>
              <a:rPr lang="en-IN" sz="2800" b="1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IN" sz="2800" b="1" dirty="0" smtClean="0">
                <a:solidFill>
                  <a:schemeClr val="bg2">
                    <a:lumMod val="75000"/>
                  </a:schemeClr>
                </a:solidFill>
              </a:rPr>
              <a:t>DIP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568700"/>
            <a:ext cx="10018713" cy="28829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 the guidance of: 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Dr. Smriti Bhandari</a:t>
            </a: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 algn="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Puja Borude (2015BCS217)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 algn="r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Shivani Thorat (2014BEN030)</a:t>
            </a:r>
          </a:p>
          <a:p>
            <a:pPr marL="0" indent="0" algn="r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Pratiksha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2014BCS064)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73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279400"/>
            <a:ext cx="10018713" cy="1752599"/>
          </a:xfrm>
        </p:spPr>
        <p:txBody>
          <a:bodyPr/>
          <a:lstStyle/>
          <a:p>
            <a:r>
              <a:rPr lang="en-IN" dirty="0" smtClean="0"/>
              <a:t>Huffman coding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10" y="2184399"/>
            <a:ext cx="10018713" cy="2641601"/>
          </a:xfrm>
        </p:spPr>
        <p:txBody>
          <a:bodyPr/>
          <a:lstStyle/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2400" i="1" u="sng" dirty="0">
                <a:solidFill>
                  <a:srgbClr val="E78A2D"/>
                </a:solidFill>
              </a:rPr>
              <a:t>Forward Pass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/>
              <a:t>	1. Sort probabilities per symbol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/>
              <a:t>	2. Combine the lowest two probabilities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2400" dirty="0"/>
              <a:t>	3. Repeat </a:t>
            </a:r>
            <a:r>
              <a:rPr lang="en-US" altLang="en-US" sz="2400" i="1" dirty="0"/>
              <a:t>Step2</a:t>
            </a:r>
            <a:r>
              <a:rPr lang="en-US" altLang="en-US" sz="2400" dirty="0"/>
              <a:t> until only two probabilities remain.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91000"/>
            <a:ext cx="5616575" cy="241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2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IN" dirty="0"/>
              <a:t>Huffman coding </a:t>
            </a:r>
            <a:r>
              <a:rPr lang="en-IN" dirty="0" smtClean="0"/>
              <a:t>Algorithm(con.)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397000"/>
            <a:ext cx="10018713" cy="3060700"/>
          </a:xfrm>
        </p:spPr>
        <p:txBody>
          <a:bodyPr/>
          <a:lstStyle/>
          <a:p>
            <a:pPr>
              <a:defRPr/>
            </a:pPr>
            <a:r>
              <a:rPr lang="en-US" i="1" u="sng" dirty="0">
                <a:solidFill>
                  <a:schemeClr val="accent6"/>
                </a:solidFill>
              </a:rPr>
              <a:t>Backward Pass</a:t>
            </a:r>
          </a:p>
          <a:p>
            <a:pPr lvl="1">
              <a:buFontTx/>
              <a:buNone/>
              <a:defRPr/>
            </a:pPr>
            <a:r>
              <a:rPr lang="en-US" sz="2400" dirty="0"/>
              <a:t>	Assign code symbols going backwards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12" y="3467098"/>
            <a:ext cx="6884988" cy="30861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7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en-US" dirty="0"/>
              <a:t>Huffman Code Properties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84310" y="1651000"/>
            <a:ext cx="10018713" cy="459739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Prefix code</a:t>
            </a:r>
          </a:p>
          <a:p>
            <a:pPr lvl="1"/>
            <a:r>
              <a:rPr lang="en-US" altLang="en-US" dirty="0"/>
              <a:t>No code is a </a:t>
            </a:r>
            <a:r>
              <a:rPr lang="en-US" altLang="en-US" dirty="0">
                <a:solidFill>
                  <a:schemeClr val="accent2"/>
                </a:solidFill>
              </a:rPr>
              <a:t>prefix</a:t>
            </a:r>
            <a:r>
              <a:rPr lang="en-US" altLang="en-US" dirty="0"/>
              <a:t> of another code</a:t>
            </a:r>
          </a:p>
          <a:p>
            <a:pPr lvl="1"/>
            <a:r>
              <a:rPr lang="en-US" altLang="en-US" dirty="0"/>
              <a:t>Example</a:t>
            </a:r>
          </a:p>
          <a:p>
            <a:pPr lvl="2"/>
            <a:r>
              <a:rPr lang="en-US" altLang="en-US" dirty="0"/>
              <a:t>Huffman(“I”) 	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00</a:t>
            </a:r>
          </a:p>
          <a:p>
            <a:pPr lvl="2"/>
            <a:r>
              <a:rPr lang="en-US" altLang="en-US" dirty="0"/>
              <a:t>Huffman(“X”) 	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00</a:t>
            </a:r>
            <a:r>
              <a:rPr lang="en-US" altLang="en-US" dirty="0"/>
              <a:t>1	    // not legal prefix code</a:t>
            </a:r>
          </a:p>
          <a:p>
            <a:pPr lvl="1"/>
            <a:r>
              <a:rPr lang="en-US" altLang="en-US" dirty="0"/>
              <a:t>Can stop as soon as complete code found</a:t>
            </a:r>
          </a:p>
          <a:p>
            <a:pPr lvl="1"/>
            <a:r>
              <a:rPr lang="en-US" altLang="en-US" dirty="0"/>
              <a:t>No need for end-of-code marker</a:t>
            </a: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Nondeterministic</a:t>
            </a:r>
          </a:p>
          <a:p>
            <a:pPr lvl="1"/>
            <a:r>
              <a:rPr lang="en-US" altLang="en-US" dirty="0"/>
              <a:t>Multiple Huffman coding possible for same input</a:t>
            </a:r>
          </a:p>
          <a:p>
            <a:pPr lvl="1"/>
            <a:r>
              <a:rPr lang="en-US" altLang="en-US" dirty="0"/>
              <a:t>If more than two trees with same minimal weight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425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en-US" dirty="0"/>
              <a:t>Huffman Code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65301"/>
            <a:ext cx="10018713" cy="40259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Greedy algorithm</a:t>
            </a:r>
          </a:p>
          <a:p>
            <a:pPr lvl="1"/>
            <a:r>
              <a:rPr lang="en-US" altLang="en-US" dirty="0"/>
              <a:t>Chooses best local solution at each step</a:t>
            </a:r>
          </a:p>
          <a:p>
            <a:pPr lvl="1"/>
            <a:r>
              <a:rPr lang="en-US" altLang="en-US" dirty="0"/>
              <a:t>Combines 2 trees with lowest frequency</a:t>
            </a: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Still yields overall best solution</a:t>
            </a:r>
          </a:p>
          <a:p>
            <a:pPr lvl="1"/>
            <a:r>
              <a:rPr lang="en-US" altLang="en-US" dirty="0"/>
              <a:t>Optimal prefix code</a:t>
            </a:r>
          </a:p>
          <a:p>
            <a:pPr lvl="1"/>
            <a:r>
              <a:rPr lang="en-US" altLang="en-US" dirty="0"/>
              <a:t>Based on statistical frequency</a:t>
            </a:r>
          </a:p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Better compression possible (depends on data)</a:t>
            </a:r>
          </a:p>
          <a:p>
            <a:pPr lvl="1"/>
            <a:r>
              <a:rPr lang="en-US" altLang="en-US" dirty="0"/>
              <a:t>Using other approaches (e.g., pattern dictionary)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348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Given a gray scale image. Perform Huffman coding to compress image. Find </a:t>
            </a:r>
            <a:r>
              <a:rPr lang="en-IN" b="1" dirty="0" smtClean="0">
                <a:solidFill>
                  <a:srgbClr val="0070C0"/>
                </a:solidFill>
              </a:rPr>
              <a:t> Compression </a:t>
            </a:r>
            <a:r>
              <a:rPr lang="en-IN" b="1" dirty="0">
                <a:solidFill>
                  <a:srgbClr val="0070C0"/>
                </a:solidFill>
              </a:rPr>
              <a:t>Ratio. Carry out experimentation on minimum 10 images of various kinds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98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711" y="215900"/>
            <a:ext cx="10018713" cy="1752599"/>
          </a:xfrm>
        </p:spPr>
        <p:txBody>
          <a:bodyPr/>
          <a:lstStyle/>
          <a:p>
            <a:r>
              <a:rPr lang="en-US" altLang="en-US" dirty="0"/>
              <a:t>Compression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8499"/>
            <a:ext cx="10018713" cy="3822701"/>
          </a:xfrm>
        </p:spPr>
        <p:txBody>
          <a:bodyPr/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Definition</a:t>
            </a:r>
          </a:p>
          <a:p>
            <a:pPr lvl="1"/>
            <a:r>
              <a:rPr lang="en-US" altLang="en-US" dirty="0" smtClean="0"/>
              <a:t>Reducing the </a:t>
            </a:r>
            <a:r>
              <a:rPr lang="en-US" altLang="en-US" dirty="0"/>
              <a:t>size of data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(number of bits needed to represent data)</a:t>
            </a:r>
          </a:p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altLang="en-US" dirty="0" smtClean="0"/>
              <a:t>Reduction in the </a:t>
            </a:r>
            <a:r>
              <a:rPr lang="en-US" altLang="en-US" dirty="0"/>
              <a:t>storage needed</a:t>
            </a:r>
          </a:p>
          <a:p>
            <a:pPr lvl="1"/>
            <a:r>
              <a:rPr lang="en-US" altLang="en-US" dirty="0" smtClean="0"/>
              <a:t>Reduction in the  </a:t>
            </a:r>
            <a:r>
              <a:rPr lang="en-US" altLang="en-US" dirty="0"/>
              <a:t>transmission cost / latency / bandwidth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400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en-US" dirty="0"/>
              <a:t>Sources of Compressibility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7701"/>
            <a:ext cx="10018713" cy="38735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Redundancy</a:t>
            </a:r>
          </a:p>
          <a:p>
            <a:pPr lvl="1"/>
            <a:r>
              <a:rPr lang="en-US" altLang="en-US" dirty="0"/>
              <a:t>Recognize repeating patterns</a:t>
            </a:r>
          </a:p>
          <a:p>
            <a:pPr lvl="1"/>
            <a:r>
              <a:rPr lang="en-US" altLang="en-US" dirty="0"/>
              <a:t>Exploit using</a:t>
            </a:r>
          </a:p>
          <a:p>
            <a:pPr lvl="2"/>
            <a:r>
              <a:rPr lang="en-US" altLang="en-US" dirty="0"/>
              <a:t>Dictionary</a:t>
            </a:r>
          </a:p>
          <a:p>
            <a:pPr lvl="2"/>
            <a:r>
              <a:rPr lang="en-US" altLang="en-US" dirty="0"/>
              <a:t>Variable length encoding</a:t>
            </a:r>
          </a:p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Human perception</a:t>
            </a:r>
          </a:p>
          <a:p>
            <a:pPr lvl="1"/>
            <a:r>
              <a:rPr lang="en-US" altLang="en-US" dirty="0"/>
              <a:t>Less sensitive to some information</a:t>
            </a:r>
          </a:p>
          <a:p>
            <a:pPr lvl="1"/>
            <a:r>
              <a:rPr lang="en-US" altLang="en-US" dirty="0"/>
              <a:t>Can discard less important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6458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altLang="en-US" dirty="0"/>
              <a:t>Types of Compression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22501"/>
            <a:ext cx="10018713" cy="35687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Lossless</a:t>
            </a:r>
          </a:p>
          <a:p>
            <a:pPr lvl="1"/>
            <a:r>
              <a:rPr lang="en-US" altLang="en-US" dirty="0"/>
              <a:t>Preserves all information</a:t>
            </a:r>
          </a:p>
          <a:p>
            <a:pPr lvl="1"/>
            <a:r>
              <a:rPr lang="en-US" altLang="en-US" dirty="0"/>
              <a:t>Exploits redundancy in data</a:t>
            </a:r>
          </a:p>
          <a:p>
            <a:pPr lvl="1"/>
            <a:r>
              <a:rPr lang="en-US" altLang="en-US" dirty="0"/>
              <a:t>Applied to general data</a:t>
            </a:r>
          </a:p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Lossy</a:t>
            </a:r>
          </a:p>
          <a:p>
            <a:pPr lvl="1"/>
            <a:r>
              <a:rPr lang="en-US" altLang="en-US" dirty="0"/>
              <a:t>May lose some information</a:t>
            </a:r>
          </a:p>
          <a:p>
            <a:pPr lvl="1"/>
            <a:r>
              <a:rPr lang="en-US" altLang="en-US" dirty="0"/>
              <a:t>Exploits redundancy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/>
              <a:t>&amp;</a:t>
            </a:r>
            <a:r>
              <a:rPr lang="en-US" altLang="en-US" dirty="0">
                <a:solidFill>
                  <a:srgbClr val="FF3300"/>
                </a:solidFill>
              </a:rPr>
              <a:t> </a:t>
            </a:r>
            <a:r>
              <a:rPr lang="en-US" altLang="en-US" dirty="0"/>
              <a:t>human perception</a:t>
            </a:r>
          </a:p>
          <a:p>
            <a:pPr lvl="1"/>
            <a:r>
              <a:rPr lang="en-US" altLang="en-US" dirty="0"/>
              <a:t>Applied to audio, image, video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74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Lossless Compression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LZW (Lempel-Ziv-Welch) compression</a:t>
            </a:r>
          </a:p>
          <a:p>
            <a:pPr lvl="1"/>
            <a:r>
              <a:rPr lang="en-US" altLang="en-US" dirty="0"/>
              <a:t>Build pattern dictionary</a:t>
            </a:r>
          </a:p>
          <a:p>
            <a:pPr lvl="1"/>
            <a:r>
              <a:rPr lang="en-US" altLang="en-US" dirty="0"/>
              <a:t>Replace patterns with index into dictionary</a:t>
            </a:r>
          </a:p>
          <a:p>
            <a:r>
              <a:rPr lang="en-US" altLang="en-US" dirty="0"/>
              <a:t>Run length encoding</a:t>
            </a:r>
          </a:p>
          <a:p>
            <a:pPr lvl="1"/>
            <a:r>
              <a:rPr lang="en-US" altLang="en-US" dirty="0"/>
              <a:t>Find &amp; compress repetitive sequences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Huffman codes</a:t>
            </a:r>
          </a:p>
          <a:p>
            <a:pPr lvl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Use variable length codes based on frequency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90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751" y="0"/>
            <a:ext cx="10018713" cy="1752599"/>
          </a:xfrm>
        </p:spPr>
        <p:txBody>
          <a:bodyPr/>
          <a:lstStyle/>
          <a:p>
            <a:r>
              <a:rPr lang="en-US" altLang="en-US" dirty="0"/>
              <a:t>Huffman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185" y="1403712"/>
            <a:ext cx="10018713" cy="448056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altLang="en-US" dirty="0"/>
              <a:t>Variable length encoding of symbols</a:t>
            </a:r>
          </a:p>
          <a:p>
            <a:pPr lvl="1"/>
            <a:r>
              <a:rPr lang="en-US" altLang="en-US" dirty="0"/>
              <a:t>Exploit statistical frequency of symbols</a:t>
            </a:r>
          </a:p>
          <a:p>
            <a:pPr lvl="1"/>
            <a:r>
              <a:rPr lang="en-US" altLang="en-US" dirty="0"/>
              <a:t>Efficient when symbol probabilities vary widely</a:t>
            </a:r>
          </a:p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Principle</a:t>
            </a:r>
          </a:p>
          <a:p>
            <a:pPr lvl="1"/>
            <a:r>
              <a:rPr lang="en-US" altLang="en-US" dirty="0"/>
              <a:t>Use fewer bits to represent frequent symbols </a:t>
            </a:r>
          </a:p>
          <a:p>
            <a:pPr lvl="1"/>
            <a:r>
              <a:rPr lang="en-US" altLang="en-US" dirty="0"/>
              <a:t>Use more bits to represent infrequent </a:t>
            </a:r>
            <a:r>
              <a:rPr lang="en-US" altLang="en-US" dirty="0" smtClean="0"/>
              <a:t>symbols</a:t>
            </a:r>
          </a:p>
          <a:p>
            <a:pPr marL="457200" lvl="1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4829990"/>
            <a:ext cx="4127499" cy="1666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86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altLang="en-US" dirty="0"/>
              <a:t>Huffman Code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08200"/>
            <a:ext cx="10018713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75000"/>
                  </a:schemeClr>
                </a:solidFill>
              </a:rPr>
              <a:t>Expected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size</a:t>
            </a:r>
          </a:p>
          <a:p>
            <a:pPr lvl="1"/>
            <a:r>
              <a:rPr lang="en-US" altLang="en-US" dirty="0"/>
              <a:t>Original  </a:t>
            </a:r>
            <a:r>
              <a:rPr lang="en-US" altLang="en-US" dirty="0">
                <a:sym typeface="Symbol" panose="05050102010706020507" pitchFamily="18" charset="2"/>
              </a:rPr>
              <a:t> 1/82 + 1/42 + 1/22 + 1/82 = </a:t>
            </a: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bits / symbol</a:t>
            </a:r>
            <a:endParaRPr lang="en-US" altLang="en-US" dirty="0"/>
          </a:p>
          <a:p>
            <a:pPr lvl="1"/>
            <a:r>
              <a:rPr lang="en-US" altLang="en-US" dirty="0"/>
              <a:t>Huffman </a:t>
            </a:r>
            <a:r>
              <a:rPr lang="en-US" altLang="en-US" dirty="0">
                <a:sym typeface="Symbol" panose="05050102010706020507" pitchFamily="18" charset="2"/>
              </a:rPr>
              <a:t> 1/83 + 1/42 + 1/21 + 1/83 = </a:t>
            </a: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1.75</a:t>
            </a:r>
            <a:r>
              <a:rPr lang="en-US" altLang="en-US" dirty="0">
                <a:sym typeface="Symbol" panose="05050102010706020507" pitchFamily="18" charset="2"/>
              </a:rPr>
              <a:t> bits / </a:t>
            </a:r>
            <a:r>
              <a:rPr lang="en-US" altLang="en-US" dirty="0" smtClean="0">
                <a:sym typeface="Symbol" panose="05050102010706020507" pitchFamily="18" charset="2"/>
              </a:rPr>
              <a:t>symbol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466975"/>
            <a:ext cx="4200525" cy="1924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169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altLang="en-US" dirty="0"/>
              <a:t>Huffman Code Data Structures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43099"/>
            <a:ext cx="10018713" cy="449580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Binary (Huffman) tree</a:t>
            </a:r>
          </a:p>
          <a:p>
            <a:pPr lvl="1"/>
            <a:r>
              <a:rPr lang="en-US" altLang="en-US" dirty="0"/>
              <a:t>Represents Huffman code</a:t>
            </a:r>
          </a:p>
          <a:p>
            <a:pPr lvl="1"/>
            <a:r>
              <a:rPr lang="en-US" altLang="en-US" dirty="0"/>
              <a:t>Edge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code (0 or 1)</a:t>
            </a:r>
          </a:p>
          <a:p>
            <a:pPr lvl="1"/>
            <a:r>
              <a:rPr lang="en-US" altLang="en-US" dirty="0"/>
              <a:t>Leaf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symbol</a:t>
            </a:r>
          </a:p>
          <a:p>
            <a:pPr lvl="1"/>
            <a:r>
              <a:rPr lang="en-US" altLang="en-US" dirty="0"/>
              <a:t>Path to leaf </a:t>
            </a:r>
            <a:r>
              <a:rPr lang="en-US" altLang="en-US" dirty="0">
                <a:sym typeface="Symbol" panose="05050102010706020507" pitchFamily="18" charset="2"/>
              </a:rPr>
              <a:t></a:t>
            </a:r>
            <a:r>
              <a:rPr lang="en-US" altLang="en-US" dirty="0"/>
              <a:t> encoding</a:t>
            </a:r>
          </a:p>
          <a:p>
            <a:pPr lvl="1"/>
            <a:r>
              <a:rPr lang="en-US" altLang="en-US" dirty="0"/>
              <a:t>Example</a:t>
            </a:r>
          </a:p>
          <a:p>
            <a:pPr lvl="2"/>
            <a:r>
              <a:rPr lang="en-US" altLang="en-US" dirty="0"/>
              <a:t>A = “110”, B = “10”, C = “0”</a:t>
            </a:r>
          </a:p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Priority queue</a:t>
            </a:r>
          </a:p>
          <a:p>
            <a:pPr lvl="1"/>
            <a:r>
              <a:rPr lang="en-US" altLang="en-US" dirty="0"/>
              <a:t>To efficiently build binary tree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31999"/>
            <a:ext cx="3187699" cy="431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3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822</TotalTime>
  <Words>374</Words>
  <Application>Microsoft Office PowerPoint</Application>
  <PresentationFormat>Custom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Image Compression under the course DIP</vt:lpstr>
      <vt:lpstr>PROBLEM STATEMENT</vt:lpstr>
      <vt:lpstr>Compression</vt:lpstr>
      <vt:lpstr>Sources of Compressibility</vt:lpstr>
      <vt:lpstr>Types of Compression</vt:lpstr>
      <vt:lpstr>Lossless Compression Techniques</vt:lpstr>
      <vt:lpstr>Huffman Code</vt:lpstr>
      <vt:lpstr>Huffman Code Example</vt:lpstr>
      <vt:lpstr>Huffman Code Data Structures</vt:lpstr>
      <vt:lpstr>Huffman coding Algorithm</vt:lpstr>
      <vt:lpstr>Huffman coding Algorithm(con.)</vt:lpstr>
      <vt:lpstr>Huffman Code Properties</vt:lpstr>
      <vt:lpstr>Huffman Code Properties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21</cp:revision>
  <dcterms:created xsi:type="dcterms:W3CDTF">2017-04-13T17:48:27Z</dcterms:created>
  <dcterms:modified xsi:type="dcterms:W3CDTF">2017-04-20T04:48:36Z</dcterms:modified>
</cp:coreProperties>
</file>