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p:scale>
          <a:sx n="75" d="100"/>
          <a:sy n="75" d="100"/>
        </p:scale>
        <p:origin x="974"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A805306-EE1D-4769-A3F3-2F9BB4525147}" type="datetimeFigureOut">
              <a:rPr lang="en-IN" smtClean="0"/>
              <a:t>13-03-2024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98CD5BF-AAF5-4E5E-85EA-825ECDF85E81}" type="slidenum">
              <a:rPr lang="en-IN" smtClean="0"/>
              <a:t>‹#›</a:t>
            </a:fld>
            <a:endParaRPr lang="en-IN"/>
          </a:p>
        </p:txBody>
      </p:sp>
    </p:spTree>
    <p:extLst>
      <p:ext uri="{BB962C8B-B14F-4D97-AF65-F5344CB8AC3E}">
        <p14:creationId xmlns:p14="http://schemas.microsoft.com/office/powerpoint/2010/main" val="178546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805306-EE1D-4769-A3F3-2F9BB4525147}" type="datetimeFigureOut">
              <a:rPr lang="en-IN" smtClean="0"/>
              <a:t>13-03-2024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8CD5BF-AAF5-4E5E-85EA-825ECDF85E81}" type="slidenum">
              <a:rPr lang="en-IN" smtClean="0"/>
              <a:t>‹#›</a:t>
            </a:fld>
            <a:endParaRPr lang="en-IN"/>
          </a:p>
        </p:txBody>
      </p:sp>
    </p:spTree>
    <p:extLst>
      <p:ext uri="{BB962C8B-B14F-4D97-AF65-F5344CB8AC3E}">
        <p14:creationId xmlns:p14="http://schemas.microsoft.com/office/powerpoint/2010/main" val="275253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805306-EE1D-4769-A3F3-2F9BB4525147}" type="datetimeFigureOut">
              <a:rPr lang="en-IN" smtClean="0"/>
              <a:t>13-03-2024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8CD5BF-AAF5-4E5E-85EA-825ECDF85E81}" type="slidenum">
              <a:rPr lang="en-IN" smtClean="0"/>
              <a:t>‹#›</a:t>
            </a:fld>
            <a:endParaRPr lang="en-IN"/>
          </a:p>
        </p:txBody>
      </p:sp>
    </p:spTree>
    <p:extLst>
      <p:ext uri="{BB962C8B-B14F-4D97-AF65-F5344CB8AC3E}">
        <p14:creationId xmlns:p14="http://schemas.microsoft.com/office/powerpoint/2010/main" val="38713222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805306-EE1D-4769-A3F3-2F9BB4525147}" type="datetimeFigureOut">
              <a:rPr lang="en-IN" smtClean="0"/>
              <a:t>13-03-2024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8CD5BF-AAF5-4E5E-85EA-825ECDF85E81}" type="slidenum">
              <a:rPr lang="en-IN" smtClean="0"/>
              <a:t>‹#›</a:t>
            </a:fld>
            <a:endParaRPr lang="en-IN"/>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80964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805306-EE1D-4769-A3F3-2F9BB4525147}" type="datetimeFigureOut">
              <a:rPr lang="en-IN" smtClean="0"/>
              <a:t>13-03-2024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8CD5BF-AAF5-4E5E-85EA-825ECDF85E81}" type="slidenum">
              <a:rPr lang="en-IN" smtClean="0"/>
              <a:t>‹#›</a:t>
            </a:fld>
            <a:endParaRPr lang="en-IN"/>
          </a:p>
        </p:txBody>
      </p:sp>
    </p:spTree>
    <p:extLst>
      <p:ext uri="{BB962C8B-B14F-4D97-AF65-F5344CB8AC3E}">
        <p14:creationId xmlns:p14="http://schemas.microsoft.com/office/powerpoint/2010/main" val="16922475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A805306-EE1D-4769-A3F3-2F9BB4525147}" type="datetimeFigureOut">
              <a:rPr lang="en-IN" smtClean="0"/>
              <a:t>13-03-2024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98CD5BF-AAF5-4E5E-85EA-825ECDF85E81}" type="slidenum">
              <a:rPr lang="en-IN" smtClean="0"/>
              <a:t>‹#›</a:t>
            </a:fld>
            <a:endParaRPr lang="en-IN"/>
          </a:p>
        </p:txBody>
      </p:sp>
    </p:spTree>
    <p:extLst>
      <p:ext uri="{BB962C8B-B14F-4D97-AF65-F5344CB8AC3E}">
        <p14:creationId xmlns:p14="http://schemas.microsoft.com/office/powerpoint/2010/main" val="7203438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A805306-EE1D-4769-A3F3-2F9BB4525147}" type="datetimeFigureOut">
              <a:rPr lang="en-IN" smtClean="0"/>
              <a:t>13-03-2024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98CD5BF-AAF5-4E5E-85EA-825ECDF85E81}" type="slidenum">
              <a:rPr lang="en-IN" smtClean="0"/>
              <a:t>‹#›</a:t>
            </a:fld>
            <a:endParaRPr lang="en-IN"/>
          </a:p>
        </p:txBody>
      </p:sp>
    </p:spTree>
    <p:extLst>
      <p:ext uri="{BB962C8B-B14F-4D97-AF65-F5344CB8AC3E}">
        <p14:creationId xmlns:p14="http://schemas.microsoft.com/office/powerpoint/2010/main" val="39579746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805306-EE1D-4769-A3F3-2F9BB4525147}" type="datetimeFigureOut">
              <a:rPr lang="en-IN" smtClean="0"/>
              <a:t>13-03-2024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8CD5BF-AAF5-4E5E-85EA-825ECDF85E81}" type="slidenum">
              <a:rPr lang="en-IN" smtClean="0"/>
              <a:t>‹#›</a:t>
            </a:fld>
            <a:endParaRPr lang="en-IN"/>
          </a:p>
        </p:txBody>
      </p:sp>
    </p:spTree>
    <p:extLst>
      <p:ext uri="{BB962C8B-B14F-4D97-AF65-F5344CB8AC3E}">
        <p14:creationId xmlns:p14="http://schemas.microsoft.com/office/powerpoint/2010/main" val="23305871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805306-EE1D-4769-A3F3-2F9BB4525147}" type="datetimeFigureOut">
              <a:rPr lang="en-IN" smtClean="0"/>
              <a:t>13-03-2024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8CD5BF-AAF5-4E5E-85EA-825ECDF85E81}" type="slidenum">
              <a:rPr lang="en-IN" smtClean="0"/>
              <a:t>‹#›</a:t>
            </a:fld>
            <a:endParaRPr lang="en-IN"/>
          </a:p>
        </p:txBody>
      </p:sp>
    </p:spTree>
    <p:extLst>
      <p:ext uri="{BB962C8B-B14F-4D97-AF65-F5344CB8AC3E}">
        <p14:creationId xmlns:p14="http://schemas.microsoft.com/office/powerpoint/2010/main" val="4189232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805306-EE1D-4769-A3F3-2F9BB4525147}" type="datetimeFigureOut">
              <a:rPr lang="en-IN" smtClean="0"/>
              <a:t>13-03-2024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8CD5BF-AAF5-4E5E-85EA-825ECDF85E81}" type="slidenum">
              <a:rPr lang="en-IN" smtClean="0"/>
              <a:t>‹#›</a:t>
            </a:fld>
            <a:endParaRPr lang="en-IN"/>
          </a:p>
        </p:txBody>
      </p:sp>
    </p:spTree>
    <p:extLst>
      <p:ext uri="{BB962C8B-B14F-4D97-AF65-F5344CB8AC3E}">
        <p14:creationId xmlns:p14="http://schemas.microsoft.com/office/powerpoint/2010/main" val="4268317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805306-EE1D-4769-A3F3-2F9BB4525147}" type="datetimeFigureOut">
              <a:rPr lang="en-IN" smtClean="0"/>
              <a:t>13-03-2024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8CD5BF-AAF5-4E5E-85EA-825ECDF85E81}" type="slidenum">
              <a:rPr lang="en-IN" smtClean="0"/>
              <a:t>‹#›</a:t>
            </a:fld>
            <a:endParaRPr lang="en-IN"/>
          </a:p>
        </p:txBody>
      </p:sp>
    </p:spTree>
    <p:extLst>
      <p:ext uri="{BB962C8B-B14F-4D97-AF65-F5344CB8AC3E}">
        <p14:creationId xmlns:p14="http://schemas.microsoft.com/office/powerpoint/2010/main" val="4285209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805306-EE1D-4769-A3F3-2F9BB4525147}" type="datetimeFigureOut">
              <a:rPr lang="en-IN" smtClean="0"/>
              <a:t>13-03-2024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8CD5BF-AAF5-4E5E-85EA-825ECDF85E81}" type="slidenum">
              <a:rPr lang="en-IN" smtClean="0"/>
              <a:t>‹#›</a:t>
            </a:fld>
            <a:endParaRPr lang="en-IN"/>
          </a:p>
        </p:txBody>
      </p:sp>
    </p:spTree>
    <p:extLst>
      <p:ext uri="{BB962C8B-B14F-4D97-AF65-F5344CB8AC3E}">
        <p14:creationId xmlns:p14="http://schemas.microsoft.com/office/powerpoint/2010/main" val="2540607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805306-EE1D-4769-A3F3-2F9BB4525147}" type="datetimeFigureOut">
              <a:rPr lang="en-IN" smtClean="0"/>
              <a:t>13-03-2024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98CD5BF-AAF5-4E5E-85EA-825ECDF85E81}" type="slidenum">
              <a:rPr lang="en-IN" smtClean="0"/>
              <a:t>‹#›</a:t>
            </a:fld>
            <a:endParaRPr lang="en-IN"/>
          </a:p>
        </p:txBody>
      </p:sp>
    </p:spTree>
    <p:extLst>
      <p:ext uri="{BB962C8B-B14F-4D97-AF65-F5344CB8AC3E}">
        <p14:creationId xmlns:p14="http://schemas.microsoft.com/office/powerpoint/2010/main" val="617235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805306-EE1D-4769-A3F3-2F9BB4525147}" type="datetimeFigureOut">
              <a:rPr lang="en-IN" smtClean="0"/>
              <a:t>13-03-2024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98CD5BF-AAF5-4E5E-85EA-825ECDF85E81}" type="slidenum">
              <a:rPr lang="en-IN" smtClean="0"/>
              <a:t>‹#›</a:t>
            </a:fld>
            <a:endParaRPr lang="en-IN"/>
          </a:p>
        </p:txBody>
      </p:sp>
    </p:spTree>
    <p:extLst>
      <p:ext uri="{BB962C8B-B14F-4D97-AF65-F5344CB8AC3E}">
        <p14:creationId xmlns:p14="http://schemas.microsoft.com/office/powerpoint/2010/main" val="1833285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805306-EE1D-4769-A3F3-2F9BB4525147}" type="datetimeFigureOut">
              <a:rPr lang="en-IN" smtClean="0"/>
              <a:t>13-03-2024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98CD5BF-AAF5-4E5E-85EA-825ECDF85E81}" type="slidenum">
              <a:rPr lang="en-IN" smtClean="0"/>
              <a:t>‹#›</a:t>
            </a:fld>
            <a:endParaRPr lang="en-IN"/>
          </a:p>
        </p:txBody>
      </p:sp>
    </p:spTree>
    <p:extLst>
      <p:ext uri="{BB962C8B-B14F-4D97-AF65-F5344CB8AC3E}">
        <p14:creationId xmlns:p14="http://schemas.microsoft.com/office/powerpoint/2010/main" val="4043206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805306-EE1D-4769-A3F3-2F9BB4525147}" type="datetimeFigureOut">
              <a:rPr lang="en-IN" smtClean="0"/>
              <a:t>13-03-2024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8CD5BF-AAF5-4E5E-85EA-825ECDF85E81}" type="slidenum">
              <a:rPr lang="en-IN" smtClean="0"/>
              <a:t>‹#›</a:t>
            </a:fld>
            <a:endParaRPr lang="en-IN"/>
          </a:p>
        </p:txBody>
      </p:sp>
    </p:spTree>
    <p:extLst>
      <p:ext uri="{BB962C8B-B14F-4D97-AF65-F5344CB8AC3E}">
        <p14:creationId xmlns:p14="http://schemas.microsoft.com/office/powerpoint/2010/main" val="1134217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805306-EE1D-4769-A3F3-2F9BB4525147}" type="datetimeFigureOut">
              <a:rPr lang="en-IN" smtClean="0"/>
              <a:t>13-03-2024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8CD5BF-AAF5-4E5E-85EA-825ECDF85E81}" type="slidenum">
              <a:rPr lang="en-IN" smtClean="0"/>
              <a:t>‹#›</a:t>
            </a:fld>
            <a:endParaRPr lang="en-IN"/>
          </a:p>
        </p:txBody>
      </p:sp>
    </p:spTree>
    <p:extLst>
      <p:ext uri="{BB962C8B-B14F-4D97-AF65-F5344CB8AC3E}">
        <p14:creationId xmlns:p14="http://schemas.microsoft.com/office/powerpoint/2010/main" val="2811312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9A805306-EE1D-4769-A3F3-2F9BB4525147}" type="datetimeFigureOut">
              <a:rPr lang="en-IN" smtClean="0"/>
              <a:t>13-03-2024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A98CD5BF-AAF5-4E5E-85EA-825ECDF85E81}" type="slidenum">
              <a:rPr lang="en-IN" smtClean="0"/>
              <a:t>‹#›</a:t>
            </a:fld>
            <a:endParaRPr lang="en-IN"/>
          </a:p>
        </p:txBody>
      </p:sp>
    </p:spTree>
    <p:extLst>
      <p:ext uri="{BB962C8B-B14F-4D97-AF65-F5344CB8AC3E}">
        <p14:creationId xmlns:p14="http://schemas.microsoft.com/office/powerpoint/2010/main" val="368457721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06EFE-405E-FC00-4B34-88655F9A0645}"/>
              </a:ext>
            </a:extLst>
          </p:cNvPr>
          <p:cNvSpPr>
            <a:spLocks noGrp="1"/>
          </p:cNvSpPr>
          <p:nvPr>
            <p:ph type="ctrTitle"/>
          </p:nvPr>
        </p:nvSpPr>
        <p:spPr>
          <a:xfrm>
            <a:off x="1727199" y="1418253"/>
            <a:ext cx="4121023" cy="4809827"/>
          </a:xfrm>
        </p:spPr>
        <p:txBody>
          <a:bodyPr>
            <a:normAutofit fontScale="90000"/>
          </a:bodyPr>
          <a:lstStyle/>
          <a:p>
            <a:pPr algn="l">
              <a:lnSpc>
                <a:spcPct val="150000"/>
              </a:lnSpc>
            </a:pPr>
            <a:r>
              <a:rPr lang="en-IN" sz="2000" b="1" spc="0" dirty="0">
                <a:effectLst/>
                <a:latin typeface="Cambria" panose="02040503050406030204" pitchFamily="18" charset="0"/>
                <a:ea typeface="Cambria" panose="02040503050406030204" pitchFamily="18" charset="0"/>
              </a:rPr>
              <a:t>Mentor :</a:t>
            </a:r>
            <a:br>
              <a:rPr lang="en-IN" sz="2000" b="1" spc="0" dirty="0">
                <a:effectLst/>
                <a:latin typeface="Cambria" panose="02040503050406030204" pitchFamily="18" charset="0"/>
                <a:ea typeface="Cambria" panose="02040503050406030204" pitchFamily="18" charset="0"/>
              </a:rPr>
            </a:br>
            <a:br>
              <a:rPr lang="en-IN" sz="2000" b="1" spc="0" dirty="0">
                <a:effectLst/>
                <a:latin typeface="Cambria" panose="02040503050406030204" pitchFamily="18" charset="0"/>
                <a:ea typeface="Cambria" panose="02040503050406030204" pitchFamily="18" charset="0"/>
              </a:rPr>
            </a:br>
            <a:r>
              <a:rPr lang="en-IN" sz="2000" b="1" spc="0" dirty="0">
                <a:effectLst/>
                <a:latin typeface="Cambria" panose="02040503050406030204" pitchFamily="18" charset="0"/>
                <a:ea typeface="Cambria" panose="02040503050406030204" pitchFamily="18" charset="0"/>
              </a:rPr>
              <a:t>Group no. 3</a:t>
            </a:r>
            <a:br>
              <a:rPr lang="en-IN" sz="2000" b="1" spc="0" dirty="0">
                <a:effectLst/>
                <a:latin typeface="Cambria" panose="02040503050406030204" pitchFamily="18" charset="0"/>
                <a:ea typeface="Cambria" panose="02040503050406030204" pitchFamily="18" charset="0"/>
              </a:rPr>
            </a:br>
            <a:r>
              <a:rPr lang="en-IN" sz="2000" b="1" spc="0" dirty="0">
                <a:effectLst/>
                <a:latin typeface="Cambria" panose="02040503050406030204" pitchFamily="18" charset="0"/>
                <a:ea typeface="Cambria" panose="02040503050406030204" pitchFamily="18" charset="0"/>
              </a:rPr>
              <a:t>Group Members :</a:t>
            </a:r>
            <a:br>
              <a:rPr lang="en-IN" sz="2000" b="1" spc="0" dirty="0">
                <a:effectLst/>
                <a:latin typeface="Cambria" panose="02040503050406030204" pitchFamily="18" charset="0"/>
                <a:ea typeface="Cambria" panose="02040503050406030204" pitchFamily="18" charset="0"/>
              </a:rPr>
            </a:br>
            <a:br>
              <a:rPr lang="en-IN" sz="2000" b="1" spc="0" dirty="0">
                <a:effectLst/>
                <a:latin typeface="Cambria" panose="02040503050406030204" pitchFamily="18" charset="0"/>
                <a:ea typeface="Cambria" panose="02040503050406030204" pitchFamily="18" charset="0"/>
              </a:rPr>
            </a:br>
            <a:r>
              <a:rPr lang="en-IN" sz="2000" b="1" spc="0" dirty="0">
                <a:effectLst/>
                <a:latin typeface="Cambria" panose="02040503050406030204" pitchFamily="18" charset="0"/>
                <a:ea typeface="Cambria" panose="02040503050406030204" pitchFamily="18" charset="0"/>
              </a:rPr>
              <a:t>1. </a:t>
            </a:r>
            <a:r>
              <a:rPr lang="en-IN" sz="2000" b="1" spc="0" dirty="0" err="1">
                <a:effectLst/>
                <a:latin typeface="Cambria" panose="02040503050406030204" pitchFamily="18" charset="0"/>
                <a:ea typeface="Cambria" panose="02040503050406030204" pitchFamily="18" charset="0"/>
              </a:rPr>
              <a:t>Munnanuri</a:t>
            </a:r>
            <a:r>
              <a:rPr lang="en-IN" sz="2000" b="1" spc="0" dirty="0">
                <a:effectLst/>
                <a:latin typeface="Cambria" panose="02040503050406030204" pitchFamily="18" charset="0"/>
                <a:ea typeface="Cambria" panose="02040503050406030204" pitchFamily="18" charset="0"/>
              </a:rPr>
              <a:t> shiva Kumar</a:t>
            </a:r>
            <a:br>
              <a:rPr lang="en-IN" sz="2000" b="1" spc="0" dirty="0">
                <a:effectLst/>
                <a:latin typeface="Cambria" panose="02040503050406030204" pitchFamily="18" charset="0"/>
                <a:ea typeface="Cambria" panose="02040503050406030204" pitchFamily="18" charset="0"/>
              </a:rPr>
            </a:br>
            <a:r>
              <a:rPr lang="en-IN" sz="2000" b="1" spc="0" dirty="0">
                <a:effectLst/>
                <a:latin typeface="Cambria" panose="02040503050406030204" pitchFamily="18" charset="0"/>
                <a:ea typeface="Cambria" panose="02040503050406030204" pitchFamily="18" charset="0"/>
              </a:rPr>
              <a:t>2. Pratiksha Manwatkar</a:t>
            </a:r>
            <a:br>
              <a:rPr lang="en-IN" sz="2000" b="1" spc="0" dirty="0">
                <a:effectLst/>
                <a:latin typeface="Cambria" panose="02040503050406030204" pitchFamily="18" charset="0"/>
                <a:ea typeface="Cambria" panose="02040503050406030204" pitchFamily="18" charset="0"/>
              </a:rPr>
            </a:br>
            <a:r>
              <a:rPr lang="en-IN" sz="2000" b="1" spc="0" dirty="0">
                <a:effectLst/>
                <a:latin typeface="Cambria" panose="02040503050406030204" pitchFamily="18" charset="0"/>
                <a:ea typeface="Cambria" panose="02040503050406030204" pitchFamily="18" charset="0"/>
              </a:rPr>
              <a:t>3. D. Rohit Naidu</a:t>
            </a:r>
            <a:br>
              <a:rPr lang="en-IN" sz="2000" b="1" spc="0" dirty="0">
                <a:effectLst/>
                <a:latin typeface="Cambria" panose="02040503050406030204" pitchFamily="18" charset="0"/>
                <a:ea typeface="Cambria" panose="02040503050406030204" pitchFamily="18" charset="0"/>
              </a:rPr>
            </a:br>
            <a:r>
              <a:rPr lang="en-IN" sz="2000" b="1" spc="0" dirty="0">
                <a:effectLst/>
                <a:latin typeface="Cambria" panose="02040503050406030204" pitchFamily="18" charset="0"/>
                <a:ea typeface="Cambria" panose="02040503050406030204" pitchFamily="18" charset="0"/>
              </a:rPr>
              <a:t>4. </a:t>
            </a:r>
            <a:r>
              <a:rPr lang="en-IN" sz="2000" b="1" spc="0" dirty="0" err="1">
                <a:effectLst/>
                <a:latin typeface="Cambria" panose="02040503050406030204" pitchFamily="18" charset="0"/>
                <a:ea typeface="Cambria" panose="02040503050406030204" pitchFamily="18" charset="0"/>
              </a:rPr>
              <a:t>Nithyasri</a:t>
            </a:r>
            <a:r>
              <a:rPr lang="en-IN" sz="2000" b="1" spc="0" dirty="0">
                <a:effectLst/>
                <a:latin typeface="Cambria" panose="02040503050406030204" pitchFamily="18" charset="0"/>
                <a:ea typeface="Cambria" panose="02040503050406030204" pitchFamily="18" charset="0"/>
              </a:rPr>
              <a:t> . A</a:t>
            </a:r>
            <a:br>
              <a:rPr lang="en-IN" sz="2000" b="1" spc="0" dirty="0">
                <a:effectLst/>
                <a:latin typeface="Cambria" panose="02040503050406030204" pitchFamily="18" charset="0"/>
                <a:ea typeface="Cambria" panose="02040503050406030204" pitchFamily="18" charset="0"/>
              </a:rPr>
            </a:br>
            <a:r>
              <a:rPr lang="en-IN" sz="2000" b="1" spc="0" dirty="0">
                <a:effectLst/>
                <a:latin typeface="Cambria" panose="02040503050406030204" pitchFamily="18" charset="0"/>
                <a:ea typeface="Cambria" panose="02040503050406030204" pitchFamily="18" charset="0"/>
              </a:rPr>
              <a:t>5. Lokesh Kumar Patidar</a:t>
            </a:r>
            <a:br>
              <a:rPr lang="en-IN" sz="2000" b="1" spc="0" dirty="0">
                <a:effectLst/>
                <a:latin typeface="Cambria" panose="02040503050406030204" pitchFamily="18" charset="0"/>
                <a:ea typeface="Cambria" panose="02040503050406030204" pitchFamily="18" charset="0"/>
              </a:rPr>
            </a:br>
            <a:br>
              <a:rPr lang="en-IN" sz="2000" b="1" spc="0" dirty="0">
                <a:effectLst/>
                <a:latin typeface="Cambria" panose="02040503050406030204" pitchFamily="18" charset="0"/>
                <a:ea typeface="Cambria" panose="02040503050406030204" pitchFamily="18" charset="0"/>
              </a:rPr>
            </a:br>
            <a:br>
              <a:rPr lang="en-IN" sz="1800" b="1" spc="0" dirty="0">
                <a:effectLst/>
                <a:latin typeface="Cambria" panose="02040503050406030204" pitchFamily="18" charset="0"/>
                <a:ea typeface="Cambria" panose="02040503050406030204" pitchFamily="18" charset="0"/>
              </a:rPr>
            </a:br>
            <a:endParaRPr lang="en-IN" sz="1800" b="1" spc="0" dirty="0">
              <a:effectLst/>
              <a:latin typeface="Cambria" panose="02040503050406030204" pitchFamily="18" charset="0"/>
              <a:ea typeface="Cambria" panose="02040503050406030204" pitchFamily="18" charset="0"/>
            </a:endParaRPr>
          </a:p>
        </p:txBody>
      </p:sp>
      <p:sp>
        <p:nvSpPr>
          <p:cNvPr id="3" name="Subtitle 2">
            <a:extLst>
              <a:ext uri="{FF2B5EF4-FFF2-40B4-BE49-F238E27FC236}">
                <a16:creationId xmlns:a16="http://schemas.microsoft.com/office/drawing/2014/main" id="{146C2F6E-87D9-4EA8-739F-5CE649BF6910}"/>
              </a:ext>
            </a:extLst>
          </p:cNvPr>
          <p:cNvSpPr>
            <a:spLocks noGrp="1"/>
          </p:cNvSpPr>
          <p:nvPr>
            <p:ph type="subTitle" idx="1"/>
          </p:nvPr>
        </p:nvSpPr>
        <p:spPr>
          <a:xfrm>
            <a:off x="1621971" y="260710"/>
            <a:ext cx="9144000" cy="754025"/>
          </a:xfrm>
        </p:spPr>
        <p:txBody>
          <a:bodyPr>
            <a:normAutofit/>
          </a:bodyPr>
          <a:lstStyle/>
          <a:p>
            <a:pPr algn="ctr"/>
            <a:r>
              <a:rPr lang="en-IN" sz="4000" b="1" dirty="0">
                <a:solidFill>
                  <a:schemeClr val="tx1"/>
                </a:solidFill>
                <a:latin typeface="Algerian" panose="04020705040A02060702" pitchFamily="82" charset="0"/>
              </a:rPr>
              <a:t>BANK LOAN OF CUSTOMER| </a:t>
            </a:r>
            <a:r>
              <a:rPr lang="en-IN" sz="2800" b="1" dirty="0">
                <a:solidFill>
                  <a:schemeClr val="bg2">
                    <a:lumMod val="40000"/>
                    <a:lumOff val="60000"/>
                  </a:schemeClr>
                </a:solidFill>
                <a:latin typeface="Algerian" panose="04020705040A02060702" pitchFamily="82" charset="0"/>
              </a:rPr>
              <a:t>FINANCE</a:t>
            </a:r>
            <a:endParaRPr lang="en-IN" sz="4000" b="1" dirty="0">
              <a:solidFill>
                <a:schemeClr val="bg2">
                  <a:lumMod val="40000"/>
                  <a:lumOff val="60000"/>
                </a:schemeClr>
              </a:solidFill>
              <a:latin typeface="Algerian" panose="04020705040A02060702" pitchFamily="82" charset="0"/>
            </a:endParaRPr>
          </a:p>
        </p:txBody>
      </p:sp>
      <p:pic>
        <p:nvPicPr>
          <p:cNvPr id="5" name="Picture 4">
            <a:extLst>
              <a:ext uri="{FF2B5EF4-FFF2-40B4-BE49-F238E27FC236}">
                <a16:creationId xmlns:a16="http://schemas.microsoft.com/office/drawing/2014/main" id="{B3F485C9-93F9-D1D1-290B-EB52738AFA95}"/>
              </a:ext>
            </a:extLst>
          </p:cNvPr>
          <p:cNvPicPr>
            <a:picLocks noChangeAspect="1"/>
          </p:cNvPicPr>
          <p:nvPr/>
        </p:nvPicPr>
        <p:blipFill rotWithShape="1">
          <a:blip r:embed="rId2">
            <a:extLst>
              <a:ext uri="{28A0092B-C50C-407E-A947-70E740481C1C}">
                <a14:useLocalDpi xmlns:a14="http://schemas.microsoft.com/office/drawing/2010/main" val="0"/>
              </a:ext>
            </a:extLst>
          </a:blip>
          <a:srcRect b="7277"/>
          <a:stretch/>
        </p:blipFill>
        <p:spPr>
          <a:xfrm>
            <a:off x="7004179" y="1721186"/>
            <a:ext cx="4422192" cy="3685593"/>
          </a:xfrm>
          <a:prstGeom prst="rect">
            <a:avLst/>
          </a:prstGeom>
          <a:ln w="19050">
            <a:solidFill>
              <a:schemeClr val="bg1"/>
            </a:solidFill>
          </a:ln>
          <a:effectLst>
            <a:outerShdw blurRad="152400" dist="317500" dir="5400000" sx="90000" sy="-19000" rotWithShape="0">
              <a:prstClr val="black">
                <a:alpha val="15000"/>
              </a:prstClr>
            </a:outerShdw>
            <a:reflection blurRad="6350" stA="52000" endA="300" endPos="35000" dir="5400000" sy="-100000" algn="bl" rotWithShape="0"/>
          </a:effectLst>
          <a:scene3d>
            <a:camera prst="perspectiveLeft"/>
            <a:lightRig rig="threePt" dir="t"/>
          </a:scene3d>
        </p:spPr>
      </p:pic>
    </p:spTree>
    <p:extLst>
      <p:ext uri="{BB962C8B-B14F-4D97-AF65-F5344CB8AC3E}">
        <p14:creationId xmlns:p14="http://schemas.microsoft.com/office/powerpoint/2010/main" val="775721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713AC-F8FC-EF50-D14D-EBB80C245C9F}"/>
              </a:ext>
            </a:extLst>
          </p:cNvPr>
          <p:cNvSpPr>
            <a:spLocks noGrp="1"/>
          </p:cNvSpPr>
          <p:nvPr>
            <p:ph type="title"/>
          </p:nvPr>
        </p:nvSpPr>
        <p:spPr>
          <a:xfrm>
            <a:off x="838200" y="2259239"/>
            <a:ext cx="10515600" cy="1325563"/>
          </a:xfrm>
        </p:spPr>
        <p:txBody>
          <a:bodyPr/>
          <a:lstStyle/>
          <a:p>
            <a:pPr algn="ctr"/>
            <a:r>
              <a:rPr lang="en-IN" b="1" dirty="0">
                <a:latin typeface="Cambria" panose="02040503050406030204" pitchFamily="18" charset="0"/>
                <a:ea typeface="Cambria" panose="02040503050406030204" pitchFamily="18" charset="0"/>
              </a:rPr>
              <a:t>THANK YOU !</a:t>
            </a:r>
          </a:p>
        </p:txBody>
      </p:sp>
    </p:spTree>
    <p:extLst>
      <p:ext uri="{BB962C8B-B14F-4D97-AF65-F5344CB8AC3E}">
        <p14:creationId xmlns:p14="http://schemas.microsoft.com/office/powerpoint/2010/main" val="988527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3B3D7-0072-F6A8-85C7-590784DA961E}"/>
              </a:ext>
            </a:extLst>
          </p:cNvPr>
          <p:cNvSpPr>
            <a:spLocks noGrp="1"/>
          </p:cNvSpPr>
          <p:nvPr>
            <p:ph type="title"/>
          </p:nvPr>
        </p:nvSpPr>
        <p:spPr>
          <a:xfrm>
            <a:off x="839788" y="365125"/>
            <a:ext cx="10515600" cy="1239740"/>
          </a:xfrm>
        </p:spPr>
        <p:txBody>
          <a:bodyPr>
            <a:normAutofit/>
          </a:bodyPr>
          <a:lstStyle/>
          <a:p>
            <a:pPr algn="ctr"/>
            <a:r>
              <a:rPr lang="en-IN" sz="4000" b="1" dirty="0">
                <a:latin typeface="Cambria" panose="02040503050406030204" pitchFamily="18" charset="0"/>
                <a:ea typeface="Cambria" panose="02040503050406030204" pitchFamily="18" charset="0"/>
              </a:rPr>
              <a:t>Project Objective</a:t>
            </a:r>
          </a:p>
        </p:txBody>
      </p:sp>
      <p:sp>
        <p:nvSpPr>
          <p:cNvPr id="3" name="Text Placeholder 2">
            <a:extLst>
              <a:ext uri="{FF2B5EF4-FFF2-40B4-BE49-F238E27FC236}">
                <a16:creationId xmlns:a16="http://schemas.microsoft.com/office/drawing/2014/main" id="{AC63924F-607D-1CD5-AF4E-54AEE9A8A131}"/>
              </a:ext>
            </a:extLst>
          </p:cNvPr>
          <p:cNvSpPr>
            <a:spLocks noGrp="1"/>
          </p:cNvSpPr>
          <p:nvPr>
            <p:ph type="body" sz="half" idx="2"/>
          </p:nvPr>
        </p:nvSpPr>
        <p:spPr>
          <a:xfrm>
            <a:off x="2080727" y="1604865"/>
            <a:ext cx="8948058" cy="3778898"/>
          </a:xfrm>
        </p:spPr>
        <p:txBody>
          <a:bodyPr/>
          <a:lstStyle/>
          <a:p>
            <a:pPr marL="285750" indent="-285750">
              <a:lnSpc>
                <a:spcPct val="150000"/>
              </a:lnSpc>
              <a:buFont typeface="Wingdings" panose="05000000000000000000" pitchFamily="2" charset="2"/>
              <a:buChar char="v"/>
            </a:pPr>
            <a:r>
              <a:rPr lang="en-US" sz="1800" b="1" dirty="0">
                <a:solidFill>
                  <a:schemeClr val="tx1"/>
                </a:solidFill>
                <a:latin typeface="Cambria" panose="02040503050406030204" pitchFamily="18" charset="0"/>
                <a:ea typeface="Cambria" panose="02040503050406030204" pitchFamily="18" charset="0"/>
              </a:rPr>
              <a:t>This is Bank loan of Customers project where we were provided with 2 datasets with .csv extension files having 39k rows each and the objective was to analyze the growth that bank got within given years in loans.</a:t>
            </a:r>
          </a:p>
          <a:p>
            <a:pPr marL="285750" indent="-285750">
              <a:lnSpc>
                <a:spcPct val="150000"/>
              </a:lnSpc>
              <a:buFont typeface="Wingdings" panose="05000000000000000000" pitchFamily="2" charset="2"/>
              <a:buChar char="v"/>
            </a:pPr>
            <a:r>
              <a:rPr lang="en-US" sz="1800" b="1" dirty="0">
                <a:solidFill>
                  <a:schemeClr val="tx1"/>
                </a:solidFill>
                <a:latin typeface="Cambria" panose="02040503050406030204" pitchFamily="18" charset="0"/>
                <a:ea typeface="Cambria" panose="02040503050406030204" pitchFamily="18" charset="0"/>
              </a:rPr>
              <a:t>We used MS-Excel, MySQL for analyzing, cleaning and removing duplicates from dataset and prepared dashboard using Tableau and Power-BI tools where we did calculations, merging and prepared interactive dashboards.</a:t>
            </a:r>
          </a:p>
          <a:p>
            <a:endParaRPr lang="en-IN" dirty="0"/>
          </a:p>
        </p:txBody>
      </p:sp>
    </p:spTree>
    <p:extLst>
      <p:ext uri="{BB962C8B-B14F-4D97-AF65-F5344CB8AC3E}">
        <p14:creationId xmlns:p14="http://schemas.microsoft.com/office/powerpoint/2010/main" val="2776152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1F124-3F61-6596-0595-5FED4653248B}"/>
              </a:ext>
            </a:extLst>
          </p:cNvPr>
          <p:cNvSpPr>
            <a:spLocks noGrp="1"/>
          </p:cNvSpPr>
          <p:nvPr>
            <p:ph type="title"/>
          </p:nvPr>
        </p:nvSpPr>
        <p:spPr>
          <a:xfrm>
            <a:off x="839788" y="326571"/>
            <a:ext cx="10515600" cy="802433"/>
          </a:xfrm>
        </p:spPr>
        <p:txBody>
          <a:bodyPr>
            <a:normAutofit/>
          </a:bodyPr>
          <a:lstStyle/>
          <a:p>
            <a:pPr algn="ctr"/>
            <a:r>
              <a:rPr lang="en-IN" sz="3600" b="1" dirty="0">
                <a:latin typeface="Cambria" panose="02040503050406030204" pitchFamily="18" charset="0"/>
                <a:ea typeface="Cambria" panose="02040503050406030204" pitchFamily="18" charset="0"/>
              </a:rPr>
              <a:t>Contents</a:t>
            </a:r>
          </a:p>
        </p:txBody>
      </p:sp>
      <p:sp>
        <p:nvSpPr>
          <p:cNvPr id="3" name="Text Placeholder 2">
            <a:extLst>
              <a:ext uri="{FF2B5EF4-FFF2-40B4-BE49-F238E27FC236}">
                <a16:creationId xmlns:a16="http://schemas.microsoft.com/office/drawing/2014/main" id="{5D67AAC1-296D-5F8B-1BF4-C499EEA90433}"/>
              </a:ext>
            </a:extLst>
          </p:cNvPr>
          <p:cNvSpPr>
            <a:spLocks noGrp="1"/>
          </p:cNvSpPr>
          <p:nvPr>
            <p:ph type="body" sz="half" idx="2"/>
          </p:nvPr>
        </p:nvSpPr>
        <p:spPr>
          <a:xfrm>
            <a:off x="1483600" y="1455576"/>
            <a:ext cx="8453502" cy="4535649"/>
          </a:xfrm>
        </p:spPr>
        <p:txBody>
          <a:bodyPr/>
          <a:lstStyle/>
          <a:p>
            <a:pPr marL="285750" indent="-285750">
              <a:buFont typeface="Wingdings" panose="05000000000000000000" pitchFamily="2" charset="2"/>
              <a:buChar char="v"/>
            </a:pPr>
            <a:r>
              <a:rPr lang="en-IN" sz="2400" b="1" dirty="0">
                <a:solidFill>
                  <a:schemeClr val="accent5">
                    <a:lumMod val="75000"/>
                  </a:schemeClr>
                </a:solidFill>
                <a:latin typeface="Cambria" panose="02040503050406030204" pitchFamily="18" charset="0"/>
                <a:ea typeface="Cambria" panose="02040503050406030204" pitchFamily="18" charset="0"/>
              </a:rPr>
              <a:t>KPI-1</a:t>
            </a:r>
            <a:r>
              <a:rPr lang="en-IN" sz="2400" b="1" dirty="0">
                <a:latin typeface="Cambria" panose="02040503050406030204" pitchFamily="18" charset="0"/>
                <a:ea typeface="Cambria" panose="02040503050406030204" pitchFamily="18" charset="0"/>
              </a:rPr>
              <a:t> :</a:t>
            </a:r>
            <a:r>
              <a:rPr lang="en-IN" sz="2000" b="1" dirty="0">
                <a:latin typeface="Cambria" panose="02040503050406030204" pitchFamily="18" charset="0"/>
                <a:ea typeface="Cambria" panose="02040503050406030204" pitchFamily="18" charset="0"/>
              </a:rPr>
              <a:t> Year Wise Loan Amount Stats</a:t>
            </a:r>
          </a:p>
          <a:p>
            <a:endParaRPr lang="en-IN" sz="2000" b="1"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v"/>
            </a:pPr>
            <a:r>
              <a:rPr lang="en-IN" sz="2400" b="1" dirty="0">
                <a:solidFill>
                  <a:schemeClr val="accent5">
                    <a:lumMod val="75000"/>
                  </a:schemeClr>
                </a:solidFill>
                <a:latin typeface="Cambria" panose="02040503050406030204" pitchFamily="18" charset="0"/>
                <a:ea typeface="Cambria" panose="02040503050406030204" pitchFamily="18" charset="0"/>
              </a:rPr>
              <a:t>KPI-2</a:t>
            </a:r>
            <a:r>
              <a:rPr lang="en-IN" sz="2400" b="1" dirty="0">
                <a:latin typeface="Cambria" panose="02040503050406030204" pitchFamily="18" charset="0"/>
                <a:ea typeface="Cambria" panose="02040503050406030204" pitchFamily="18" charset="0"/>
              </a:rPr>
              <a:t> </a:t>
            </a:r>
            <a:r>
              <a:rPr lang="en-IN" sz="2000" b="1" dirty="0">
                <a:latin typeface="Cambria" panose="02040503050406030204" pitchFamily="18" charset="0"/>
                <a:ea typeface="Cambria" panose="02040503050406030204" pitchFamily="18" charset="0"/>
              </a:rPr>
              <a:t>: Grade And Sub-grade Wise </a:t>
            </a:r>
            <a:r>
              <a:rPr lang="en-IN" sz="2000" b="1" dirty="0" err="1">
                <a:latin typeface="Cambria" panose="02040503050406030204" pitchFamily="18" charset="0"/>
                <a:ea typeface="Cambria" panose="02040503050406030204" pitchFamily="18" charset="0"/>
              </a:rPr>
              <a:t>revol_balance</a:t>
            </a:r>
            <a:endParaRPr lang="en-IN" sz="2000" b="1" dirty="0">
              <a:latin typeface="Cambria" panose="02040503050406030204" pitchFamily="18" charset="0"/>
              <a:ea typeface="Cambria" panose="02040503050406030204" pitchFamily="18" charset="0"/>
            </a:endParaRPr>
          </a:p>
          <a:p>
            <a:endParaRPr lang="en-IN" sz="2000" b="1"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v"/>
            </a:pPr>
            <a:r>
              <a:rPr lang="en-IN" sz="2400" b="1" dirty="0">
                <a:solidFill>
                  <a:schemeClr val="accent5">
                    <a:lumMod val="75000"/>
                  </a:schemeClr>
                </a:solidFill>
                <a:latin typeface="Cambria" panose="02040503050406030204" pitchFamily="18" charset="0"/>
                <a:ea typeface="Cambria" panose="02040503050406030204" pitchFamily="18" charset="0"/>
              </a:rPr>
              <a:t>KPI-3</a:t>
            </a:r>
            <a:r>
              <a:rPr lang="en-IN" sz="2400" b="1" dirty="0">
                <a:latin typeface="Cambria" panose="02040503050406030204" pitchFamily="18" charset="0"/>
                <a:ea typeface="Cambria" panose="02040503050406030204" pitchFamily="18" charset="0"/>
              </a:rPr>
              <a:t> </a:t>
            </a:r>
            <a:r>
              <a:rPr lang="en-IN" sz="2000" b="1" dirty="0">
                <a:latin typeface="Cambria" panose="02040503050406030204" pitchFamily="18" charset="0"/>
                <a:ea typeface="Cambria" panose="02040503050406030204" pitchFamily="18" charset="0"/>
              </a:rPr>
              <a:t>: Total Payment For Verified Status And Non-verified Status</a:t>
            </a:r>
          </a:p>
          <a:p>
            <a:endParaRPr lang="en-IN" sz="2000" b="1"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v"/>
            </a:pPr>
            <a:r>
              <a:rPr lang="en-IN" sz="2400" b="1" dirty="0">
                <a:solidFill>
                  <a:schemeClr val="accent5">
                    <a:lumMod val="75000"/>
                  </a:schemeClr>
                </a:solidFill>
                <a:latin typeface="Cambria" panose="02040503050406030204" pitchFamily="18" charset="0"/>
                <a:ea typeface="Cambria" panose="02040503050406030204" pitchFamily="18" charset="0"/>
              </a:rPr>
              <a:t>KPI-4</a:t>
            </a:r>
            <a:r>
              <a:rPr lang="en-IN" sz="2400" b="1" dirty="0">
                <a:latin typeface="Cambria" panose="02040503050406030204" pitchFamily="18" charset="0"/>
                <a:ea typeface="Cambria" panose="02040503050406030204" pitchFamily="18" charset="0"/>
              </a:rPr>
              <a:t> :</a:t>
            </a:r>
            <a:r>
              <a:rPr lang="en-IN" sz="2000" b="1" dirty="0">
                <a:latin typeface="Cambria" panose="02040503050406030204" pitchFamily="18" charset="0"/>
                <a:ea typeface="Cambria" panose="02040503050406030204" pitchFamily="18" charset="0"/>
              </a:rPr>
              <a:t> State Wise Month Wise Loan Status</a:t>
            </a:r>
          </a:p>
          <a:p>
            <a:endParaRPr lang="en-IN" sz="2000" b="1"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v"/>
            </a:pPr>
            <a:r>
              <a:rPr lang="en-IN" sz="2400" b="1" dirty="0">
                <a:solidFill>
                  <a:schemeClr val="accent5">
                    <a:lumMod val="75000"/>
                  </a:schemeClr>
                </a:solidFill>
                <a:latin typeface="Cambria" panose="02040503050406030204" pitchFamily="18" charset="0"/>
                <a:ea typeface="Cambria" panose="02040503050406030204" pitchFamily="18" charset="0"/>
              </a:rPr>
              <a:t>KPI-5</a:t>
            </a:r>
            <a:r>
              <a:rPr lang="en-IN" sz="2000" b="1" dirty="0">
                <a:latin typeface="Cambria" panose="02040503050406030204" pitchFamily="18" charset="0"/>
                <a:ea typeface="Cambria" panose="02040503050406030204" pitchFamily="18" charset="0"/>
              </a:rPr>
              <a:t> : Home Ownership VS Last Payment Date Stats</a:t>
            </a:r>
          </a:p>
          <a:p>
            <a:endParaRPr lang="en-IN" dirty="0"/>
          </a:p>
        </p:txBody>
      </p:sp>
    </p:spTree>
    <p:extLst>
      <p:ext uri="{BB962C8B-B14F-4D97-AF65-F5344CB8AC3E}">
        <p14:creationId xmlns:p14="http://schemas.microsoft.com/office/powerpoint/2010/main" val="1623684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F7BFE-82C0-2845-A655-4840DD4CCEC7}"/>
              </a:ext>
            </a:extLst>
          </p:cNvPr>
          <p:cNvSpPr>
            <a:spLocks noGrp="1"/>
          </p:cNvSpPr>
          <p:nvPr>
            <p:ph type="title"/>
          </p:nvPr>
        </p:nvSpPr>
        <p:spPr>
          <a:xfrm>
            <a:off x="839788" y="158620"/>
            <a:ext cx="10515600" cy="783772"/>
          </a:xfrm>
        </p:spPr>
        <p:txBody>
          <a:bodyPr>
            <a:normAutofit/>
          </a:bodyPr>
          <a:lstStyle/>
          <a:p>
            <a:pPr algn="ctr"/>
            <a:r>
              <a:rPr lang="en-IN" sz="3600" b="1" dirty="0">
                <a:latin typeface="Cambria" panose="02040503050406030204" pitchFamily="18" charset="0"/>
                <a:ea typeface="Cambria" panose="02040503050406030204" pitchFamily="18" charset="0"/>
              </a:rPr>
              <a:t>KPI - 1</a:t>
            </a:r>
          </a:p>
        </p:txBody>
      </p:sp>
      <p:sp>
        <p:nvSpPr>
          <p:cNvPr id="3" name="Text Placeholder 2">
            <a:extLst>
              <a:ext uri="{FF2B5EF4-FFF2-40B4-BE49-F238E27FC236}">
                <a16:creationId xmlns:a16="http://schemas.microsoft.com/office/drawing/2014/main" id="{1E7D7AE4-27F9-2561-F587-5D5DDCB168D0}"/>
              </a:ext>
            </a:extLst>
          </p:cNvPr>
          <p:cNvSpPr>
            <a:spLocks noGrp="1"/>
          </p:cNvSpPr>
          <p:nvPr>
            <p:ph type="body" sz="half" idx="2"/>
          </p:nvPr>
        </p:nvSpPr>
        <p:spPr>
          <a:xfrm>
            <a:off x="438539" y="1296954"/>
            <a:ext cx="5971592" cy="5253135"/>
          </a:xfrm>
        </p:spPr>
        <p:txBody>
          <a:bodyPr>
            <a:normAutofit fontScale="92500" lnSpcReduction="10000"/>
          </a:bodyPr>
          <a:lstStyle/>
          <a:p>
            <a:pPr marL="285750" indent="-285750">
              <a:buFont typeface="Wingdings" panose="05000000000000000000" pitchFamily="2" charset="2"/>
              <a:buChar char="v"/>
            </a:pPr>
            <a:r>
              <a:rPr lang="en-IN" sz="2400" b="1" dirty="0">
                <a:solidFill>
                  <a:schemeClr val="accent5">
                    <a:lumMod val="75000"/>
                  </a:schemeClr>
                </a:solidFill>
                <a:latin typeface="Cambria" panose="02040503050406030204" pitchFamily="18" charset="0"/>
                <a:ea typeface="Cambria" panose="02040503050406030204" pitchFamily="18" charset="0"/>
              </a:rPr>
              <a:t>Year wise loan Amount stats :</a:t>
            </a:r>
          </a:p>
          <a:p>
            <a:endParaRPr lang="en-IN" dirty="0"/>
          </a:p>
          <a:p>
            <a:pPr marL="36900" indent="0">
              <a:lnSpc>
                <a:spcPct val="150000"/>
              </a:lnSpc>
              <a:buNone/>
            </a:pPr>
            <a:r>
              <a:rPr lang="en-IN" sz="2200" b="1" dirty="0">
                <a:latin typeface="Cambria" panose="02040503050406030204" pitchFamily="18" charset="0"/>
                <a:ea typeface="Cambria" panose="02040503050406030204" pitchFamily="18" charset="0"/>
              </a:rPr>
              <a:t>By observing the chart we can see how Loan Amount is increasing by year.</a:t>
            </a:r>
          </a:p>
          <a:p>
            <a:pPr marL="36900" indent="0">
              <a:lnSpc>
                <a:spcPct val="150000"/>
              </a:lnSpc>
              <a:buNone/>
            </a:pPr>
            <a:r>
              <a:rPr lang="en-IN" sz="2200" b="1" dirty="0">
                <a:latin typeface="Cambria" panose="02040503050406030204" pitchFamily="18" charset="0"/>
                <a:ea typeface="Cambria" panose="02040503050406030204" pitchFamily="18" charset="0"/>
              </a:rPr>
              <a:t>Starts from 2007 the loan amount is 22,19,275 and in the 2011 the loan amount is 26,05,06,575. We can subtract the new value to the old value to see the difference </a:t>
            </a:r>
          </a:p>
          <a:p>
            <a:pPr marL="36900" indent="0">
              <a:lnSpc>
                <a:spcPct val="150000"/>
              </a:lnSpc>
              <a:buNone/>
            </a:pPr>
            <a:r>
              <a:rPr lang="en-IN" sz="2200" b="1" dirty="0">
                <a:latin typeface="Cambria" panose="02040503050406030204" pitchFamily="18" charset="0"/>
                <a:ea typeface="Cambria" panose="02040503050406030204" pitchFamily="18" charset="0"/>
              </a:rPr>
              <a:t>26,05,06,575 - 22,19,275 =</a:t>
            </a:r>
            <a:r>
              <a:rPr lang="en-IN" sz="2200" b="1" i="0" u="none" strike="noStrike" dirty="0">
                <a:solidFill>
                  <a:srgbClr val="000000"/>
                </a:solidFill>
                <a:effectLst/>
                <a:latin typeface="Cambria" panose="02040503050406030204" pitchFamily="18" charset="0"/>
                <a:ea typeface="Cambria" panose="02040503050406030204" pitchFamily="18" charset="0"/>
              </a:rPr>
              <a:t> </a:t>
            </a:r>
            <a:r>
              <a:rPr lang="en-IN" sz="2200" b="1" dirty="0">
                <a:latin typeface="Cambria" panose="02040503050406030204" pitchFamily="18" charset="0"/>
                <a:ea typeface="Cambria" panose="02040503050406030204" pitchFamily="18" charset="0"/>
              </a:rPr>
              <a:t>258287300</a:t>
            </a:r>
          </a:p>
          <a:p>
            <a:pPr marL="36900" indent="0">
              <a:lnSpc>
                <a:spcPct val="150000"/>
              </a:lnSpc>
              <a:buNone/>
            </a:pPr>
            <a:r>
              <a:rPr lang="en-IN" sz="2200" b="1" dirty="0">
                <a:solidFill>
                  <a:schemeClr val="accent5">
                    <a:lumMod val="75000"/>
                  </a:schemeClr>
                </a:solidFill>
                <a:latin typeface="Cambria" panose="02040503050406030204" pitchFamily="18" charset="0"/>
                <a:ea typeface="Cambria" panose="02040503050406030204" pitchFamily="18" charset="0"/>
              </a:rPr>
              <a:t>258287300 increased </a:t>
            </a:r>
            <a:r>
              <a:rPr lang="en-IN" sz="2200" b="1" dirty="0">
                <a:latin typeface="Cambria" panose="02040503050406030204" pitchFamily="18" charset="0"/>
                <a:ea typeface="Cambria" panose="02040503050406030204" pitchFamily="18" charset="0"/>
              </a:rPr>
              <a:t>in the duration of </a:t>
            </a:r>
            <a:r>
              <a:rPr lang="en-IN" sz="2200" b="1" dirty="0">
                <a:solidFill>
                  <a:schemeClr val="accent5">
                    <a:lumMod val="75000"/>
                  </a:schemeClr>
                </a:solidFill>
                <a:latin typeface="Cambria" panose="02040503050406030204" pitchFamily="18" charset="0"/>
                <a:ea typeface="Cambria" panose="02040503050406030204" pitchFamily="18" charset="0"/>
              </a:rPr>
              <a:t>5 years</a:t>
            </a:r>
          </a:p>
          <a:p>
            <a:pPr marL="36900" indent="0">
              <a:lnSpc>
                <a:spcPct val="150000"/>
              </a:lnSpc>
              <a:buNone/>
            </a:pPr>
            <a:r>
              <a:rPr lang="en-IN" sz="2200" b="1" dirty="0">
                <a:latin typeface="Cambria" panose="02040503050406030204" pitchFamily="18" charset="0"/>
                <a:ea typeface="Cambria" panose="02040503050406030204" pitchFamily="18" charset="0"/>
              </a:rPr>
              <a:t>And Grand Total of all years is </a:t>
            </a:r>
            <a:r>
              <a:rPr lang="en-IN" sz="2200" b="1" i="0" u="none" strike="noStrike" dirty="0">
                <a:solidFill>
                  <a:srgbClr val="000000"/>
                </a:solidFill>
                <a:effectLst/>
                <a:latin typeface="Cambria" panose="02040503050406030204" pitchFamily="18" charset="0"/>
                <a:ea typeface="Cambria" panose="02040503050406030204" pitchFamily="18" charset="0"/>
              </a:rPr>
              <a:t> </a:t>
            </a:r>
            <a:r>
              <a:rPr lang="en-IN" sz="2200" b="1" i="0" u="none" strike="noStrike" dirty="0">
                <a:solidFill>
                  <a:schemeClr val="accent5">
                    <a:lumMod val="75000"/>
                  </a:schemeClr>
                </a:solidFill>
                <a:effectLst/>
                <a:latin typeface="Cambria" panose="02040503050406030204" pitchFamily="18" charset="0"/>
                <a:ea typeface="Cambria" panose="02040503050406030204" pitchFamily="18" charset="0"/>
              </a:rPr>
              <a:t>44,56,02,650.00 </a:t>
            </a:r>
            <a:endParaRPr lang="en-IN" sz="2200" b="1" dirty="0">
              <a:solidFill>
                <a:schemeClr val="accent5">
                  <a:lumMod val="75000"/>
                </a:schemeClr>
              </a:solidFill>
              <a:latin typeface="Cambria" panose="02040503050406030204" pitchFamily="18" charset="0"/>
              <a:ea typeface="Cambria" panose="02040503050406030204" pitchFamily="18" charset="0"/>
            </a:endParaRPr>
          </a:p>
          <a:p>
            <a:endParaRPr lang="en-IN" dirty="0"/>
          </a:p>
          <a:p>
            <a:endParaRPr lang="en-IN" dirty="0"/>
          </a:p>
        </p:txBody>
      </p:sp>
      <p:pic>
        <p:nvPicPr>
          <p:cNvPr id="5" name="Picture 4">
            <a:extLst>
              <a:ext uri="{FF2B5EF4-FFF2-40B4-BE49-F238E27FC236}">
                <a16:creationId xmlns:a16="http://schemas.microsoft.com/office/drawing/2014/main" id="{F2639D39-B10D-12CD-847E-DD2EAE3590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9258" y="4069840"/>
            <a:ext cx="4379226" cy="2373998"/>
          </a:xfrm>
          <a:prstGeom prst="rect">
            <a:avLst/>
          </a:prstGeom>
          <a:ln w="12700">
            <a:solidFill>
              <a:schemeClr val="bg1"/>
            </a:solidFill>
          </a:ln>
          <a:effectLst>
            <a:outerShdw blurRad="50800" dist="38100" dir="2700000" algn="tl" rotWithShape="0">
              <a:prstClr val="black">
                <a:alpha val="40000"/>
              </a:prstClr>
            </a:outerShdw>
          </a:effectLst>
        </p:spPr>
      </p:pic>
      <p:pic>
        <p:nvPicPr>
          <p:cNvPr id="7" name="Picture 6">
            <a:extLst>
              <a:ext uri="{FF2B5EF4-FFF2-40B4-BE49-F238E27FC236}">
                <a16:creationId xmlns:a16="http://schemas.microsoft.com/office/drawing/2014/main" id="{1718E1C6-1636-FFFF-1DDF-7B2A235543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9257" y="942392"/>
            <a:ext cx="4379227" cy="2967457"/>
          </a:xfrm>
          <a:prstGeom prst="rect">
            <a:avLst/>
          </a:prstGeom>
          <a:ln w="12700">
            <a:solidFill>
              <a:schemeClr val="bg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709182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90818-4D58-737C-1377-B6A1BB17C175}"/>
              </a:ext>
            </a:extLst>
          </p:cNvPr>
          <p:cNvSpPr>
            <a:spLocks noGrp="1"/>
          </p:cNvSpPr>
          <p:nvPr>
            <p:ph type="title"/>
          </p:nvPr>
        </p:nvSpPr>
        <p:spPr>
          <a:xfrm>
            <a:off x="839788" y="83976"/>
            <a:ext cx="10515600" cy="782799"/>
          </a:xfrm>
        </p:spPr>
        <p:txBody>
          <a:bodyPr>
            <a:normAutofit/>
          </a:bodyPr>
          <a:lstStyle/>
          <a:p>
            <a:pPr algn="ctr"/>
            <a:r>
              <a:rPr lang="en-IN" sz="4000" b="1" dirty="0">
                <a:latin typeface="Cambria" panose="02040503050406030204" pitchFamily="18" charset="0"/>
                <a:ea typeface="Cambria" panose="02040503050406030204" pitchFamily="18" charset="0"/>
              </a:rPr>
              <a:t>KPI – 2 </a:t>
            </a:r>
          </a:p>
        </p:txBody>
      </p:sp>
      <p:sp>
        <p:nvSpPr>
          <p:cNvPr id="3" name="Text Placeholder 2">
            <a:extLst>
              <a:ext uri="{FF2B5EF4-FFF2-40B4-BE49-F238E27FC236}">
                <a16:creationId xmlns:a16="http://schemas.microsoft.com/office/drawing/2014/main" id="{A5DF0984-CD71-221A-4939-07A97AEC0C69}"/>
              </a:ext>
            </a:extLst>
          </p:cNvPr>
          <p:cNvSpPr>
            <a:spLocks noGrp="1"/>
          </p:cNvSpPr>
          <p:nvPr>
            <p:ph type="body" sz="half" idx="2"/>
          </p:nvPr>
        </p:nvSpPr>
        <p:spPr>
          <a:xfrm>
            <a:off x="391919" y="1203649"/>
            <a:ext cx="6941942" cy="5299788"/>
          </a:xfrm>
        </p:spPr>
        <p:txBody>
          <a:bodyPr>
            <a:normAutofit fontScale="92500" lnSpcReduction="10000"/>
          </a:bodyPr>
          <a:lstStyle/>
          <a:p>
            <a:pPr marL="342900" indent="-342900">
              <a:buFont typeface="Wingdings" panose="05000000000000000000" pitchFamily="2" charset="2"/>
              <a:buChar char="v"/>
            </a:pPr>
            <a:r>
              <a:rPr lang="en-IN" sz="2800" b="1" dirty="0">
                <a:solidFill>
                  <a:schemeClr val="accent5">
                    <a:lumMod val="75000"/>
                  </a:schemeClr>
                </a:solidFill>
                <a:latin typeface="Cambria" panose="02040503050406030204" pitchFamily="18" charset="0"/>
                <a:ea typeface="Cambria" panose="02040503050406030204" pitchFamily="18" charset="0"/>
              </a:rPr>
              <a:t>Grade and sub-grade wise </a:t>
            </a:r>
            <a:r>
              <a:rPr lang="en-IN" sz="2800" b="1" dirty="0" err="1">
                <a:solidFill>
                  <a:schemeClr val="accent5">
                    <a:lumMod val="75000"/>
                  </a:schemeClr>
                </a:solidFill>
                <a:latin typeface="Cambria" panose="02040503050406030204" pitchFamily="18" charset="0"/>
                <a:ea typeface="Cambria" panose="02040503050406030204" pitchFamily="18" charset="0"/>
              </a:rPr>
              <a:t>revol_balance</a:t>
            </a:r>
            <a:r>
              <a:rPr lang="en-IN" sz="2800" b="1" dirty="0">
                <a:solidFill>
                  <a:schemeClr val="accent5">
                    <a:lumMod val="75000"/>
                  </a:schemeClr>
                </a:solidFill>
                <a:latin typeface="Cambria" panose="02040503050406030204" pitchFamily="18" charset="0"/>
                <a:ea typeface="Cambria" panose="02040503050406030204" pitchFamily="18" charset="0"/>
              </a:rPr>
              <a:t> : </a:t>
            </a:r>
          </a:p>
          <a:p>
            <a:endParaRPr lang="en-IN" sz="2000" b="1" dirty="0">
              <a:solidFill>
                <a:schemeClr val="accent5">
                  <a:lumMod val="75000"/>
                </a:schemeClr>
              </a:solidFill>
              <a:latin typeface="Cambria" panose="02040503050406030204" pitchFamily="18" charset="0"/>
              <a:ea typeface="Cambria" panose="02040503050406030204" pitchFamily="18" charset="0"/>
            </a:endParaRPr>
          </a:p>
          <a:p>
            <a:pPr marL="36900" indent="0">
              <a:lnSpc>
                <a:spcPct val="150000"/>
              </a:lnSpc>
              <a:buNone/>
            </a:pPr>
            <a:r>
              <a:rPr lang="en-IN" sz="2200" b="1" dirty="0">
                <a:latin typeface="Cambria" panose="02040503050406030204" pitchFamily="18" charset="0"/>
                <a:ea typeface="Cambria" panose="02040503050406030204" pitchFamily="18" charset="0"/>
              </a:rPr>
              <a:t>In this Grade and subgrade wise </a:t>
            </a:r>
            <a:r>
              <a:rPr lang="en-IN" sz="2200" b="1" dirty="0" err="1">
                <a:latin typeface="Cambria" panose="02040503050406030204" pitchFamily="18" charset="0"/>
                <a:ea typeface="Cambria" panose="02040503050406030204" pitchFamily="18" charset="0"/>
              </a:rPr>
              <a:t>revol</a:t>
            </a:r>
            <a:r>
              <a:rPr lang="en-IN" sz="2200" b="1" dirty="0">
                <a:latin typeface="Cambria" panose="02040503050406030204" pitchFamily="18" charset="0"/>
                <a:ea typeface="Cambria" panose="02040503050406030204" pitchFamily="18" charset="0"/>
              </a:rPr>
              <a:t> balance we can notice Grade-B have more </a:t>
            </a:r>
            <a:r>
              <a:rPr lang="en-IN" sz="2200" b="1" dirty="0" err="1">
                <a:latin typeface="Cambria" panose="02040503050406030204" pitchFamily="18" charset="0"/>
                <a:ea typeface="Cambria" panose="02040503050406030204" pitchFamily="18" charset="0"/>
              </a:rPr>
              <a:t>revol</a:t>
            </a:r>
            <a:r>
              <a:rPr lang="en-IN" sz="2200" b="1" dirty="0">
                <a:latin typeface="Cambria" panose="02040503050406030204" pitchFamily="18" charset="0"/>
                <a:ea typeface="Cambria" panose="02040503050406030204" pitchFamily="18" charset="0"/>
              </a:rPr>
              <a:t> balance then any other grade &amp; Grade-G have very low </a:t>
            </a:r>
            <a:r>
              <a:rPr lang="en-IN" sz="2200" b="1" dirty="0" err="1">
                <a:latin typeface="Cambria" panose="02040503050406030204" pitchFamily="18" charset="0"/>
                <a:ea typeface="Cambria" panose="02040503050406030204" pitchFamily="18" charset="0"/>
              </a:rPr>
              <a:t>revol</a:t>
            </a:r>
            <a:r>
              <a:rPr lang="en-IN" sz="2200" b="1" dirty="0">
                <a:latin typeface="Cambria" panose="02040503050406030204" pitchFamily="18" charset="0"/>
                <a:ea typeface="Cambria" panose="02040503050406030204" pitchFamily="18" charset="0"/>
              </a:rPr>
              <a:t> balance.</a:t>
            </a:r>
          </a:p>
          <a:p>
            <a:pPr marL="36900" indent="0">
              <a:lnSpc>
                <a:spcPct val="150000"/>
              </a:lnSpc>
              <a:buNone/>
            </a:pPr>
            <a:r>
              <a:rPr lang="en-US" sz="2200" b="1" dirty="0">
                <a:latin typeface="Cambria" panose="02040503050406030204" pitchFamily="18" charset="0"/>
                <a:ea typeface="Cambria" panose="02040503050406030204" pitchFamily="18" charset="0"/>
              </a:rPr>
              <a:t>As we can see that Grade B customers has higher annual income for </a:t>
            </a:r>
            <a:r>
              <a:rPr lang="en-US" sz="2200" b="1" dirty="0">
                <a:solidFill>
                  <a:schemeClr val="accent5">
                    <a:lumMod val="75000"/>
                  </a:schemeClr>
                </a:solidFill>
                <a:latin typeface="Cambria" panose="02040503050406030204" pitchFamily="18" charset="0"/>
                <a:ea typeface="Cambria" panose="02040503050406030204" pitchFamily="18" charset="0"/>
              </a:rPr>
              <a:t>10+ years of employment period</a:t>
            </a:r>
            <a:r>
              <a:rPr lang="en-US" sz="2200" b="1" dirty="0">
                <a:latin typeface="Cambria" panose="02040503050406030204" pitchFamily="18" charset="0"/>
                <a:ea typeface="Cambria" panose="02040503050406030204" pitchFamily="18" charset="0"/>
              </a:rPr>
              <a:t>, so higher the annual income lower the Debt to income ratio and hence, more number of customers took loan in Grade B .</a:t>
            </a:r>
          </a:p>
          <a:p>
            <a:pPr marL="36900" indent="0">
              <a:lnSpc>
                <a:spcPct val="150000"/>
              </a:lnSpc>
              <a:buNone/>
            </a:pPr>
            <a:r>
              <a:rPr lang="en-US" sz="2200" b="1" dirty="0">
                <a:latin typeface="Cambria" panose="02040503050406030204" pitchFamily="18" charset="0"/>
                <a:ea typeface="Cambria" panose="02040503050406030204" pitchFamily="18" charset="0"/>
              </a:rPr>
              <a:t>Similarly, it goes for other grades also </a:t>
            </a:r>
            <a:r>
              <a:rPr lang="en-US" sz="2200" b="1" dirty="0">
                <a:solidFill>
                  <a:schemeClr val="accent5">
                    <a:lumMod val="75000"/>
                  </a:schemeClr>
                </a:solidFill>
                <a:latin typeface="Cambria" panose="02040503050406030204" pitchFamily="18" charset="0"/>
                <a:ea typeface="Cambria" panose="02040503050406030204" pitchFamily="18" charset="0"/>
              </a:rPr>
              <a:t>B&gt;A&gt;C&gt;D&gt;E&gt;F&gt;G</a:t>
            </a:r>
            <a:r>
              <a:rPr lang="en-US" sz="2200" b="1" dirty="0">
                <a:solidFill>
                  <a:srgbClr val="00B050"/>
                </a:solidFill>
                <a:latin typeface="Cambria" panose="02040503050406030204" pitchFamily="18" charset="0"/>
                <a:ea typeface="Cambria" panose="02040503050406030204" pitchFamily="18" charset="0"/>
              </a:rPr>
              <a:t> </a:t>
            </a:r>
            <a:r>
              <a:rPr lang="en-US" sz="2200" b="1" dirty="0">
                <a:latin typeface="Cambria" panose="02040503050406030204" pitchFamily="18" charset="0"/>
                <a:ea typeface="Cambria" panose="02040503050406030204" pitchFamily="18" charset="0"/>
              </a:rPr>
              <a:t>order for </a:t>
            </a:r>
            <a:r>
              <a:rPr lang="en-US" sz="2200" b="1" dirty="0" err="1">
                <a:latin typeface="Cambria" panose="02040503050406030204" pitchFamily="18" charset="0"/>
                <a:ea typeface="Cambria" panose="02040503050406030204" pitchFamily="18" charset="0"/>
              </a:rPr>
              <a:t>revol</a:t>
            </a:r>
            <a:r>
              <a:rPr lang="en-US" sz="2200" b="1" dirty="0">
                <a:latin typeface="Cambria" panose="02040503050406030204" pitchFamily="18" charset="0"/>
                <a:ea typeface="Cambria" panose="02040503050406030204" pitchFamily="18" charset="0"/>
              </a:rPr>
              <a:t> </a:t>
            </a:r>
            <a:r>
              <a:rPr lang="en-US" sz="2200" b="1" dirty="0" err="1">
                <a:latin typeface="Cambria" panose="02040503050406030204" pitchFamily="18" charset="0"/>
                <a:ea typeface="Cambria" panose="02040503050406030204" pitchFamily="18" charset="0"/>
              </a:rPr>
              <a:t>bal</a:t>
            </a:r>
            <a:r>
              <a:rPr lang="en-US" sz="2200" b="1" dirty="0">
                <a:latin typeface="Cambria" panose="02040503050406030204" pitchFamily="18" charset="0"/>
                <a:ea typeface="Cambria" panose="02040503050406030204" pitchFamily="18" charset="0"/>
              </a:rPr>
              <a:t> as per annual income</a:t>
            </a:r>
            <a:endParaRPr lang="en-IN" sz="2200" b="1" dirty="0">
              <a:latin typeface="Cambria" panose="02040503050406030204" pitchFamily="18" charset="0"/>
              <a:ea typeface="Cambria" panose="02040503050406030204" pitchFamily="18" charset="0"/>
            </a:endParaRPr>
          </a:p>
          <a:p>
            <a:endParaRPr lang="en-IN" sz="2000" b="1" dirty="0">
              <a:solidFill>
                <a:schemeClr val="accent5">
                  <a:lumMod val="75000"/>
                </a:schemeClr>
              </a:solidFill>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8C869254-DACD-5790-2B83-0476AD6F1A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3861" y="1203649"/>
            <a:ext cx="4708816" cy="2714659"/>
          </a:xfrm>
          <a:prstGeom prst="rect">
            <a:avLst/>
          </a:prstGeom>
          <a:ln w="12700">
            <a:solidFill>
              <a:schemeClr val="bg1"/>
            </a:solidFill>
          </a:ln>
          <a:effectLst>
            <a:outerShdw blurRad="50800" dist="38100" dir="2700000" algn="tl" rotWithShape="0">
              <a:prstClr val="black">
                <a:alpha val="40000"/>
              </a:prstClr>
            </a:outerShdw>
          </a:effectLst>
        </p:spPr>
      </p:pic>
      <p:pic>
        <p:nvPicPr>
          <p:cNvPr id="7" name="Picture 6">
            <a:extLst>
              <a:ext uri="{FF2B5EF4-FFF2-40B4-BE49-F238E27FC236}">
                <a16:creationId xmlns:a16="http://schemas.microsoft.com/office/drawing/2014/main" id="{6007EADC-20A1-C6C2-A6CC-E403377CA5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9216" y="4102692"/>
            <a:ext cx="4783461" cy="2400745"/>
          </a:xfrm>
          <a:prstGeom prst="rect">
            <a:avLst/>
          </a:prstGeom>
          <a:ln w="12700">
            <a:solidFill>
              <a:schemeClr val="bg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19541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545C6-E44B-724E-6521-A634DC4D5DF3}"/>
              </a:ext>
            </a:extLst>
          </p:cNvPr>
          <p:cNvSpPr>
            <a:spLocks noGrp="1"/>
          </p:cNvSpPr>
          <p:nvPr>
            <p:ph type="title"/>
          </p:nvPr>
        </p:nvSpPr>
        <p:spPr>
          <a:xfrm>
            <a:off x="839788" y="214605"/>
            <a:ext cx="10515600" cy="849086"/>
          </a:xfrm>
        </p:spPr>
        <p:txBody>
          <a:bodyPr>
            <a:normAutofit/>
          </a:bodyPr>
          <a:lstStyle/>
          <a:p>
            <a:pPr algn="ctr"/>
            <a:r>
              <a:rPr lang="en-IN" sz="4000" b="1" dirty="0">
                <a:latin typeface="Cambria" panose="02040503050406030204" pitchFamily="18" charset="0"/>
                <a:ea typeface="Cambria" panose="02040503050406030204" pitchFamily="18" charset="0"/>
              </a:rPr>
              <a:t>KPI - 3</a:t>
            </a:r>
          </a:p>
        </p:txBody>
      </p:sp>
      <p:sp>
        <p:nvSpPr>
          <p:cNvPr id="3" name="Text Placeholder 2">
            <a:extLst>
              <a:ext uri="{FF2B5EF4-FFF2-40B4-BE49-F238E27FC236}">
                <a16:creationId xmlns:a16="http://schemas.microsoft.com/office/drawing/2014/main" id="{E9305963-96C4-B278-C180-DBCDDE050351}"/>
              </a:ext>
            </a:extLst>
          </p:cNvPr>
          <p:cNvSpPr>
            <a:spLocks noGrp="1"/>
          </p:cNvSpPr>
          <p:nvPr>
            <p:ph type="body" sz="half" idx="2"/>
          </p:nvPr>
        </p:nvSpPr>
        <p:spPr>
          <a:xfrm>
            <a:off x="251927" y="1063691"/>
            <a:ext cx="7343192" cy="5020841"/>
          </a:xfrm>
        </p:spPr>
        <p:txBody>
          <a:bodyPr>
            <a:normAutofit/>
          </a:bodyPr>
          <a:lstStyle/>
          <a:p>
            <a:pPr marL="285750" indent="-285750">
              <a:buFont typeface="Wingdings" panose="05000000000000000000" pitchFamily="2" charset="2"/>
              <a:buChar char="v"/>
            </a:pPr>
            <a:r>
              <a:rPr lang="en-IN" sz="2400" b="1" dirty="0">
                <a:solidFill>
                  <a:schemeClr val="accent5">
                    <a:lumMod val="75000"/>
                  </a:schemeClr>
                </a:solidFill>
                <a:latin typeface="Cambria" panose="02040503050406030204" pitchFamily="18" charset="0"/>
                <a:ea typeface="Cambria" panose="02040503050406030204" pitchFamily="18" charset="0"/>
              </a:rPr>
              <a:t>Total payment for Verified &amp; Non-verified status :</a:t>
            </a:r>
          </a:p>
          <a:p>
            <a:pPr marL="285750" indent="-285750">
              <a:buFont typeface="Wingdings" panose="05000000000000000000" pitchFamily="2" charset="2"/>
              <a:buChar char="v"/>
            </a:pPr>
            <a:endParaRPr lang="en-IN" sz="2400" b="1" dirty="0">
              <a:solidFill>
                <a:schemeClr val="accent5">
                  <a:lumMod val="75000"/>
                </a:schemeClr>
              </a:solidFill>
              <a:latin typeface="Cambria" panose="02040503050406030204" pitchFamily="18" charset="0"/>
              <a:ea typeface="Cambria" panose="02040503050406030204" pitchFamily="18" charset="0"/>
            </a:endParaRPr>
          </a:p>
          <a:p>
            <a:pPr marL="36900" indent="0">
              <a:lnSpc>
                <a:spcPct val="150000"/>
              </a:lnSpc>
              <a:buNone/>
            </a:pPr>
            <a:r>
              <a:rPr lang="en-US" sz="2000" b="1" dirty="0">
                <a:latin typeface="Cambria" panose="02040503050406030204" pitchFamily="18" charset="0"/>
                <a:ea typeface="Cambria" panose="02040503050406030204" pitchFamily="18" charset="0"/>
              </a:rPr>
              <a:t>This is the first stage of the verification process. The bank needs a loan application to initiate the document collection and verification process</a:t>
            </a:r>
          </a:p>
          <a:p>
            <a:pPr marL="36900" indent="0">
              <a:lnSpc>
                <a:spcPct val="150000"/>
              </a:lnSpc>
              <a:buNone/>
            </a:pPr>
            <a:r>
              <a:rPr lang="en-IN" sz="2000" b="1" dirty="0">
                <a:latin typeface="Cambria" panose="02040503050406030204" pitchFamily="18" charset="0"/>
                <a:ea typeface="Cambria" panose="02040503050406030204" pitchFamily="18" charset="0"/>
              </a:rPr>
              <a:t>Looking at pie chart we can observe that verified status have </a:t>
            </a:r>
            <a:r>
              <a:rPr lang="en-IN" sz="2000" b="1" dirty="0">
                <a:solidFill>
                  <a:schemeClr val="accent5">
                    <a:lumMod val="75000"/>
                  </a:schemeClr>
                </a:solidFill>
                <a:latin typeface="Cambria" panose="02040503050406030204" pitchFamily="18" charset="0"/>
                <a:ea typeface="Cambria" panose="02040503050406030204" pitchFamily="18" charset="0"/>
              </a:rPr>
              <a:t>58.95%</a:t>
            </a:r>
            <a:r>
              <a:rPr lang="en-IN" sz="2000" b="1" dirty="0">
                <a:solidFill>
                  <a:srgbClr val="00B050"/>
                </a:solidFill>
                <a:latin typeface="Cambria" panose="02040503050406030204" pitchFamily="18" charset="0"/>
                <a:ea typeface="Cambria" panose="02040503050406030204" pitchFamily="18" charset="0"/>
              </a:rPr>
              <a:t> </a:t>
            </a:r>
            <a:r>
              <a:rPr lang="en-IN" sz="2000" b="1" dirty="0">
                <a:latin typeface="Cambria" panose="02040503050406030204" pitchFamily="18" charset="0"/>
                <a:ea typeface="Cambria" panose="02040503050406030204" pitchFamily="18" charset="0"/>
              </a:rPr>
              <a:t>of total payment and </a:t>
            </a:r>
            <a:r>
              <a:rPr lang="en-IN" sz="2000" b="1" dirty="0">
                <a:solidFill>
                  <a:schemeClr val="accent5">
                    <a:lumMod val="75000"/>
                  </a:schemeClr>
                </a:solidFill>
                <a:latin typeface="Cambria" panose="02040503050406030204" pitchFamily="18" charset="0"/>
                <a:ea typeface="Cambria" panose="02040503050406030204" pitchFamily="18" charset="0"/>
              </a:rPr>
              <a:t>41.05%</a:t>
            </a:r>
            <a:r>
              <a:rPr lang="en-IN" sz="2000" b="1" dirty="0">
                <a:latin typeface="Cambria" panose="02040503050406030204" pitchFamily="18" charset="0"/>
                <a:ea typeface="Cambria" panose="02040503050406030204" pitchFamily="18" charset="0"/>
              </a:rPr>
              <a:t> of total payment which are Not Verified for the Loan Amount </a:t>
            </a:r>
          </a:p>
          <a:p>
            <a:endParaRPr lang="en-IN" sz="2000" b="1" dirty="0">
              <a:solidFill>
                <a:schemeClr val="accent5">
                  <a:lumMod val="75000"/>
                </a:schemeClr>
              </a:solidFill>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9DBF7501-9C3D-D85A-3C32-5F2C6D4486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1282" y="1612737"/>
            <a:ext cx="4031329" cy="3147333"/>
          </a:xfrm>
          <a:prstGeom prst="rect">
            <a:avLst/>
          </a:prstGeom>
          <a:ln w="12700">
            <a:solidFill>
              <a:schemeClr val="bg1"/>
            </a:solidFill>
          </a:ln>
          <a:effectLst>
            <a:outerShdw blurRad="50800" dist="38100" dir="2700000" algn="tl" rotWithShape="0">
              <a:prstClr val="black">
                <a:alpha val="40000"/>
              </a:prstClr>
            </a:outerShdw>
            <a:reflection blurRad="6350" stA="52000" endA="300" endPos="35000" dir="5400000" sy="-100000" algn="bl" rotWithShape="0"/>
          </a:effectLst>
        </p:spPr>
      </p:pic>
    </p:spTree>
    <p:extLst>
      <p:ext uri="{BB962C8B-B14F-4D97-AF65-F5344CB8AC3E}">
        <p14:creationId xmlns:p14="http://schemas.microsoft.com/office/powerpoint/2010/main" val="2273898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3F6E6-A1E4-0111-66CB-305B2ECA3DB0}"/>
              </a:ext>
            </a:extLst>
          </p:cNvPr>
          <p:cNvSpPr>
            <a:spLocks noGrp="1"/>
          </p:cNvSpPr>
          <p:nvPr>
            <p:ph type="title"/>
          </p:nvPr>
        </p:nvSpPr>
        <p:spPr>
          <a:xfrm>
            <a:off x="839788" y="365125"/>
            <a:ext cx="10515600" cy="1006475"/>
          </a:xfrm>
        </p:spPr>
        <p:txBody>
          <a:bodyPr>
            <a:normAutofit/>
          </a:bodyPr>
          <a:lstStyle/>
          <a:p>
            <a:pPr algn="ctr"/>
            <a:r>
              <a:rPr lang="en-IN" sz="4000" b="1" dirty="0">
                <a:latin typeface="Cambria" panose="02040503050406030204" pitchFamily="18" charset="0"/>
                <a:ea typeface="Cambria" panose="02040503050406030204" pitchFamily="18" charset="0"/>
              </a:rPr>
              <a:t>KPI - 4</a:t>
            </a:r>
          </a:p>
        </p:txBody>
      </p:sp>
      <p:sp>
        <p:nvSpPr>
          <p:cNvPr id="3" name="Text Placeholder 2">
            <a:extLst>
              <a:ext uri="{FF2B5EF4-FFF2-40B4-BE49-F238E27FC236}">
                <a16:creationId xmlns:a16="http://schemas.microsoft.com/office/drawing/2014/main" id="{D969DD5D-76F0-1F69-9822-0940383A00FA}"/>
              </a:ext>
            </a:extLst>
          </p:cNvPr>
          <p:cNvSpPr>
            <a:spLocks noGrp="1"/>
          </p:cNvSpPr>
          <p:nvPr>
            <p:ph type="body" sz="half" idx="2"/>
          </p:nvPr>
        </p:nvSpPr>
        <p:spPr>
          <a:xfrm>
            <a:off x="410548" y="1371600"/>
            <a:ext cx="6372808" cy="4917233"/>
          </a:xfrm>
        </p:spPr>
        <p:txBody>
          <a:bodyPr>
            <a:normAutofit/>
          </a:bodyPr>
          <a:lstStyle/>
          <a:p>
            <a:pPr marL="342900" indent="-342900">
              <a:buFont typeface="Wingdings" panose="05000000000000000000" pitchFamily="2" charset="2"/>
              <a:buChar char="v"/>
            </a:pPr>
            <a:r>
              <a:rPr lang="en-IN" sz="2400" b="1" dirty="0">
                <a:solidFill>
                  <a:schemeClr val="accent5">
                    <a:lumMod val="75000"/>
                  </a:schemeClr>
                </a:solidFill>
                <a:latin typeface="Cambria" panose="02040503050406030204" pitchFamily="18" charset="0"/>
                <a:ea typeface="Cambria" panose="02040503050406030204" pitchFamily="18" charset="0"/>
              </a:rPr>
              <a:t>State wise month wise loan status </a:t>
            </a:r>
            <a:r>
              <a:rPr lang="en-IN" sz="2400" dirty="0">
                <a:solidFill>
                  <a:schemeClr val="accent5">
                    <a:lumMod val="75000"/>
                  </a:schemeClr>
                </a:solidFill>
              </a:rPr>
              <a:t>:</a:t>
            </a:r>
          </a:p>
          <a:p>
            <a:endParaRPr lang="en-IN" sz="2400" dirty="0">
              <a:solidFill>
                <a:schemeClr val="accent5">
                  <a:lumMod val="75000"/>
                </a:schemeClr>
              </a:solidFill>
            </a:endParaRPr>
          </a:p>
          <a:p>
            <a:pPr>
              <a:lnSpc>
                <a:spcPct val="150000"/>
              </a:lnSpc>
            </a:pPr>
            <a:r>
              <a:rPr lang="en-IN" sz="2000" b="1" dirty="0">
                <a:latin typeface="Cambria" panose="02040503050406030204" pitchFamily="18" charset="0"/>
                <a:ea typeface="Cambria" panose="02040503050406030204" pitchFamily="18" charset="0"/>
              </a:rPr>
              <a:t>The right graph shows the count of Loan Status in each state of USA on particular last credit pull date.</a:t>
            </a:r>
          </a:p>
          <a:p>
            <a:pPr>
              <a:lnSpc>
                <a:spcPct val="150000"/>
              </a:lnSpc>
            </a:pPr>
            <a:r>
              <a:rPr lang="en-IN" sz="2000" b="1" dirty="0">
                <a:latin typeface="Cambria" panose="02040503050406030204" pitchFamily="18" charset="0"/>
                <a:ea typeface="Cambria" panose="02040503050406030204" pitchFamily="18" charset="0"/>
              </a:rPr>
              <a:t>As we know </a:t>
            </a:r>
            <a:r>
              <a:rPr lang="en-IN" sz="2000" b="1" dirty="0">
                <a:solidFill>
                  <a:schemeClr val="accent5">
                    <a:lumMod val="75000"/>
                  </a:schemeClr>
                </a:solidFill>
                <a:latin typeface="Cambria" panose="02040503050406030204" pitchFamily="18" charset="0"/>
                <a:ea typeface="Cambria" panose="02040503050406030204" pitchFamily="18" charset="0"/>
              </a:rPr>
              <a:t>CA</a:t>
            </a:r>
            <a:r>
              <a:rPr lang="en-IN" sz="2000" b="1" dirty="0">
                <a:solidFill>
                  <a:srgbClr val="00B050"/>
                </a:solidFill>
                <a:latin typeface="Cambria" panose="02040503050406030204" pitchFamily="18" charset="0"/>
                <a:ea typeface="Cambria" panose="02040503050406030204" pitchFamily="18" charset="0"/>
              </a:rPr>
              <a:t> </a:t>
            </a:r>
            <a:r>
              <a:rPr lang="en-IN" sz="2000" b="1" dirty="0">
                <a:latin typeface="Cambria" panose="02040503050406030204" pitchFamily="18" charset="0"/>
                <a:ea typeface="Cambria" panose="02040503050406030204" pitchFamily="18" charset="0"/>
              </a:rPr>
              <a:t>has given maximum customers who took Loan </a:t>
            </a:r>
            <a:r>
              <a:rPr lang="en-IN" sz="2000" b="1" dirty="0" err="1">
                <a:latin typeface="Cambria" panose="02040503050406030204" pitchFamily="18" charset="0"/>
                <a:ea typeface="Cambria" panose="02040503050406030204" pitchFamily="18" charset="0"/>
              </a:rPr>
              <a:t>i.e</a:t>
            </a:r>
            <a:r>
              <a:rPr lang="en-IN" sz="2000" b="1" dirty="0">
                <a:latin typeface="Cambria" panose="02040503050406030204" pitchFamily="18" charset="0"/>
                <a:ea typeface="Cambria" panose="02040503050406030204" pitchFamily="18" charset="0"/>
              </a:rPr>
              <a:t> </a:t>
            </a:r>
            <a:r>
              <a:rPr lang="en-IN" sz="2000" b="1" dirty="0">
                <a:solidFill>
                  <a:schemeClr val="accent5">
                    <a:lumMod val="75000"/>
                  </a:schemeClr>
                </a:solidFill>
                <a:latin typeface="Cambria" panose="02040503050406030204" pitchFamily="18" charset="0"/>
                <a:ea typeface="Cambria" panose="02040503050406030204" pitchFamily="18" charset="0"/>
              </a:rPr>
              <a:t>&gt;5000 </a:t>
            </a:r>
            <a:r>
              <a:rPr lang="en-IN" sz="2000" b="1" dirty="0">
                <a:latin typeface="Cambria" panose="02040503050406030204" pitchFamily="18" charset="0"/>
                <a:ea typeface="Cambria" panose="02040503050406030204" pitchFamily="18" charset="0"/>
              </a:rPr>
              <a:t>is the count of loan status</a:t>
            </a:r>
          </a:p>
          <a:p>
            <a:pPr>
              <a:lnSpc>
                <a:spcPct val="150000"/>
              </a:lnSpc>
            </a:pPr>
            <a:r>
              <a:rPr lang="en-IN" sz="2000" b="1" dirty="0">
                <a:latin typeface="Cambria" panose="02040503050406030204" pitchFamily="18" charset="0"/>
                <a:ea typeface="Cambria" panose="02040503050406030204" pitchFamily="18" charset="0"/>
              </a:rPr>
              <a:t>This shows that </a:t>
            </a:r>
            <a:r>
              <a:rPr lang="en-IN" sz="2000" b="1" dirty="0">
                <a:solidFill>
                  <a:schemeClr val="accent5">
                    <a:lumMod val="75000"/>
                  </a:schemeClr>
                </a:solidFill>
                <a:latin typeface="Cambria" panose="02040503050406030204" pitchFamily="18" charset="0"/>
                <a:ea typeface="Cambria" panose="02040503050406030204" pitchFamily="18" charset="0"/>
              </a:rPr>
              <a:t>97% of bank customers </a:t>
            </a:r>
            <a:r>
              <a:rPr lang="en-IN" sz="2000" b="1" dirty="0">
                <a:latin typeface="Cambria" panose="02040503050406030204" pitchFamily="18" charset="0"/>
                <a:ea typeface="Cambria" panose="02040503050406030204" pitchFamily="18" charset="0"/>
              </a:rPr>
              <a:t>have </a:t>
            </a:r>
            <a:r>
              <a:rPr lang="en-IN" sz="2000" b="1" dirty="0">
                <a:solidFill>
                  <a:schemeClr val="accent5">
                    <a:lumMod val="75000"/>
                  </a:schemeClr>
                </a:solidFill>
                <a:latin typeface="Cambria" panose="02040503050406030204" pitchFamily="18" charset="0"/>
                <a:ea typeface="Cambria" panose="02040503050406030204" pitchFamily="18" charset="0"/>
              </a:rPr>
              <a:t>fully paid status </a:t>
            </a:r>
            <a:r>
              <a:rPr lang="en-IN" sz="2000" b="1" dirty="0">
                <a:latin typeface="Cambria" panose="02040503050406030204" pitchFamily="18" charset="0"/>
                <a:ea typeface="Cambria" panose="02040503050406030204" pitchFamily="18" charset="0"/>
              </a:rPr>
              <a:t>for each state.</a:t>
            </a:r>
          </a:p>
          <a:p>
            <a:endParaRPr lang="en-IN" sz="2400" dirty="0">
              <a:solidFill>
                <a:schemeClr val="accent5">
                  <a:lumMod val="75000"/>
                </a:schemeClr>
              </a:solidFill>
            </a:endParaRPr>
          </a:p>
        </p:txBody>
      </p:sp>
      <p:pic>
        <p:nvPicPr>
          <p:cNvPr id="7" name="Picture 6">
            <a:extLst>
              <a:ext uri="{FF2B5EF4-FFF2-40B4-BE49-F238E27FC236}">
                <a16:creationId xmlns:a16="http://schemas.microsoft.com/office/drawing/2014/main" id="{222AD933-FFF4-CFE5-5C17-A91453906B97}"/>
              </a:ext>
            </a:extLst>
          </p:cNvPr>
          <p:cNvPicPr>
            <a:picLocks noChangeAspect="1"/>
          </p:cNvPicPr>
          <p:nvPr/>
        </p:nvPicPr>
        <p:blipFill rotWithShape="1">
          <a:blip r:embed="rId2">
            <a:extLst>
              <a:ext uri="{28A0092B-C50C-407E-A947-70E740481C1C}">
                <a14:useLocalDpi xmlns:a14="http://schemas.microsoft.com/office/drawing/2010/main" val="0"/>
              </a:ext>
            </a:extLst>
          </a:blip>
          <a:srcRect l="4686" t="9261"/>
          <a:stretch/>
        </p:blipFill>
        <p:spPr>
          <a:xfrm>
            <a:off x="7020560" y="1691393"/>
            <a:ext cx="4846320" cy="3583574"/>
          </a:xfrm>
          <a:prstGeom prst="rect">
            <a:avLst/>
          </a:prstGeom>
          <a:ln w="12700">
            <a:solidFill>
              <a:schemeClr val="bg1"/>
            </a:solidFill>
          </a:ln>
          <a:effectLst>
            <a:reflection blurRad="6350" stA="52000" endA="300" endPos="35000" dir="5400000" sy="-100000" algn="bl" rotWithShape="0"/>
          </a:effectLst>
        </p:spPr>
      </p:pic>
      <p:pic>
        <p:nvPicPr>
          <p:cNvPr id="9" name="Picture 8">
            <a:extLst>
              <a:ext uri="{FF2B5EF4-FFF2-40B4-BE49-F238E27FC236}">
                <a16:creationId xmlns:a16="http://schemas.microsoft.com/office/drawing/2014/main" id="{B962836D-3628-31CD-40BC-1DE7A5B02C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06920" y="760002"/>
            <a:ext cx="1974532" cy="823031"/>
          </a:xfrm>
          <a:prstGeom prst="rect">
            <a:avLst/>
          </a:prstGeom>
          <a:ln w="12700">
            <a:solidFill>
              <a:schemeClr val="bg1"/>
            </a:solidFill>
          </a:ln>
        </p:spPr>
      </p:pic>
    </p:spTree>
    <p:extLst>
      <p:ext uri="{BB962C8B-B14F-4D97-AF65-F5344CB8AC3E}">
        <p14:creationId xmlns:p14="http://schemas.microsoft.com/office/powerpoint/2010/main" val="3352025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09EDB-5507-6B3B-A52E-2B2AD03666C4}"/>
              </a:ext>
            </a:extLst>
          </p:cNvPr>
          <p:cNvSpPr>
            <a:spLocks noGrp="1"/>
          </p:cNvSpPr>
          <p:nvPr>
            <p:ph type="title"/>
          </p:nvPr>
        </p:nvSpPr>
        <p:spPr>
          <a:xfrm>
            <a:off x="839788" y="83976"/>
            <a:ext cx="10515600" cy="690465"/>
          </a:xfrm>
        </p:spPr>
        <p:txBody>
          <a:bodyPr>
            <a:normAutofit/>
          </a:bodyPr>
          <a:lstStyle/>
          <a:p>
            <a:pPr algn="ctr"/>
            <a:r>
              <a:rPr lang="en-IN" sz="4000" b="1" dirty="0">
                <a:latin typeface="Cambria" panose="02040503050406030204" pitchFamily="18" charset="0"/>
                <a:ea typeface="Cambria" panose="02040503050406030204" pitchFamily="18" charset="0"/>
              </a:rPr>
              <a:t>KPI – 5 </a:t>
            </a:r>
          </a:p>
        </p:txBody>
      </p:sp>
      <p:sp>
        <p:nvSpPr>
          <p:cNvPr id="3" name="Text Placeholder 2">
            <a:extLst>
              <a:ext uri="{FF2B5EF4-FFF2-40B4-BE49-F238E27FC236}">
                <a16:creationId xmlns:a16="http://schemas.microsoft.com/office/drawing/2014/main" id="{E5CC08D0-E26D-BE47-47C8-B7974FD695BA}"/>
              </a:ext>
            </a:extLst>
          </p:cNvPr>
          <p:cNvSpPr>
            <a:spLocks noGrp="1"/>
          </p:cNvSpPr>
          <p:nvPr>
            <p:ph type="body" sz="half" idx="2"/>
          </p:nvPr>
        </p:nvSpPr>
        <p:spPr>
          <a:xfrm>
            <a:off x="279951" y="1530220"/>
            <a:ext cx="6941943" cy="4730621"/>
          </a:xfrm>
        </p:spPr>
        <p:txBody>
          <a:bodyPr>
            <a:normAutofit lnSpcReduction="10000"/>
          </a:bodyPr>
          <a:lstStyle/>
          <a:p>
            <a:pPr marL="342900" indent="-342900">
              <a:buFont typeface="Wingdings" panose="05000000000000000000" pitchFamily="2" charset="2"/>
              <a:buChar char="v"/>
            </a:pPr>
            <a:r>
              <a:rPr lang="en-IN" sz="2400" b="1" dirty="0">
                <a:solidFill>
                  <a:schemeClr val="accent5">
                    <a:lumMod val="75000"/>
                  </a:schemeClr>
                </a:solidFill>
                <a:latin typeface="Cambria" panose="02040503050406030204" pitchFamily="18" charset="0"/>
                <a:ea typeface="Cambria" panose="02040503050406030204" pitchFamily="18" charset="0"/>
              </a:rPr>
              <a:t>Home ownership VS last payment date stats :</a:t>
            </a:r>
          </a:p>
          <a:p>
            <a:pPr marL="342900" indent="-342900">
              <a:buFont typeface="Wingdings" panose="05000000000000000000" pitchFamily="2" charset="2"/>
              <a:buChar char="v"/>
            </a:pPr>
            <a:endParaRPr lang="en-IN" sz="2400" b="1" dirty="0">
              <a:solidFill>
                <a:schemeClr val="accent5">
                  <a:lumMod val="75000"/>
                </a:schemeClr>
              </a:solidFill>
              <a:latin typeface="Cambria" panose="02040503050406030204" pitchFamily="18" charset="0"/>
              <a:ea typeface="Cambria" panose="02040503050406030204" pitchFamily="18" charset="0"/>
            </a:endParaRPr>
          </a:p>
          <a:p>
            <a:pPr>
              <a:lnSpc>
                <a:spcPct val="150000"/>
              </a:lnSpc>
            </a:pPr>
            <a:r>
              <a:rPr lang="en-US" sz="2000" b="1" dirty="0">
                <a:latin typeface="Cambria" panose="02040503050406030204" pitchFamily="18" charset="0"/>
                <a:ea typeface="Cambria" panose="02040503050406030204" pitchFamily="18" charset="0"/>
              </a:rPr>
              <a:t>The right graph shows the Home ownership and the amount paid for each on last payment date.</a:t>
            </a:r>
          </a:p>
          <a:p>
            <a:pPr>
              <a:lnSpc>
                <a:spcPct val="150000"/>
              </a:lnSpc>
            </a:pPr>
            <a:r>
              <a:rPr lang="en-US" sz="2000" b="1" dirty="0">
                <a:latin typeface="Cambria" panose="02040503050406030204" pitchFamily="18" charset="0"/>
                <a:ea typeface="Cambria" panose="02040503050406030204" pitchFamily="18" charset="0"/>
              </a:rPr>
              <a:t>Here, we can see that maximum latest amount paid by customers with </a:t>
            </a:r>
            <a:r>
              <a:rPr lang="en-US" sz="2000" b="1" dirty="0">
                <a:solidFill>
                  <a:schemeClr val="accent5">
                    <a:lumMod val="75000"/>
                  </a:schemeClr>
                </a:solidFill>
                <a:latin typeface="Cambria" panose="02040503050406030204" pitchFamily="18" charset="0"/>
                <a:ea typeface="Cambria" panose="02040503050406030204" pitchFamily="18" charset="0"/>
              </a:rPr>
              <a:t>MORTGAGE</a:t>
            </a:r>
            <a:r>
              <a:rPr lang="en-US" sz="2000" b="1" dirty="0">
                <a:latin typeface="Cambria" panose="02040503050406030204" pitchFamily="18" charset="0"/>
                <a:ea typeface="Cambria" panose="02040503050406030204" pitchFamily="18" charset="0"/>
              </a:rPr>
              <a:t> home ownership is </a:t>
            </a:r>
            <a:r>
              <a:rPr lang="en-US" sz="2000" b="1" dirty="0">
                <a:solidFill>
                  <a:schemeClr val="accent5">
                    <a:lumMod val="75000"/>
                  </a:schemeClr>
                </a:solidFill>
                <a:latin typeface="Cambria" panose="02040503050406030204" pitchFamily="18" charset="0"/>
                <a:ea typeface="Cambria" panose="02040503050406030204" pitchFamily="18" charset="0"/>
              </a:rPr>
              <a:t>Rs.53,558K.</a:t>
            </a:r>
          </a:p>
          <a:p>
            <a:pPr>
              <a:lnSpc>
                <a:spcPct val="150000"/>
              </a:lnSpc>
            </a:pPr>
            <a:r>
              <a:rPr lang="en-US" sz="2000" b="1" dirty="0">
                <a:latin typeface="Cambria" panose="02040503050406030204" pitchFamily="18" charset="0"/>
                <a:ea typeface="Cambria" panose="02040503050406030204" pitchFamily="18" charset="0"/>
              </a:rPr>
              <a:t>It concludes that many of the customers are about to repay their loan amount for their particular home ownership.</a:t>
            </a:r>
            <a:endParaRPr lang="en-IN" sz="2000" b="1" dirty="0">
              <a:solidFill>
                <a:schemeClr val="accent5">
                  <a:lumMod val="75000"/>
                </a:schemeClr>
              </a:solidFill>
              <a:latin typeface="Cambria" panose="02040503050406030204" pitchFamily="18" charset="0"/>
              <a:ea typeface="Cambria" panose="02040503050406030204" pitchFamily="18" charset="0"/>
            </a:endParaRPr>
          </a:p>
          <a:p>
            <a:pPr>
              <a:lnSpc>
                <a:spcPct val="150000"/>
              </a:lnSpc>
            </a:pPr>
            <a:endParaRPr lang="en-IN" sz="2000" b="1" dirty="0">
              <a:solidFill>
                <a:schemeClr val="accent5">
                  <a:lumMod val="75000"/>
                </a:schemeClr>
              </a:solidFill>
              <a:latin typeface="Cambria" panose="02040503050406030204" pitchFamily="18" charset="0"/>
              <a:ea typeface="Cambria" panose="02040503050406030204" pitchFamily="18" charset="0"/>
            </a:endParaRPr>
          </a:p>
          <a:p>
            <a:endParaRPr lang="en-IN" sz="2400" b="1" dirty="0">
              <a:solidFill>
                <a:schemeClr val="accent5">
                  <a:lumMod val="75000"/>
                </a:schemeClr>
              </a:solidFill>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0A0C2C3B-935F-44CF-D0D5-91A5A6FC12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4148" y="1656080"/>
            <a:ext cx="4377901" cy="3247502"/>
          </a:xfrm>
          <a:prstGeom prst="rect">
            <a:avLst/>
          </a:prstGeom>
          <a:ln w="12700">
            <a:solidFill>
              <a:schemeClr val="bg1"/>
            </a:solidFill>
          </a:ln>
          <a:effectLst>
            <a:outerShdw blurRad="50800" dist="38100" dir="2700000" algn="tl" rotWithShape="0">
              <a:prstClr val="black">
                <a:alpha val="40000"/>
              </a:prstClr>
            </a:outerShdw>
            <a:reflection blurRad="6350" stA="52000" endA="300" endPos="35000" dir="5400000" sy="-100000" algn="bl" rotWithShape="0"/>
          </a:effectLst>
        </p:spPr>
      </p:pic>
    </p:spTree>
    <p:extLst>
      <p:ext uri="{BB962C8B-B14F-4D97-AF65-F5344CB8AC3E}">
        <p14:creationId xmlns:p14="http://schemas.microsoft.com/office/powerpoint/2010/main" val="2207846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E0859-E587-9048-D921-C2F9E27294CF}"/>
              </a:ext>
            </a:extLst>
          </p:cNvPr>
          <p:cNvSpPr>
            <a:spLocks noGrp="1"/>
          </p:cNvSpPr>
          <p:nvPr>
            <p:ph type="title"/>
          </p:nvPr>
        </p:nvSpPr>
        <p:spPr>
          <a:xfrm>
            <a:off x="839788" y="365125"/>
            <a:ext cx="10515600" cy="838524"/>
          </a:xfrm>
        </p:spPr>
        <p:txBody>
          <a:bodyPr>
            <a:normAutofit/>
          </a:bodyPr>
          <a:lstStyle/>
          <a:p>
            <a:pPr algn="ctr"/>
            <a:r>
              <a:rPr lang="en-IN" sz="3600" b="1" dirty="0">
                <a:latin typeface="Cambria" panose="02040503050406030204" pitchFamily="18" charset="0"/>
                <a:ea typeface="Cambria" panose="02040503050406030204" pitchFamily="18" charset="0"/>
              </a:rPr>
              <a:t>CONCLUSION</a:t>
            </a:r>
          </a:p>
        </p:txBody>
      </p:sp>
      <p:sp>
        <p:nvSpPr>
          <p:cNvPr id="3" name="Text Placeholder 2">
            <a:extLst>
              <a:ext uri="{FF2B5EF4-FFF2-40B4-BE49-F238E27FC236}">
                <a16:creationId xmlns:a16="http://schemas.microsoft.com/office/drawing/2014/main" id="{B46B58AB-BCC9-9CA5-357A-8E271E463FDF}"/>
              </a:ext>
            </a:extLst>
          </p:cNvPr>
          <p:cNvSpPr>
            <a:spLocks noGrp="1"/>
          </p:cNvSpPr>
          <p:nvPr>
            <p:ph type="body" sz="half" idx="2"/>
          </p:nvPr>
        </p:nvSpPr>
        <p:spPr>
          <a:xfrm>
            <a:off x="1474237" y="1427583"/>
            <a:ext cx="9088016" cy="4563641"/>
          </a:xfrm>
        </p:spPr>
        <p:txBody>
          <a:bodyPr>
            <a:normAutofit/>
          </a:bodyPr>
          <a:lstStyle/>
          <a:p>
            <a:pPr>
              <a:lnSpc>
                <a:spcPct val="150000"/>
              </a:lnSpc>
            </a:pPr>
            <a:r>
              <a:rPr lang="en-IN" sz="2000" b="1" dirty="0">
                <a:latin typeface="Cambria" panose="02040503050406030204" pitchFamily="18" charset="0"/>
                <a:ea typeface="Cambria" panose="02040503050406030204" pitchFamily="18" charset="0"/>
              </a:rPr>
              <a:t>On the basis of various techniques applied for financial analysis of bank loan we can arrive to the conclusion that the financial position and overall performance of bank is satisfactory and loan amount and the customers of bank has increased over the period of time and bank has maintaining the profitability position.</a:t>
            </a:r>
          </a:p>
          <a:p>
            <a:pPr>
              <a:lnSpc>
                <a:spcPct val="150000"/>
              </a:lnSpc>
            </a:pPr>
            <a:r>
              <a:rPr lang="en-IN" sz="2000" b="1" dirty="0">
                <a:latin typeface="Cambria" panose="02040503050406030204" pitchFamily="18" charset="0"/>
                <a:ea typeface="Cambria" panose="02040503050406030204" pitchFamily="18" charset="0"/>
              </a:rPr>
              <a:t>This analysis will provide valuable information to a wide range of stakeholders from banks and borrowers to investors, regulators, credit rating agency, economists and consumers. </a:t>
            </a:r>
          </a:p>
        </p:txBody>
      </p:sp>
    </p:spTree>
    <p:extLst>
      <p:ext uri="{BB962C8B-B14F-4D97-AF65-F5344CB8AC3E}">
        <p14:creationId xmlns:p14="http://schemas.microsoft.com/office/powerpoint/2010/main" val="429279473"/>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105</TotalTime>
  <Words>650</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Algerian</vt:lpstr>
      <vt:lpstr>Arial</vt:lpstr>
      <vt:lpstr>Cambria</vt:lpstr>
      <vt:lpstr>Corbel</vt:lpstr>
      <vt:lpstr>Wingdings</vt:lpstr>
      <vt:lpstr>Depth</vt:lpstr>
      <vt:lpstr>Mentor :  Group no. 3 Group Members :  1. Munnanuri shiva Kumar 2. Pratiksha Manwatkar 3. D. Rohit Naidu 4. Nithyasri . A 5. Lokesh Kumar Patidar   </vt:lpstr>
      <vt:lpstr>Project Objective</vt:lpstr>
      <vt:lpstr>Contents</vt:lpstr>
      <vt:lpstr>KPI - 1</vt:lpstr>
      <vt:lpstr>KPI – 2 </vt:lpstr>
      <vt:lpstr>KPI - 3</vt:lpstr>
      <vt:lpstr>KPI - 4</vt:lpstr>
      <vt:lpstr>KPI – 5 </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Mentor :  Group no. 3 Group Members :  1. Munnanuri shiva Kumar 2. Pratiksha Manwatkar 3. D. Rohit Naidu 4. Nithyasri . A 5. Lokesh Kumar Patidar   </dc:title>
  <dc:creator>shivanimanwatkar3@gmail.com</dc:creator>
  <cp:lastModifiedBy>shivanimanwatkar3@gmail.com</cp:lastModifiedBy>
  <cp:revision>5</cp:revision>
  <dcterms:created xsi:type="dcterms:W3CDTF">2024-03-12T10:57:55Z</dcterms:created>
  <dcterms:modified xsi:type="dcterms:W3CDTF">2024-03-13T09:35:46Z</dcterms:modified>
</cp:coreProperties>
</file>