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CA75A-0C10-440A-82AB-60C3D3E4A84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133988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274450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37900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099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129240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CCA75A-0C10-440A-82AB-60C3D3E4A84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70570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CCA75A-0C10-440A-82AB-60C3D3E4A84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234605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CA75A-0C10-440A-82AB-60C3D3E4A84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148602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CA75A-0C10-440A-82AB-60C3D3E4A84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84727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CA75A-0C10-440A-82AB-60C3D3E4A84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201638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CA75A-0C10-440A-82AB-60C3D3E4A84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69737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264128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CA75A-0C10-440A-82AB-60C3D3E4A840}"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425215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CCA75A-0C10-440A-82AB-60C3D3E4A84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11349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CA75A-0C10-440A-82AB-60C3D3E4A840}"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25931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338074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CA75A-0C10-440A-82AB-60C3D3E4A84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F93A-AC60-4D0B-B06E-85381CD7F0F0}" type="slidenum">
              <a:rPr lang="en-IN" smtClean="0"/>
              <a:t>‹#›</a:t>
            </a:fld>
            <a:endParaRPr lang="en-IN"/>
          </a:p>
        </p:txBody>
      </p:sp>
    </p:spTree>
    <p:extLst>
      <p:ext uri="{BB962C8B-B14F-4D97-AF65-F5344CB8AC3E}">
        <p14:creationId xmlns:p14="http://schemas.microsoft.com/office/powerpoint/2010/main" val="173957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1CCA75A-0C10-440A-82AB-60C3D3E4A840}" type="datetimeFigureOut">
              <a:rPr lang="en-IN" smtClean="0"/>
              <a:t>02-03-2024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419F93A-AC60-4D0B-B06E-85381CD7F0F0}" type="slidenum">
              <a:rPr lang="en-IN" smtClean="0"/>
              <a:t>‹#›</a:t>
            </a:fld>
            <a:endParaRPr lang="en-IN"/>
          </a:p>
        </p:txBody>
      </p:sp>
    </p:spTree>
    <p:extLst>
      <p:ext uri="{BB962C8B-B14F-4D97-AF65-F5344CB8AC3E}">
        <p14:creationId xmlns:p14="http://schemas.microsoft.com/office/powerpoint/2010/main" val="25471156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68B0-6878-36DF-75B6-2C8800A389DA}"/>
              </a:ext>
            </a:extLst>
          </p:cNvPr>
          <p:cNvSpPr>
            <a:spLocks noGrp="1"/>
          </p:cNvSpPr>
          <p:nvPr>
            <p:ph type="ctrTitle"/>
          </p:nvPr>
        </p:nvSpPr>
        <p:spPr>
          <a:xfrm>
            <a:off x="1501963" y="186614"/>
            <a:ext cx="9001462" cy="998375"/>
          </a:xfrm>
        </p:spPr>
        <p:txBody>
          <a:bodyPr/>
          <a:lstStyle/>
          <a:p>
            <a:r>
              <a:rPr lang="en-IN" dirty="0"/>
              <a:t>OLIST STORE ANALYSIS</a:t>
            </a:r>
          </a:p>
        </p:txBody>
      </p:sp>
      <p:sp>
        <p:nvSpPr>
          <p:cNvPr id="3" name="Subtitle 2">
            <a:extLst>
              <a:ext uri="{FF2B5EF4-FFF2-40B4-BE49-F238E27FC236}">
                <a16:creationId xmlns:a16="http://schemas.microsoft.com/office/drawing/2014/main" id="{FFA47028-382E-DAF6-9C14-7DD9FD03D821}"/>
              </a:ext>
            </a:extLst>
          </p:cNvPr>
          <p:cNvSpPr>
            <a:spLocks noGrp="1"/>
          </p:cNvSpPr>
          <p:nvPr>
            <p:ph type="subTitle" idx="1"/>
          </p:nvPr>
        </p:nvSpPr>
        <p:spPr>
          <a:xfrm>
            <a:off x="1595268" y="1838131"/>
            <a:ext cx="9377531" cy="4030824"/>
          </a:xfrm>
        </p:spPr>
        <p:txBody>
          <a:bodyPr/>
          <a:lstStyle/>
          <a:p>
            <a:pPr algn="l"/>
            <a:r>
              <a:rPr lang="en-IN" b="1" dirty="0"/>
              <a:t>Mentor : Dipti Sinha</a:t>
            </a:r>
          </a:p>
          <a:p>
            <a:pPr algn="l"/>
            <a:r>
              <a:rPr lang="en-IN" b="1" dirty="0"/>
              <a:t>Group no : 4</a:t>
            </a:r>
          </a:p>
          <a:p>
            <a:pPr algn="l"/>
            <a:r>
              <a:rPr lang="en-IN" b="1" dirty="0"/>
              <a:t>Group Members :-</a:t>
            </a:r>
          </a:p>
          <a:p>
            <a:pPr marL="342900" indent="-342900" algn="l">
              <a:buFont typeface="Wingdings" panose="05000000000000000000" pitchFamily="2" charset="2"/>
              <a:buChar char="Ø"/>
            </a:pPr>
            <a:r>
              <a:rPr lang="en-IN" b="1" dirty="0"/>
              <a:t>Pratiksha Manwatkar</a:t>
            </a:r>
          </a:p>
          <a:p>
            <a:pPr marL="342900" indent="-342900" algn="l">
              <a:buFont typeface="Wingdings" panose="05000000000000000000" pitchFamily="2" charset="2"/>
              <a:buChar char="Ø"/>
            </a:pPr>
            <a:r>
              <a:rPr lang="en-IN" b="1" dirty="0" err="1"/>
              <a:t>Nithyasri</a:t>
            </a:r>
            <a:r>
              <a:rPr lang="en-IN" b="1" dirty="0"/>
              <a:t> Jain</a:t>
            </a:r>
          </a:p>
          <a:p>
            <a:pPr marL="342900" indent="-342900" algn="l">
              <a:buFont typeface="Wingdings" panose="05000000000000000000" pitchFamily="2" charset="2"/>
              <a:buChar char="Ø"/>
            </a:pPr>
            <a:r>
              <a:rPr lang="en-IN" b="1" dirty="0"/>
              <a:t>Niraj Kumar</a:t>
            </a:r>
          </a:p>
        </p:txBody>
      </p:sp>
      <p:pic>
        <p:nvPicPr>
          <p:cNvPr id="5" name="Picture 4">
            <a:extLst>
              <a:ext uri="{FF2B5EF4-FFF2-40B4-BE49-F238E27FC236}">
                <a16:creationId xmlns:a16="http://schemas.microsoft.com/office/drawing/2014/main" id="{3655D323-4973-5C4C-FF7A-EB8197701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056" y="2146041"/>
            <a:ext cx="4464698" cy="2976465"/>
          </a:xfrm>
          <a:prstGeom prst="rect">
            <a:avLst/>
          </a:prstGeom>
          <a:ln>
            <a:solidFill>
              <a:schemeClr val="bg1"/>
            </a:solidFill>
          </a:ln>
          <a:effectLst>
            <a:outerShdw blurRad="76200" dist="12700" dir="2700000" sy="-23000" kx="-800400" algn="bl"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75187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991E-5A88-0929-2E06-4074BCA7AC12}"/>
              </a:ext>
            </a:extLst>
          </p:cNvPr>
          <p:cNvSpPr>
            <a:spLocks noGrp="1"/>
          </p:cNvSpPr>
          <p:nvPr>
            <p:ph type="title"/>
          </p:nvPr>
        </p:nvSpPr>
        <p:spPr>
          <a:xfrm>
            <a:off x="919119" y="140686"/>
            <a:ext cx="10353761" cy="650032"/>
          </a:xfrm>
        </p:spPr>
        <p:txBody>
          <a:bodyPr/>
          <a:lstStyle/>
          <a:p>
            <a:r>
              <a:rPr lang="en-IN" dirty="0" err="1"/>
              <a:t>Olist</a:t>
            </a:r>
            <a:r>
              <a:rPr lang="en-IN" dirty="0"/>
              <a:t> Tableau dashboard</a:t>
            </a:r>
          </a:p>
        </p:txBody>
      </p:sp>
      <p:pic>
        <p:nvPicPr>
          <p:cNvPr id="6" name="Picture 5">
            <a:extLst>
              <a:ext uri="{FF2B5EF4-FFF2-40B4-BE49-F238E27FC236}">
                <a16:creationId xmlns:a16="http://schemas.microsoft.com/office/drawing/2014/main" id="{516AF2E3-CAF1-D703-3DDD-B32A800D5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 y="790719"/>
            <a:ext cx="11896531" cy="5926596"/>
          </a:xfrm>
          <a:prstGeom prst="rect">
            <a:avLst/>
          </a:prstGeom>
        </p:spPr>
      </p:pic>
    </p:spTree>
    <p:extLst>
      <p:ext uri="{BB962C8B-B14F-4D97-AF65-F5344CB8AC3E}">
        <p14:creationId xmlns:p14="http://schemas.microsoft.com/office/powerpoint/2010/main" val="119825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EBCA-FEDB-0CAC-091A-00604D64930F}"/>
              </a:ext>
            </a:extLst>
          </p:cNvPr>
          <p:cNvSpPr>
            <a:spLocks noGrp="1"/>
          </p:cNvSpPr>
          <p:nvPr>
            <p:ph type="title"/>
          </p:nvPr>
        </p:nvSpPr>
        <p:spPr>
          <a:xfrm>
            <a:off x="919119" y="152401"/>
            <a:ext cx="10353761" cy="855306"/>
          </a:xfrm>
        </p:spPr>
        <p:txBody>
          <a:bodyPr/>
          <a:lstStyle/>
          <a:p>
            <a:r>
              <a:rPr lang="en-IN" dirty="0" err="1"/>
              <a:t>Olist</a:t>
            </a:r>
            <a:r>
              <a:rPr lang="en-IN" dirty="0"/>
              <a:t> Power dashboard</a:t>
            </a:r>
          </a:p>
        </p:txBody>
      </p:sp>
      <p:pic>
        <p:nvPicPr>
          <p:cNvPr id="4" name="Picture 3">
            <a:extLst>
              <a:ext uri="{FF2B5EF4-FFF2-40B4-BE49-F238E27FC236}">
                <a16:creationId xmlns:a16="http://schemas.microsoft.com/office/drawing/2014/main" id="{FE8EBC4B-6A27-C620-B70F-89D9631BB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970385"/>
            <a:ext cx="11709919" cy="5585944"/>
          </a:xfrm>
          <a:prstGeom prst="rect">
            <a:avLst/>
          </a:prstGeom>
        </p:spPr>
      </p:pic>
    </p:spTree>
    <p:extLst>
      <p:ext uri="{BB962C8B-B14F-4D97-AF65-F5344CB8AC3E}">
        <p14:creationId xmlns:p14="http://schemas.microsoft.com/office/powerpoint/2010/main" val="231327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3128-D557-4B56-6D96-0F34477A5A02}"/>
              </a:ext>
            </a:extLst>
          </p:cNvPr>
          <p:cNvSpPr>
            <a:spLocks noGrp="1"/>
          </p:cNvSpPr>
          <p:nvPr>
            <p:ph type="title"/>
          </p:nvPr>
        </p:nvSpPr>
        <p:spPr>
          <a:xfrm>
            <a:off x="1229244" y="200027"/>
            <a:ext cx="9733512" cy="677051"/>
          </a:xfrm>
        </p:spPr>
        <p:txBody>
          <a:bodyPr/>
          <a:lstStyle/>
          <a:p>
            <a:r>
              <a:rPr lang="en-IN" dirty="0"/>
              <a:t>insights</a:t>
            </a:r>
          </a:p>
        </p:txBody>
      </p:sp>
      <p:sp>
        <p:nvSpPr>
          <p:cNvPr id="3" name="Text Placeholder 2">
            <a:extLst>
              <a:ext uri="{FF2B5EF4-FFF2-40B4-BE49-F238E27FC236}">
                <a16:creationId xmlns:a16="http://schemas.microsoft.com/office/drawing/2014/main" id="{35E5FEE7-8598-86E7-2416-CFD3DBD299A8}"/>
              </a:ext>
            </a:extLst>
          </p:cNvPr>
          <p:cNvSpPr>
            <a:spLocks noGrp="1"/>
          </p:cNvSpPr>
          <p:nvPr>
            <p:ph type="body" idx="1"/>
          </p:nvPr>
        </p:nvSpPr>
        <p:spPr>
          <a:xfrm>
            <a:off x="1471841" y="1161661"/>
            <a:ext cx="9733512" cy="4548674"/>
          </a:xfrm>
        </p:spPr>
        <p:txBody>
          <a:bodyPr>
            <a:normAutofit fontScale="92500" lnSpcReduction="10000"/>
          </a:bodyPr>
          <a:lstStyle/>
          <a:p>
            <a:pPr algn="l"/>
            <a:r>
              <a:rPr lang="en-IN" sz="2000" b="1" dirty="0"/>
              <a:t>According to the data, </a:t>
            </a:r>
            <a:r>
              <a:rPr lang="en-IN" sz="2000" b="1" dirty="0" err="1"/>
              <a:t>Olist</a:t>
            </a:r>
            <a:r>
              <a:rPr lang="en-IN" sz="2000" b="1" dirty="0"/>
              <a:t> E-commerce has about 99,440 orders with about 89,940 orders being delivered, the company has a 90% delivery success rate. Their average product rating is 4.09 stars, with product categories going as high as 4.67 stars and as low as 2.5 stars. 1 stars review are on third place in the review score distribution ranking which likely indicates that there could be problems with product quality in some product categories. Delivery performance could also influence review scores and success rate could certainly be improved.</a:t>
            </a:r>
          </a:p>
          <a:p>
            <a:pPr algn="l"/>
            <a:r>
              <a:rPr lang="en-IN" sz="2000" b="1" dirty="0"/>
              <a:t>Insights from this analysis can help in making business decisions, such as focusing on products that customers are interested in improving product and service quality and optimizing marketing in provinces with high total sales.in addition, this analysis also provides an overview of customer consumption trends and pattern that can be used to direct further business strategies.</a:t>
            </a:r>
          </a:p>
        </p:txBody>
      </p:sp>
    </p:spTree>
    <p:extLst>
      <p:ext uri="{BB962C8B-B14F-4D97-AF65-F5344CB8AC3E}">
        <p14:creationId xmlns:p14="http://schemas.microsoft.com/office/powerpoint/2010/main" val="424649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49D4-04B0-F6CA-D067-0061FD579585}"/>
              </a:ext>
            </a:extLst>
          </p:cNvPr>
          <p:cNvSpPr>
            <a:spLocks noGrp="1"/>
          </p:cNvSpPr>
          <p:nvPr>
            <p:ph type="title"/>
          </p:nvPr>
        </p:nvSpPr>
        <p:spPr>
          <a:xfrm>
            <a:off x="1154599" y="190697"/>
            <a:ext cx="9733512" cy="779688"/>
          </a:xfrm>
        </p:spPr>
        <p:txBody>
          <a:bodyPr/>
          <a:lstStyle/>
          <a:p>
            <a:r>
              <a:rPr lang="en-IN" dirty="0"/>
              <a:t>recommendations</a:t>
            </a:r>
          </a:p>
        </p:txBody>
      </p:sp>
      <p:sp>
        <p:nvSpPr>
          <p:cNvPr id="3" name="Text Placeholder 2">
            <a:extLst>
              <a:ext uri="{FF2B5EF4-FFF2-40B4-BE49-F238E27FC236}">
                <a16:creationId xmlns:a16="http://schemas.microsoft.com/office/drawing/2014/main" id="{431C6218-BBC4-408C-32BD-94271E8E15DC}"/>
              </a:ext>
            </a:extLst>
          </p:cNvPr>
          <p:cNvSpPr>
            <a:spLocks noGrp="1"/>
          </p:cNvSpPr>
          <p:nvPr>
            <p:ph type="body" idx="1"/>
          </p:nvPr>
        </p:nvSpPr>
        <p:spPr>
          <a:xfrm>
            <a:off x="811763" y="1334278"/>
            <a:ext cx="10422294" cy="5001208"/>
          </a:xfrm>
        </p:spPr>
        <p:txBody>
          <a:bodyPr>
            <a:noAutofit/>
          </a:bodyPr>
          <a:lstStyle/>
          <a:p>
            <a:pPr algn="l"/>
            <a:r>
              <a:rPr lang="en-IN" sz="1800" b="1" dirty="0"/>
              <a:t>Regularly monitor and analysis customer reviews to gain insights in product quality and identify areas for improvement. Dashboards can be used to identify patterns in customer reviews. This will provide a data-driven approach to enhance customer experience.</a:t>
            </a:r>
          </a:p>
          <a:p>
            <a:pPr algn="l"/>
            <a:r>
              <a:rPr lang="en-IN" sz="1800" b="1" dirty="0"/>
              <a:t>Investigate delivery delays and undelivered orders. Analysing  geographic locations could bring insights about certain challenges with demographics, accessibility and possible route optimization. Tracking fleet performance with the use of telematics can help identify issues before they become a problem. </a:t>
            </a:r>
          </a:p>
          <a:p>
            <a:pPr algn="l"/>
            <a:r>
              <a:rPr lang="en-IN" sz="1800" b="1" dirty="0"/>
              <a:t>Providing a proper shipment tracking system aids in having clear and concise communication between customers, seller and couriers. Regular updates can proper expectations among customers and specific delivery instructions of customers can be properly accommodated. By establishing trust and communication both parties can work together to resolve any issues that may arise. </a:t>
            </a:r>
          </a:p>
          <a:p>
            <a:pPr algn="l"/>
            <a:r>
              <a:rPr lang="en-IN" sz="1800" b="1" dirty="0"/>
              <a:t> </a:t>
            </a:r>
          </a:p>
        </p:txBody>
      </p:sp>
    </p:spTree>
    <p:extLst>
      <p:ext uri="{BB962C8B-B14F-4D97-AF65-F5344CB8AC3E}">
        <p14:creationId xmlns:p14="http://schemas.microsoft.com/office/powerpoint/2010/main" val="165954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FD04-7634-D69E-99FA-0CFA7A5C0796}"/>
              </a:ext>
            </a:extLst>
          </p:cNvPr>
          <p:cNvSpPr>
            <a:spLocks noGrp="1"/>
          </p:cNvSpPr>
          <p:nvPr>
            <p:ph type="title"/>
          </p:nvPr>
        </p:nvSpPr>
        <p:spPr>
          <a:xfrm>
            <a:off x="1229244" y="195943"/>
            <a:ext cx="9733512" cy="830424"/>
          </a:xfrm>
        </p:spPr>
        <p:txBody>
          <a:bodyPr/>
          <a:lstStyle/>
          <a:p>
            <a:r>
              <a:rPr lang="en-IN" dirty="0"/>
              <a:t>conclusion</a:t>
            </a:r>
          </a:p>
        </p:txBody>
      </p:sp>
      <p:sp>
        <p:nvSpPr>
          <p:cNvPr id="3" name="Text Placeholder 2">
            <a:extLst>
              <a:ext uri="{FF2B5EF4-FFF2-40B4-BE49-F238E27FC236}">
                <a16:creationId xmlns:a16="http://schemas.microsoft.com/office/drawing/2014/main" id="{F8A7F7D9-12F5-69AF-0F55-A769600AEAF4}"/>
              </a:ext>
            </a:extLst>
          </p:cNvPr>
          <p:cNvSpPr>
            <a:spLocks noGrp="1"/>
          </p:cNvSpPr>
          <p:nvPr>
            <p:ph type="body" idx="1"/>
          </p:nvPr>
        </p:nvSpPr>
        <p:spPr>
          <a:xfrm>
            <a:off x="1229244" y="1222310"/>
            <a:ext cx="9733512" cy="3879915"/>
          </a:xfrm>
        </p:spPr>
        <p:txBody>
          <a:bodyPr>
            <a:normAutofit/>
          </a:bodyPr>
          <a:lstStyle/>
          <a:p>
            <a:pPr algn="l"/>
            <a:r>
              <a:rPr lang="en-IN" sz="2000" b="1" dirty="0"/>
              <a:t>The </a:t>
            </a:r>
            <a:r>
              <a:rPr lang="en-IN" sz="2000" b="1" dirty="0" err="1"/>
              <a:t>Olist</a:t>
            </a:r>
            <a:r>
              <a:rPr lang="en-IN" sz="2000" b="1" dirty="0"/>
              <a:t> Store Analysis project provides valuable insights into customer behaviour and payment statistics. The analysis of these KPIs helps </a:t>
            </a:r>
            <a:r>
              <a:rPr lang="en-IN" sz="2000" b="1" dirty="0" err="1"/>
              <a:t>Olist</a:t>
            </a:r>
            <a:r>
              <a:rPr lang="en-IN" sz="2000" b="1" dirty="0"/>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p>
        </p:txBody>
      </p:sp>
    </p:spTree>
    <p:extLst>
      <p:ext uri="{BB962C8B-B14F-4D97-AF65-F5344CB8AC3E}">
        <p14:creationId xmlns:p14="http://schemas.microsoft.com/office/powerpoint/2010/main" val="109580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C170-A08B-6A22-E25E-74F9BF64C879}"/>
              </a:ext>
            </a:extLst>
          </p:cNvPr>
          <p:cNvSpPr>
            <a:spLocks noGrp="1"/>
          </p:cNvSpPr>
          <p:nvPr>
            <p:ph type="title"/>
          </p:nvPr>
        </p:nvSpPr>
        <p:spPr>
          <a:xfrm>
            <a:off x="913795" y="609600"/>
            <a:ext cx="10353762" cy="873967"/>
          </a:xfrm>
        </p:spPr>
        <p:txBody>
          <a:bodyPr>
            <a:normAutofit/>
          </a:bodyPr>
          <a:lstStyle/>
          <a:p>
            <a:r>
              <a:rPr lang="en-IN" sz="3600" dirty="0"/>
              <a:t>Project Objective</a:t>
            </a:r>
          </a:p>
        </p:txBody>
      </p:sp>
      <p:sp>
        <p:nvSpPr>
          <p:cNvPr id="3" name="Text Placeholder 2">
            <a:extLst>
              <a:ext uri="{FF2B5EF4-FFF2-40B4-BE49-F238E27FC236}">
                <a16:creationId xmlns:a16="http://schemas.microsoft.com/office/drawing/2014/main" id="{906584A3-2B20-0173-125C-2237DAD4C827}"/>
              </a:ext>
            </a:extLst>
          </p:cNvPr>
          <p:cNvSpPr>
            <a:spLocks noGrp="1"/>
          </p:cNvSpPr>
          <p:nvPr>
            <p:ph type="body" sz="half" idx="2"/>
          </p:nvPr>
        </p:nvSpPr>
        <p:spPr>
          <a:xfrm>
            <a:off x="913795" y="1623527"/>
            <a:ext cx="10124319" cy="3032449"/>
          </a:xfrm>
        </p:spPr>
        <p:txBody>
          <a:bodyPr>
            <a:normAutofit/>
          </a:bodyPr>
          <a:lstStyle/>
          <a:p>
            <a:pPr algn="l"/>
            <a:r>
              <a:rPr lang="en-IN" sz="2000" b="1" dirty="0"/>
              <a:t>The </a:t>
            </a:r>
            <a:r>
              <a:rPr lang="en-IN" sz="2000" b="1" dirty="0" err="1"/>
              <a:t>Olist</a:t>
            </a:r>
            <a:r>
              <a:rPr lang="en-IN" sz="2000" b="1" dirty="0"/>
              <a:t> Store Analysis Project aims to analyse customer purchasing patterns and payment statistics an  E – commerce platform, </a:t>
            </a:r>
            <a:r>
              <a:rPr lang="en-IN" sz="2000" b="1" dirty="0" err="1"/>
              <a:t>Olist</a:t>
            </a:r>
            <a:r>
              <a:rPr lang="en-IN" sz="2000" b="1" dirty="0"/>
              <a:t>. This project covers several key performance indicators (KPIs) such as weekday vs weekend sales, payment statistics, delivery time and customer behaviour. The analysis is based on nine CSV files, which are cleaned and manipulated to extract valuable insights.</a:t>
            </a:r>
          </a:p>
        </p:txBody>
      </p:sp>
    </p:spTree>
    <p:extLst>
      <p:ext uri="{BB962C8B-B14F-4D97-AF65-F5344CB8AC3E}">
        <p14:creationId xmlns:p14="http://schemas.microsoft.com/office/powerpoint/2010/main" val="159738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00DC-CF51-6440-91CC-EFADAF729547}"/>
              </a:ext>
            </a:extLst>
          </p:cNvPr>
          <p:cNvSpPr>
            <a:spLocks noGrp="1"/>
          </p:cNvSpPr>
          <p:nvPr>
            <p:ph type="title"/>
          </p:nvPr>
        </p:nvSpPr>
        <p:spPr>
          <a:xfrm>
            <a:off x="689861" y="298578"/>
            <a:ext cx="10353762" cy="929951"/>
          </a:xfrm>
        </p:spPr>
        <p:txBody>
          <a:bodyPr>
            <a:normAutofit/>
          </a:bodyPr>
          <a:lstStyle/>
          <a:p>
            <a:r>
              <a:rPr lang="en-IN" sz="3600" dirty="0"/>
              <a:t>KPI’S</a:t>
            </a:r>
          </a:p>
        </p:txBody>
      </p:sp>
      <p:sp>
        <p:nvSpPr>
          <p:cNvPr id="3" name="Text Placeholder 2">
            <a:extLst>
              <a:ext uri="{FF2B5EF4-FFF2-40B4-BE49-F238E27FC236}">
                <a16:creationId xmlns:a16="http://schemas.microsoft.com/office/drawing/2014/main" id="{3F2C87B0-A706-D1BC-DA40-36240F861BFD}"/>
              </a:ext>
            </a:extLst>
          </p:cNvPr>
          <p:cNvSpPr>
            <a:spLocks noGrp="1"/>
          </p:cNvSpPr>
          <p:nvPr>
            <p:ph type="body" sz="half" idx="2"/>
          </p:nvPr>
        </p:nvSpPr>
        <p:spPr>
          <a:xfrm>
            <a:off x="913795" y="1343609"/>
            <a:ext cx="10353761" cy="3918858"/>
          </a:xfrm>
        </p:spPr>
        <p:txBody>
          <a:bodyPr/>
          <a:lstStyle/>
          <a:p>
            <a:pPr marL="285750" indent="-285750" algn="l">
              <a:buFont typeface="Wingdings" panose="05000000000000000000" pitchFamily="2" charset="2"/>
              <a:buChar char="q"/>
            </a:pPr>
            <a:r>
              <a:rPr lang="en-IN" sz="2000" b="1" dirty="0"/>
              <a:t>Weekdays and weekend payment statistics</a:t>
            </a:r>
          </a:p>
          <a:p>
            <a:pPr marL="285750" indent="-285750" algn="l">
              <a:buFont typeface="Wingdings" panose="05000000000000000000" pitchFamily="2" charset="2"/>
              <a:buChar char="q"/>
            </a:pPr>
            <a:r>
              <a:rPr lang="en-IN" sz="2000" b="1" dirty="0"/>
              <a:t>Number of orders with review score 5 and payment type as credit card</a:t>
            </a:r>
          </a:p>
          <a:p>
            <a:pPr marL="285750" indent="-285750" algn="l">
              <a:buFont typeface="Wingdings" panose="05000000000000000000" pitchFamily="2" charset="2"/>
              <a:buChar char="q"/>
            </a:pPr>
            <a:r>
              <a:rPr lang="en-IN" sz="2000" b="1" dirty="0"/>
              <a:t>Average number of days taken for order-delivered-customer-date for pet-shop</a:t>
            </a:r>
          </a:p>
          <a:p>
            <a:pPr marL="285750" indent="-285750" algn="l">
              <a:buFont typeface="Wingdings" panose="05000000000000000000" pitchFamily="2" charset="2"/>
              <a:buChar char="q"/>
            </a:pPr>
            <a:r>
              <a:rPr lang="en-IN" sz="2000" b="1" dirty="0"/>
              <a:t>Average price and payment value from customer for Sao Paulo city</a:t>
            </a:r>
          </a:p>
          <a:p>
            <a:pPr marL="285750" indent="-285750" algn="l">
              <a:buFont typeface="Wingdings" panose="05000000000000000000" pitchFamily="2" charset="2"/>
              <a:buChar char="q"/>
            </a:pPr>
            <a:r>
              <a:rPr lang="en-IN" sz="2000" b="1" dirty="0"/>
              <a:t>Relationship between shipping days vs review scores</a:t>
            </a:r>
          </a:p>
          <a:p>
            <a:endParaRPr lang="en-IN" dirty="0"/>
          </a:p>
        </p:txBody>
      </p:sp>
    </p:spTree>
    <p:extLst>
      <p:ext uri="{BB962C8B-B14F-4D97-AF65-F5344CB8AC3E}">
        <p14:creationId xmlns:p14="http://schemas.microsoft.com/office/powerpoint/2010/main" val="52908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31AC-99A9-25BC-C269-1856DBB1BFCF}"/>
              </a:ext>
            </a:extLst>
          </p:cNvPr>
          <p:cNvSpPr>
            <a:spLocks noGrp="1"/>
          </p:cNvSpPr>
          <p:nvPr>
            <p:ph type="title"/>
          </p:nvPr>
        </p:nvSpPr>
        <p:spPr>
          <a:xfrm>
            <a:off x="734721" y="181365"/>
            <a:ext cx="9733512" cy="751696"/>
          </a:xfrm>
        </p:spPr>
        <p:txBody>
          <a:bodyPr/>
          <a:lstStyle/>
          <a:p>
            <a:r>
              <a:rPr lang="en-IN" dirty="0" err="1"/>
              <a:t>Kpi</a:t>
            </a:r>
            <a:r>
              <a:rPr lang="en-IN" dirty="0"/>
              <a:t> - 1</a:t>
            </a:r>
          </a:p>
        </p:txBody>
      </p:sp>
      <p:sp>
        <p:nvSpPr>
          <p:cNvPr id="3" name="Text Placeholder 2">
            <a:extLst>
              <a:ext uri="{FF2B5EF4-FFF2-40B4-BE49-F238E27FC236}">
                <a16:creationId xmlns:a16="http://schemas.microsoft.com/office/drawing/2014/main" id="{FF1B6A81-1475-3024-F8E0-02AE5CC4DFD6}"/>
              </a:ext>
            </a:extLst>
          </p:cNvPr>
          <p:cNvSpPr>
            <a:spLocks noGrp="1"/>
          </p:cNvSpPr>
          <p:nvPr>
            <p:ph type="body" idx="1"/>
          </p:nvPr>
        </p:nvSpPr>
        <p:spPr>
          <a:xfrm>
            <a:off x="380158" y="1530221"/>
            <a:ext cx="7047009" cy="3599996"/>
          </a:xfrm>
        </p:spPr>
        <p:txBody>
          <a:bodyPr>
            <a:normAutofit fontScale="85000" lnSpcReduction="20000"/>
          </a:bodyPr>
          <a:lstStyle/>
          <a:p>
            <a:pPr algn="l"/>
            <a:r>
              <a:rPr lang="en-IN" sz="2600" b="1" dirty="0">
                <a:solidFill>
                  <a:schemeClr val="accent6">
                    <a:lumMod val="75000"/>
                  </a:schemeClr>
                </a:solidFill>
              </a:rPr>
              <a:t>Weekday Vs Weekend (order-purchase-timestamp) Payment Statistics</a:t>
            </a:r>
          </a:p>
          <a:p>
            <a:pPr algn="l"/>
            <a:r>
              <a:rPr lang="en-IN" b="1" dirty="0"/>
              <a:t>The analysis of payment statistics based on weekday vs weekend provides and understanding of the buying behaviour of customers.</a:t>
            </a:r>
          </a:p>
          <a:p>
            <a:pPr algn="l"/>
            <a:r>
              <a:rPr lang="en-IN" b="1" dirty="0"/>
              <a:t>This KPI answers questions like, which of the week has the highest sales ? How many customers prefer to pay through online modes ?</a:t>
            </a:r>
          </a:p>
          <a:p>
            <a:pPr algn="l"/>
            <a:r>
              <a:rPr lang="en-IN" b="1" dirty="0"/>
              <a:t>The analysis of this KPI can help </a:t>
            </a:r>
            <a:r>
              <a:rPr lang="en-IN" b="1" dirty="0" err="1"/>
              <a:t>olist</a:t>
            </a:r>
            <a:r>
              <a:rPr lang="en-IN" b="1" dirty="0"/>
              <a:t> to improve their weekend sales and plan promotions accordingly.</a:t>
            </a:r>
          </a:p>
        </p:txBody>
      </p:sp>
      <p:pic>
        <p:nvPicPr>
          <p:cNvPr id="9" name="Picture 8">
            <a:extLst>
              <a:ext uri="{FF2B5EF4-FFF2-40B4-BE49-F238E27FC236}">
                <a16:creationId xmlns:a16="http://schemas.microsoft.com/office/drawing/2014/main" id="{F3F69F32-5C19-DCAE-56C7-50A58562DF98}"/>
              </a:ext>
            </a:extLst>
          </p:cNvPr>
          <p:cNvPicPr>
            <a:picLocks noChangeAspect="1"/>
          </p:cNvPicPr>
          <p:nvPr/>
        </p:nvPicPr>
        <p:blipFill rotWithShape="1">
          <a:blip r:embed="rId2">
            <a:extLst>
              <a:ext uri="{28A0092B-C50C-407E-A947-70E740481C1C}">
                <a14:useLocalDpi xmlns:a14="http://schemas.microsoft.com/office/drawing/2010/main" val="0"/>
              </a:ext>
            </a:extLst>
          </a:blip>
          <a:srcRect l="440" t="1082" r="1991"/>
          <a:stretch/>
        </p:blipFill>
        <p:spPr>
          <a:xfrm>
            <a:off x="7660433" y="1744824"/>
            <a:ext cx="4151409" cy="33853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4912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BA18-B8D1-1105-1BB2-E2D7AAE22F91}"/>
              </a:ext>
            </a:extLst>
          </p:cNvPr>
          <p:cNvSpPr>
            <a:spLocks noGrp="1"/>
          </p:cNvSpPr>
          <p:nvPr>
            <p:ph type="title"/>
          </p:nvPr>
        </p:nvSpPr>
        <p:spPr>
          <a:xfrm>
            <a:off x="1229244" y="410548"/>
            <a:ext cx="9733512" cy="802432"/>
          </a:xfrm>
        </p:spPr>
        <p:txBody>
          <a:bodyPr/>
          <a:lstStyle/>
          <a:p>
            <a:r>
              <a:rPr lang="en-IN" dirty="0" err="1"/>
              <a:t>Kpi</a:t>
            </a:r>
            <a:r>
              <a:rPr lang="en-IN" dirty="0"/>
              <a:t> - 2</a:t>
            </a:r>
          </a:p>
        </p:txBody>
      </p:sp>
      <p:sp>
        <p:nvSpPr>
          <p:cNvPr id="3" name="Text Placeholder 2">
            <a:extLst>
              <a:ext uri="{FF2B5EF4-FFF2-40B4-BE49-F238E27FC236}">
                <a16:creationId xmlns:a16="http://schemas.microsoft.com/office/drawing/2014/main" id="{47A52091-D74E-343E-AFE1-5636A9AF8C5C}"/>
              </a:ext>
            </a:extLst>
          </p:cNvPr>
          <p:cNvSpPr>
            <a:spLocks noGrp="1"/>
          </p:cNvSpPr>
          <p:nvPr>
            <p:ph type="body" idx="1"/>
          </p:nvPr>
        </p:nvSpPr>
        <p:spPr>
          <a:xfrm>
            <a:off x="380157" y="1632857"/>
            <a:ext cx="7317598" cy="4264090"/>
          </a:xfrm>
        </p:spPr>
        <p:txBody>
          <a:bodyPr>
            <a:normAutofit/>
          </a:bodyPr>
          <a:lstStyle/>
          <a:p>
            <a:pPr algn="l"/>
            <a:r>
              <a:rPr lang="en-IN" sz="2800" b="1" dirty="0">
                <a:solidFill>
                  <a:schemeClr val="accent6">
                    <a:lumMod val="75000"/>
                  </a:schemeClr>
                </a:solidFill>
              </a:rPr>
              <a:t>Number of Orders with Review score as 5 And payment type as Credit card</a:t>
            </a:r>
          </a:p>
          <a:p>
            <a:pPr algn="l"/>
            <a:r>
              <a:rPr lang="en-IN" sz="2000" b="1" dirty="0"/>
              <a:t>This KPI analysis the number of orders with a review score 5 and payment type as credit card. This help in understanding customers satisfaction levels and payment preferences. </a:t>
            </a:r>
            <a:r>
              <a:rPr lang="en-IN" sz="2000" b="1" dirty="0" err="1"/>
              <a:t>Olist</a:t>
            </a:r>
            <a:r>
              <a:rPr lang="en-IN" sz="2000" b="1" dirty="0"/>
              <a:t> can use this information to identify satisfied customers and encourage them to make repeat purchases.</a:t>
            </a:r>
          </a:p>
        </p:txBody>
      </p:sp>
      <p:pic>
        <p:nvPicPr>
          <p:cNvPr id="5" name="Picture 4">
            <a:extLst>
              <a:ext uri="{FF2B5EF4-FFF2-40B4-BE49-F238E27FC236}">
                <a16:creationId xmlns:a16="http://schemas.microsoft.com/office/drawing/2014/main" id="{E403D9DE-47C7-3C6C-CCA8-DE0AA47C5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755" y="1796803"/>
            <a:ext cx="4289303" cy="3428340"/>
          </a:xfrm>
          <a:prstGeom prst="rect">
            <a:avLst/>
          </a:prstGeom>
          <a:ln>
            <a:solidFill>
              <a:schemeClr val="bg1"/>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1184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75E0-5F51-31BE-06A3-1BAE8CDA7599}"/>
              </a:ext>
            </a:extLst>
          </p:cNvPr>
          <p:cNvSpPr>
            <a:spLocks noGrp="1"/>
          </p:cNvSpPr>
          <p:nvPr>
            <p:ph type="title"/>
          </p:nvPr>
        </p:nvSpPr>
        <p:spPr>
          <a:xfrm>
            <a:off x="1145269" y="330655"/>
            <a:ext cx="9733512" cy="751695"/>
          </a:xfrm>
        </p:spPr>
        <p:txBody>
          <a:bodyPr/>
          <a:lstStyle/>
          <a:p>
            <a:r>
              <a:rPr lang="en-IN" dirty="0" err="1"/>
              <a:t>Kpi</a:t>
            </a:r>
            <a:r>
              <a:rPr lang="en-IN" dirty="0"/>
              <a:t> - 3</a:t>
            </a:r>
          </a:p>
        </p:txBody>
      </p:sp>
      <p:sp>
        <p:nvSpPr>
          <p:cNvPr id="3" name="Text Placeholder 2">
            <a:extLst>
              <a:ext uri="{FF2B5EF4-FFF2-40B4-BE49-F238E27FC236}">
                <a16:creationId xmlns:a16="http://schemas.microsoft.com/office/drawing/2014/main" id="{49B5B45D-55F1-5AE6-8233-92D41797447E}"/>
              </a:ext>
            </a:extLst>
          </p:cNvPr>
          <p:cNvSpPr>
            <a:spLocks noGrp="1"/>
          </p:cNvSpPr>
          <p:nvPr>
            <p:ph type="body" idx="1"/>
          </p:nvPr>
        </p:nvSpPr>
        <p:spPr>
          <a:xfrm>
            <a:off x="473463" y="1436914"/>
            <a:ext cx="7252283" cy="3786610"/>
          </a:xfrm>
        </p:spPr>
        <p:txBody>
          <a:bodyPr>
            <a:normAutofit/>
          </a:bodyPr>
          <a:lstStyle/>
          <a:p>
            <a:pPr algn="l"/>
            <a:r>
              <a:rPr lang="en-IN" b="1" dirty="0">
                <a:solidFill>
                  <a:schemeClr val="accent6">
                    <a:lumMod val="75000"/>
                  </a:schemeClr>
                </a:solidFill>
              </a:rPr>
              <a:t>Average number of days taken for order-delivered-customer-date for pet-shop</a:t>
            </a:r>
          </a:p>
          <a:p>
            <a:pPr algn="l"/>
            <a:r>
              <a:rPr lang="en-IN" sz="2000" b="1" dirty="0"/>
              <a:t>This KPI analysis the average number of days taken for order delivered customer date for pet shop helps </a:t>
            </a:r>
            <a:r>
              <a:rPr lang="en-IN" sz="2000" b="1" dirty="0" err="1"/>
              <a:t>Olist</a:t>
            </a:r>
            <a:r>
              <a:rPr lang="en-IN" sz="2000" b="1" dirty="0"/>
              <a:t> in identify area where they can improve their delivery time and maintain customer satisfaction.</a:t>
            </a:r>
          </a:p>
          <a:p>
            <a:endParaRPr lang="en-IN" dirty="0"/>
          </a:p>
        </p:txBody>
      </p:sp>
      <p:pic>
        <p:nvPicPr>
          <p:cNvPr id="5" name="Picture 4">
            <a:extLst>
              <a:ext uri="{FF2B5EF4-FFF2-40B4-BE49-F238E27FC236}">
                <a16:creationId xmlns:a16="http://schemas.microsoft.com/office/drawing/2014/main" id="{4FBD1821-3C86-A160-1E9F-F68C12E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698" y="1436914"/>
            <a:ext cx="4124131" cy="3303037"/>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374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BD5-EF19-EF02-59FC-D04005939EA8}"/>
              </a:ext>
            </a:extLst>
          </p:cNvPr>
          <p:cNvSpPr>
            <a:spLocks noGrp="1"/>
          </p:cNvSpPr>
          <p:nvPr>
            <p:ph type="title"/>
          </p:nvPr>
        </p:nvSpPr>
        <p:spPr>
          <a:xfrm>
            <a:off x="1229244" y="307911"/>
            <a:ext cx="9733512" cy="905070"/>
          </a:xfrm>
        </p:spPr>
        <p:txBody>
          <a:bodyPr/>
          <a:lstStyle/>
          <a:p>
            <a:r>
              <a:rPr lang="en-IN" dirty="0" err="1"/>
              <a:t>Kpi</a:t>
            </a:r>
            <a:r>
              <a:rPr lang="en-IN" dirty="0"/>
              <a:t> - 4</a:t>
            </a:r>
          </a:p>
        </p:txBody>
      </p:sp>
      <p:sp>
        <p:nvSpPr>
          <p:cNvPr id="3" name="Text Placeholder 2">
            <a:extLst>
              <a:ext uri="{FF2B5EF4-FFF2-40B4-BE49-F238E27FC236}">
                <a16:creationId xmlns:a16="http://schemas.microsoft.com/office/drawing/2014/main" id="{8621C80A-52E3-B4C8-B76D-A2891FE8EACC}"/>
              </a:ext>
            </a:extLst>
          </p:cNvPr>
          <p:cNvSpPr>
            <a:spLocks noGrp="1"/>
          </p:cNvSpPr>
          <p:nvPr>
            <p:ph type="body" idx="1"/>
          </p:nvPr>
        </p:nvSpPr>
        <p:spPr>
          <a:xfrm>
            <a:off x="401217" y="1212981"/>
            <a:ext cx="6941976" cy="4282749"/>
          </a:xfrm>
        </p:spPr>
        <p:txBody>
          <a:bodyPr/>
          <a:lstStyle/>
          <a:p>
            <a:pPr algn="l"/>
            <a:r>
              <a:rPr lang="en-IN" b="1" dirty="0">
                <a:solidFill>
                  <a:schemeClr val="accent6">
                    <a:lumMod val="75000"/>
                  </a:schemeClr>
                </a:solidFill>
              </a:rPr>
              <a:t>Average price and payment values from customers of Sao Paulo city</a:t>
            </a:r>
          </a:p>
          <a:p>
            <a:pPr algn="l"/>
            <a:r>
              <a:rPr lang="en-IN" sz="2000" b="1" dirty="0"/>
              <a:t>The analysis of average price and payment values from customers of Sao Paulo city help in understanding the spending pattern of customers in this region. It also help </a:t>
            </a:r>
            <a:r>
              <a:rPr lang="en-IN" sz="2000" b="1" dirty="0" err="1"/>
              <a:t>Olist</a:t>
            </a:r>
            <a:r>
              <a:rPr lang="en-IN" sz="2000" b="1" dirty="0"/>
              <a:t> in identifying high-value customers and creating targeted marketing campaigns</a:t>
            </a:r>
            <a:r>
              <a:rPr lang="en-IN" b="1" dirty="0"/>
              <a:t>.</a:t>
            </a:r>
          </a:p>
        </p:txBody>
      </p:sp>
      <p:pic>
        <p:nvPicPr>
          <p:cNvPr id="5" name="Picture 4">
            <a:extLst>
              <a:ext uri="{FF2B5EF4-FFF2-40B4-BE49-F238E27FC236}">
                <a16:creationId xmlns:a16="http://schemas.microsoft.com/office/drawing/2014/main" id="{CA37F1D1-B0FA-8C1F-C220-7FA5DCEFC1D1}"/>
              </a:ext>
            </a:extLst>
          </p:cNvPr>
          <p:cNvPicPr>
            <a:picLocks noChangeAspect="1"/>
          </p:cNvPicPr>
          <p:nvPr/>
        </p:nvPicPr>
        <p:blipFill rotWithShape="1">
          <a:blip r:embed="rId2">
            <a:extLst>
              <a:ext uri="{28A0092B-C50C-407E-A947-70E740481C1C}">
                <a14:useLocalDpi xmlns:a14="http://schemas.microsoft.com/office/drawing/2010/main" val="0"/>
              </a:ext>
            </a:extLst>
          </a:blip>
          <a:srcRect t="2473"/>
          <a:stretch/>
        </p:blipFill>
        <p:spPr>
          <a:xfrm>
            <a:off x="7641771" y="1511559"/>
            <a:ext cx="4348065" cy="3312367"/>
          </a:xfrm>
          <a:prstGeom prst="rect">
            <a:avLst/>
          </a:prstGeom>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11776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B245-5826-C9E4-ACBD-5EA9A623094D}"/>
              </a:ext>
            </a:extLst>
          </p:cNvPr>
          <p:cNvSpPr>
            <a:spLocks noGrp="1"/>
          </p:cNvSpPr>
          <p:nvPr>
            <p:ph type="title"/>
          </p:nvPr>
        </p:nvSpPr>
        <p:spPr>
          <a:xfrm>
            <a:off x="913795" y="264900"/>
            <a:ext cx="10353762" cy="994733"/>
          </a:xfrm>
        </p:spPr>
        <p:txBody>
          <a:bodyPr/>
          <a:lstStyle/>
          <a:p>
            <a:r>
              <a:rPr lang="en-IN" dirty="0" err="1"/>
              <a:t>Kpi</a:t>
            </a:r>
            <a:r>
              <a:rPr lang="en-IN" dirty="0"/>
              <a:t> - 5</a:t>
            </a:r>
          </a:p>
        </p:txBody>
      </p:sp>
      <p:sp>
        <p:nvSpPr>
          <p:cNvPr id="3" name="Text Placeholder 2">
            <a:extLst>
              <a:ext uri="{FF2B5EF4-FFF2-40B4-BE49-F238E27FC236}">
                <a16:creationId xmlns:a16="http://schemas.microsoft.com/office/drawing/2014/main" id="{ADAF7E55-388E-2282-8B88-14BF85AC0FE9}"/>
              </a:ext>
            </a:extLst>
          </p:cNvPr>
          <p:cNvSpPr>
            <a:spLocks noGrp="1"/>
          </p:cNvSpPr>
          <p:nvPr>
            <p:ph type="body" sz="half" idx="2"/>
          </p:nvPr>
        </p:nvSpPr>
        <p:spPr>
          <a:xfrm>
            <a:off x="391281" y="1598557"/>
            <a:ext cx="6877266" cy="3132063"/>
          </a:xfrm>
        </p:spPr>
        <p:txBody>
          <a:bodyPr/>
          <a:lstStyle/>
          <a:p>
            <a:pPr algn="l"/>
            <a:r>
              <a:rPr lang="en-IN" sz="2000" b="1" dirty="0">
                <a:solidFill>
                  <a:schemeClr val="accent6">
                    <a:lumMod val="75000"/>
                  </a:schemeClr>
                </a:solidFill>
              </a:rPr>
              <a:t>Relationship between shipping days (order delivered customer date –order purchase timestamp) Vs review scores</a:t>
            </a:r>
          </a:p>
          <a:p>
            <a:pPr algn="l"/>
            <a:r>
              <a:rPr lang="en-IN" sz="1800" b="1" dirty="0"/>
              <a:t>This KPI analysis the relationship between shipping days review scores. It helps in understanding the impact of delivery time on customer satisfaction levels. </a:t>
            </a:r>
            <a:r>
              <a:rPr lang="en-IN" sz="1800" b="1" dirty="0" err="1"/>
              <a:t>Olist</a:t>
            </a:r>
            <a:r>
              <a:rPr lang="en-IN" sz="1800" b="1" dirty="0"/>
              <a:t> can use this information to optimize their logistics and improve their delivery time.</a:t>
            </a:r>
          </a:p>
          <a:p>
            <a:pPr algn="l"/>
            <a:endParaRPr lang="en-IN" dirty="0"/>
          </a:p>
        </p:txBody>
      </p:sp>
      <p:pic>
        <p:nvPicPr>
          <p:cNvPr id="5" name="Picture 4">
            <a:extLst>
              <a:ext uri="{FF2B5EF4-FFF2-40B4-BE49-F238E27FC236}">
                <a16:creationId xmlns:a16="http://schemas.microsoft.com/office/drawing/2014/main" id="{87678EF8-FD1F-30BD-87CA-58DBEC41D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261" y="1598557"/>
            <a:ext cx="4381906" cy="2936121"/>
          </a:xfrm>
          <a:prstGeom prst="rect">
            <a:avLst/>
          </a:prstGeom>
          <a:ln>
            <a:solidFill>
              <a:schemeClr val="bg1"/>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2920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B040-B9A3-88D8-69F6-A8B0417078AE}"/>
              </a:ext>
            </a:extLst>
          </p:cNvPr>
          <p:cNvSpPr>
            <a:spLocks noGrp="1"/>
          </p:cNvSpPr>
          <p:nvPr>
            <p:ph type="title"/>
          </p:nvPr>
        </p:nvSpPr>
        <p:spPr>
          <a:xfrm>
            <a:off x="919119" y="143070"/>
            <a:ext cx="10353761" cy="659363"/>
          </a:xfrm>
        </p:spPr>
        <p:txBody>
          <a:bodyPr/>
          <a:lstStyle/>
          <a:p>
            <a:r>
              <a:rPr lang="en-IN" dirty="0" err="1"/>
              <a:t>Olist</a:t>
            </a:r>
            <a:r>
              <a:rPr lang="en-IN" dirty="0"/>
              <a:t> excel dashboard</a:t>
            </a:r>
          </a:p>
        </p:txBody>
      </p:sp>
      <p:pic>
        <p:nvPicPr>
          <p:cNvPr id="4" name="Picture 3">
            <a:extLst>
              <a:ext uri="{FF2B5EF4-FFF2-40B4-BE49-F238E27FC236}">
                <a16:creationId xmlns:a16="http://schemas.microsoft.com/office/drawing/2014/main" id="{53390649-7CA2-3D95-082B-F032C8DC2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8" y="942392"/>
            <a:ext cx="11775232" cy="5687285"/>
          </a:xfrm>
          <a:prstGeom prst="rect">
            <a:avLst/>
          </a:prstGeom>
        </p:spPr>
      </p:pic>
    </p:spTree>
    <p:extLst>
      <p:ext uri="{BB962C8B-B14F-4D97-AF65-F5344CB8AC3E}">
        <p14:creationId xmlns:p14="http://schemas.microsoft.com/office/powerpoint/2010/main" val="238071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135</TotalTime>
  <Words>816</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Rockwell</vt:lpstr>
      <vt:lpstr>Wingdings</vt:lpstr>
      <vt:lpstr>Damask</vt:lpstr>
      <vt:lpstr>OLIST STORE ANALYSIS</vt:lpstr>
      <vt:lpstr>Project Objective</vt:lpstr>
      <vt:lpstr>KPI’S</vt:lpstr>
      <vt:lpstr>Kpi - 1</vt:lpstr>
      <vt:lpstr>Kpi - 2</vt:lpstr>
      <vt:lpstr>Kpi - 3</vt:lpstr>
      <vt:lpstr>Kpi - 4</vt:lpstr>
      <vt:lpstr>Kpi - 5</vt:lpstr>
      <vt:lpstr>Olist excel dashboard</vt:lpstr>
      <vt:lpstr>Olist Tableau dashboard</vt:lpstr>
      <vt:lpstr>Olist Power dashboard</vt:lpstr>
      <vt:lpstr>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shivanimanwatkar3@gmail.com</dc:creator>
  <cp:lastModifiedBy>shivanimanwatkar3@gmail.com</cp:lastModifiedBy>
  <cp:revision>2</cp:revision>
  <dcterms:created xsi:type="dcterms:W3CDTF">2024-03-02T10:24:59Z</dcterms:created>
  <dcterms:modified xsi:type="dcterms:W3CDTF">2024-03-02T14:02:09Z</dcterms:modified>
</cp:coreProperties>
</file>